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6.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7.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61"/>
  </p:notesMasterIdLst>
  <p:handoutMasterIdLst>
    <p:handoutMasterId r:id="rId62"/>
  </p:handoutMasterIdLst>
  <p:sldIdLst>
    <p:sldId id="256" r:id="rId2"/>
    <p:sldId id="844" r:id="rId3"/>
    <p:sldId id="846" r:id="rId4"/>
    <p:sldId id="847" r:id="rId5"/>
    <p:sldId id="894" r:id="rId6"/>
    <p:sldId id="896" r:id="rId7"/>
    <p:sldId id="897" r:id="rId8"/>
    <p:sldId id="898" r:id="rId9"/>
    <p:sldId id="901" r:id="rId10"/>
    <p:sldId id="902" r:id="rId11"/>
    <p:sldId id="903" r:id="rId12"/>
    <p:sldId id="869" r:id="rId13"/>
    <p:sldId id="864" r:id="rId14"/>
    <p:sldId id="855" r:id="rId15"/>
    <p:sldId id="848" r:id="rId16"/>
    <p:sldId id="850" r:id="rId17"/>
    <p:sldId id="851" r:id="rId18"/>
    <p:sldId id="852" r:id="rId19"/>
    <p:sldId id="853" r:id="rId20"/>
    <p:sldId id="907" r:id="rId21"/>
    <p:sldId id="854" r:id="rId22"/>
    <p:sldId id="865" r:id="rId23"/>
    <p:sldId id="856" r:id="rId24"/>
    <p:sldId id="857" r:id="rId25"/>
    <p:sldId id="858" r:id="rId26"/>
    <p:sldId id="859" r:id="rId27"/>
    <p:sldId id="860" r:id="rId28"/>
    <p:sldId id="861" r:id="rId29"/>
    <p:sldId id="862" r:id="rId30"/>
    <p:sldId id="863" r:id="rId31"/>
    <p:sldId id="906" r:id="rId32"/>
    <p:sldId id="904" r:id="rId33"/>
    <p:sldId id="905" r:id="rId34"/>
    <p:sldId id="868" r:id="rId35"/>
    <p:sldId id="870" r:id="rId36"/>
    <p:sldId id="873" r:id="rId37"/>
    <p:sldId id="874" r:id="rId38"/>
    <p:sldId id="877" r:id="rId39"/>
    <p:sldId id="875" r:id="rId40"/>
    <p:sldId id="880" r:id="rId41"/>
    <p:sldId id="876" r:id="rId42"/>
    <p:sldId id="878" r:id="rId43"/>
    <p:sldId id="879" r:id="rId44"/>
    <p:sldId id="881" r:id="rId45"/>
    <p:sldId id="884" r:id="rId46"/>
    <p:sldId id="866" r:id="rId47"/>
    <p:sldId id="871" r:id="rId48"/>
    <p:sldId id="885" r:id="rId49"/>
    <p:sldId id="887" r:id="rId50"/>
    <p:sldId id="886" r:id="rId51"/>
    <p:sldId id="888" r:id="rId52"/>
    <p:sldId id="889" r:id="rId53"/>
    <p:sldId id="890" r:id="rId54"/>
    <p:sldId id="891" r:id="rId55"/>
    <p:sldId id="892" r:id="rId56"/>
    <p:sldId id="893" r:id="rId57"/>
    <p:sldId id="867" r:id="rId58"/>
    <p:sldId id="899" r:id="rId59"/>
    <p:sldId id="843" r:id="rId60"/>
  </p:sldIdLst>
  <p:sldSz cx="9906000" cy="6858000" type="A4"/>
  <p:notesSz cx="6797675" cy="9874250"/>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1679">
          <p15:clr>
            <a:srgbClr val="A4A3A4"/>
          </p15:clr>
        </p15:guide>
        <p15:guide id="2" pos="3120">
          <p15:clr>
            <a:srgbClr val="A4A3A4"/>
          </p15:clr>
        </p15:guide>
      </p15:sldGuideLst>
    </p:ext>
    <p:ext uri="{2D200454-40CA-4A62-9FC3-DE9A4176ACB9}">
      <p15:notesGuideLst xmlns:p15="http://schemas.microsoft.com/office/powerpoint/2012/main">
        <p15:guide id="1" orient="horz" pos="3110">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177CB0"/>
    <a:srgbClr val="3333FF"/>
    <a:srgbClr val="8E0000"/>
    <a:srgbClr val="0D97FF"/>
    <a:srgbClr val="D9D9D9"/>
    <a:srgbClr val="FFCA09"/>
    <a:srgbClr val="DDE6F7"/>
    <a:srgbClr val="CCE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97" autoAdjust="0"/>
    <p:restoredTop sz="74822" autoAdjust="0"/>
  </p:normalViewPr>
  <p:slideViewPr>
    <p:cSldViewPr snapToGrid="0">
      <p:cViewPr varScale="1">
        <p:scale>
          <a:sx n="85" d="100"/>
          <a:sy n="85" d="100"/>
        </p:scale>
        <p:origin x="1736" y="176"/>
      </p:cViewPr>
      <p:guideLst>
        <p:guide orient="horz" pos="1679"/>
        <p:guide pos="3120"/>
      </p:guideLst>
    </p:cSldViewPr>
  </p:slideViewPr>
  <p:outlineViewPr>
    <p:cViewPr>
      <p:scale>
        <a:sx n="33" d="100"/>
        <a:sy n="33" d="100"/>
      </p:scale>
      <p:origin x="0" y="84"/>
    </p:cViewPr>
  </p:outlineViewPr>
  <p:notesTextViewPr>
    <p:cViewPr>
      <p:scale>
        <a:sx n="200" d="100"/>
        <a:sy n="200" d="100"/>
      </p:scale>
      <p:origin x="0" y="0"/>
    </p:cViewPr>
  </p:notesTextViewPr>
  <p:sorterViewPr>
    <p:cViewPr>
      <p:scale>
        <a:sx n="140" d="100"/>
        <a:sy n="140" d="100"/>
      </p:scale>
      <p:origin x="0" y="0"/>
    </p:cViewPr>
  </p:sorterViewPr>
  <p:notesViewPr>
    <p:cSldViewPr snapToGrid="0">
      <p:cViewPr>
        <p:scale>
          <a:sx n="110" d="100"/>
          <a:sy n="110" d="100"/>
        </p:scale>
        <p:origin x="-2388" y="780"/>
      </p:cViewPr>
      <p:guideLst>
        <p:guide orient="horz" pos="3110"/>
        <p:guide pos="2141"/>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7AC66A-BBFA-4DAC-95C6-77826B703FC8}"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zh-CN" altLang="en-US"/>
        </a:p>
      </dgm:t>
    </dgm:pt>
    <dgm:pt modelId="{B42BF4DE-B17E-4299-9971-3AAC97AC8AC0}">
      <dgm:prSet phldrT="[文本]"/>
      <dgm:spPr/>
      <dgm:t>
        <a:bodyPr/>
        <a:lstStyle/>
        <a:p>
          <a:r>
            <a:rPr lang="zh-CN" altLang="en-US" b="1" dirty="0"/>
            <a:t>机密性</a:t>
          </a:r>
        </a:p>
      </dgm:t>
    </dgm:pt>
    <dgm:pt modelId="{C0690B95-D7D3-4611-A08D-C1F71B01D7EA}" type="parTrans" cxnId="{BD7E1280-2FF3-490F-B6D9-5CDDAC26929C}">
      <dgm:prSet/>
      <dgm:spPr/>
      <dgm:t>
        <a:bodyPr/>
        <a:lstStyle/>
        <a:p>
          <a:endParaRPr lang="zh-CN" altLang="en-US"/>
        </a:p>
      </dgm:t>
    </dgm:pt>
    <dgm:pt modelId="{EC57F41E-2272-4E95-9AD8-BC3D53935C81}" type="sibTrans" cxnId="{BD7E1280-2FF3-490F-B6D9-5CDDAC26929C}">
      <dgm:prSet/>
      <dgm:spPr/>
      <dgm:t>
        <a:bodyPr/>
        <a:lstStyle/>
        <a:p>
          <a:endParaRPr lang="zh-CN" altLang="en-US"/>
        </a:p>
      </dgm:t>
    </dgm:pt>
    <dgm:pt modelId="{4D1A1978-3211-40C9-8EC0-5519A765C3FB}">
      <dgm:prSet phldrT="[文本]"/>
      <dgm:spPr/>
      <dgm:t>
        <a:bodyPr/>
        <a:lstStyle/>
        <a:p>
          <a:r>
            <a:rPr lang="zh-CN" altLang="en-US" b="1" i="0" dirty="0"/>
            <a:t>可用性</a:t>
          </a:r>
        </a:p>
      </dgm:t>
    </dgm:pt>
    <dgm:pt modelId="{277D7938-2FA5-4090-968B-47A3A78E883F}" type="parTrans" cxnId="{77664FD9-1FB8-4236-B8EC-C8DBDA122401}">
      <dgm:prSet/>
      <dgm:spPr/>
      <dgm:t>
        <a:bodyPr/>
        <a:lstStyle/>
        <a:p>
          <a:endParaRPr lang="zh-CN" altLang="en-US"/>
        </a:p>
      </dgm:t>
    </dgm:pt>
    <dgm:pt modelId="{DC583335-83B1-46C7-888C-57A7AC52250A}" type="sibTrans" cxnId="{77664FD9-1FB8-4236-B8EC-C8DBDA122401}">
      <dgm:prSet/>
      <dgm:spPr/>
      <dgm:t>
        <a:bodyPr/>
        <a:lstStyle/>
        <a:p>
          <a:endParaRPr lang="zh-CN" altLang="en-US"/>
        </a:p>
      </dgm:t>
    </dgm:pt>
    <dgm:pt modelId="{6C2D4687-BABC-4127-9E5C-23A8F99AD815}">
      <dgm:prSet phldrT="[文本]"/>
      <dgm:spPr/>
      <dgm:t>
        <a:bodyPr/>
        <a:lstStyle/>
        <a:p>
          <a:r>
            <a:rPr lang="zh-CN" altLang="en-US" b="1" dirty="0"/>
            <a:t>完整性</a:t>
          </a:r>
        </a:p>
      </dgm:t>
    </dgm:pt>
    <dgm:pt modelId="{9D4A42C2-00C5-4771-86F0-841C88243AC4}" type="parTrans" cxnId="{CC7FEDD0-5931-4E07-89BB-C9F9A6080912}">
      <dgm:prSet/>
      <dgm:spPr/>
      <dgm:t>
        <a:bodyPr/>
        <a:lstStyle/>
        <a:p>
          <a:endParaRPr lang="zh-CN" altLang="en-US"/>
        </a:p>
      </dgm:t>
    </dgm:pt>
    <dgm:pt modelId="{84D5D033-E2A5-45AF-85AB-C45AA1FB3C32}" type="sibTrans" cxnId="{CC7FEDD0-5931-4E07-89BB-C9F9A6080912}">
      <dgm:prSet/>
      <dgm:spPr/>
      <dgm:t>
        <a:bodyPr/>
        <a:lstStyle/>
        <a:p>
          <a:endParaRPr lang="zh-CN" altLang="en-US"/>
        </a:p>
      </dgm:t>
    </dgm:pt>
    <dgm:pt modelId="{B0FC1EA8-D2C3-4BD0-9348-F9B7F91610BB}" type="pres">
      <dgm:prSet presAssocID="{797AC66A-BBFA-4DAC-95C6-77826B703FC8}" presName="Name0" presStyleCnt="0">
        <dgm:presLayoutVars>
          <dgm:chMax val="7"/>
          <dgm:chPref val="7"/>
          <dgm:dir/>
          <dgm:animLvl val="lvl"/>
        </dgm:presLayoutVars>
      </dgm:prSet>
      <dgm:spPr/>
      <dgm:t>
        <a:bodyPr/>
        <a:lstStyle/>
        <a:p>
          <a:endParaRPr lang="zh-CN" altLang="en-US"/>
        </a:p>
      </dgm:t>
    </dgm:pt>
    <dgm:pt modelId="{D82BC96E-5C7F-466D-8BAA-899FE1AABD0F}" type="pres">
      <dgm:prSet presAssocID="{B42BF4DE-B17E-4299-9971-3AAC97AC8AC0}" presName="Accent1" presStyleCnt="0"/>
      <dgm:spPr/>
    </dgm:pt>
    <dgm:pt modelId="{B4B40349-12C9-4231-9477-E57333FE7A8B}" type="pres">
      <dgm:prSet presAssocID="{B42BF4DE-B17E-4299-9971-3AAC97AC8AC0}" presName="Accent" presStyleLbl="node1" presStyleIdx="0" presStyleCnt="3" custLinFactNeighborY="-6032"/>
      <dgm:spPr>
        <a:solidFill>
          <a:srgbClr val="0070C0"/>
        </a:solidFill>
      </dgm:spPr>
    </dgm:pt>
    <dgm:pt modelId="{8A5D807F-E4BD-4DA8-A757-AFE5637233E3}" type="pres">
      <dgm:prSet presAssocID="{B42BF4DE-B17E-4299-9971-3AAC97AC8AC0}" presName="Parent1" presStyleLbl="revTx" presStyleIdx="0" presStyleCnt="3">
        <dgm:presLayoutVars>
          <dgm:chMax val="1"/>
          <dgm:chPref val="1"/>
          <dgm:bulletEnabled val="1"/>
        </dgm:presLayoutVars>
      </dgm:prSet>
      <dgm:spPr/>
      <dgm:t>
        <a:bodyPr/>
        <a:lstStyle/>
        <a:p>
          <a:endParaRPr lang="zh-CN" altLang="en-US"/>
        </a:p>
      </dgm:t>
    </dgm:pt>
    <dgm:pt modelId="{E137B1DF-818B-45AD-B52C-572C391C8332}" type="pres">
      <dgm:prSet presAssocID="{4D1A1978-3211-40C9-8EC0-5519A765C3FB}" presName="Accent2" presStyleCnt="0"/>
      <dgm:spPr/>
    </dgm:pt>
    <dgm:pt modelId="{A5B9743B-8ACC-4F0F-859B-A28CE0423B9D}" type="pres">
      <dgm:prSet presAssocID="{4D1A1978-3211-40C9-8EC0-5519A765C3FB}" presName="Accent" presStyleLbl="node1" presStyleIdx="1" presStyleCnt="3"/>
      <dgm:spPr>
        <a:solidFill>
          <a:srgbClr val="0070C0"/>
        </a:solidFill>
      </dgm:spPr>
    </dgm:pt>
    <dgm:pt modelId="{7350A81E-2F24-4085-90A0-BE1877C6626C}" type="pres">
      <dgm:prSet presAssocID="{4D1A1978-3211-40C9-8EC0-5519A765C3FB}" presName="Parent2" presStyleLbl="revTx" presStyleIdx="1" presStyleCnt="3">
        <dgm:presLayoutVars>
          <dgm:chMax val="1"/>
          <dgm:chPref val="1"/>
          <dgm:bulletEnabled val="1"/>
        </dgm:presLayoutVars>
      </dgm:prSet>
      <dgm:spPr/>
      <dgm:t>
        <a:bodyPr/>
        <a:lstStyle/>
        <a:p>
          <a:endParaRPr lang="zh-CN" altLang="en-US"/>
        </a:p>
      </dgm:t>
    </dgm:pt>
    <dgm:pt modelId="{8674F6B6-5658-439B-8219-ACA62739E9A6}" type="pres">
      <dgm:prSet presAssocID="{6C2D4687-BABC-4127-9E5C-23A8F99AD815}" presName="Accent3" presStyleCnt="0"/>
      <dgm:spPr/>
    </dgm:pt>
    <dgm:pt modelId="{83EEF930-3405-4D3E-923F-B9BDB33AA439}" type="pres">
      <dgm:prSet presAssocID="{6C2D4687-BABC-4127-9E5C-23A8F99AD815}" presName="Accent" presStyleLbl="node1" presStyleIdx="2" presStyleCnt="3"/>
      <dgm:spPr>
        <a:solidFill>
          <a:srgbClr val="0070C0"/>
        </a:solidFill>
      </dgm:spPr>
    </dgm:pt>
    <dgm:pt modelId="{D0960C11-4637-49D5-98DB-1719D378E8B1}" type="pres">
      <dgm:prSet presAssocID="{6C2D4687-BABC-4127-9E5C-23A8F99AD815}" presName="Parent3" presStyleLbl="revTx" presStyleIdx="2" presStyleCnt="3">
        <dgm:presLayoutVars>
          <dgm:chMax val="1"/>
          <dgm:chPref val="1"/>
          <dgm:bulletEnabled val="1"/>
        </dgm:presLayoutVars>
      </dgm:prSet>
      <dgm:spPr/>
      <dgm:t>
        <a:bodyPr/>
        <a:lstStyle/>
        <a:p>
          <a:endParaRPr lang="zh-CN" altLang="en-US"/>
        </a:p>
      </dgm:t>
    </dgm:pt>
  </dgm:ptLst>
  <dgm:cxnLst>
    <dgm:cxn modelId="{C6B096C2-F27D-44F6-9C75-7BED15064064}" type="presOf" srcId="{797AC66A-BBFA-4DAC-95C6-77826B703FC8}" destId="{B0FC1EA8-D2C3-4BD0-9348-F9B7F91610BB}" srcOrd="0" destOrd="0" presId="urn:microsoft.com/office/officeart/2009/layout/CircleArrowProcess"/>
    <dgm:cxn modelId="{8E536728-0978-47DA-BDAE-6AEE5BE2C7A0}" type="presOf" srcId="{6C2D4687-BABC-4127-9E5C-23A8F99AD815}" destId="{D0960C11-4637-49D5-98DB-1719D378E8B1}" srcOrd="0" destOrd="0" presId="urn:microsoft.com/office/officeart/2009/layout/CircleArrowProcess"/>
    <dgm:cxn modelId="{D1326841-94A8-44C5-AF91-8E4863E415B2}" type="presOf" srcId="{B42BF4DE-B17E-4299-9971-3AAC97AC8AC0}" destId="{8A5D807F-E4BD-4DA8-A757-AFE5637233E3}" srcOrd="0" destOrd="0" presId="urn:microsoft.com/office/officeart/2009/layout/CircleArrowProcess"/>
    <dgm:cxn modelId="{A6F20431-C53A-4394-A2E0-B40CC03DF33E}" type="presOf" srcId="{4D1A1978-3211-40C9-8EC0-5519A765C3FB}" destId="{7350A81E-2F24-4085-90A0-BE1877C6626C}" srcOrd="0" destOrd="0" presId="urn:microsoft.com/office/officeart/2009/layout/CircleArrowProcess"/>
    <dgm:cxn modelId="{CC7FEDD0-5931-4E07-89BB-C9F9A6080912}" srcId="{797AC66A-BBFA-4DAC-95C6-77826B703FC8}" destId="{6C2D4687-BABC-4127-9E5C-23A8F99AD815}" srcOrd="2" destOrd="0" parTransId="{9D4A42C2-00C5-4771-86F0-841C88243AC4}" sibTransId="{84D5D033-E2A5-45AF-85AB-C45AA1FB3C32}"/>
    <dgm:cxn modelId="{BD7E1280-2FF3-490F-B6D9-5CDDAC26929C}" srcId="{797AC66A-BBFA-4DAC-95C6-77826B703FC8}" destId="{B42BF4DE-B17E-4299-9971-3AAC97AC8AC0}" srcOrd="0" destOrd="0" parTransId="{C0690B95-D7D3-4611-A08D-C1F71B01D7EA}" sibTransId="{EC57F41E-2272-4E95-9AD8-BC3D53935C81}"/>
    <dgm:cxn modelId="{77664FD9-1FB8-4236-B8EC-C8DBDA122401}" srcId="{797AC66A-BBFA-4DAC-95C6-77826B703FC8}" destId="{4D1A1978-3211-40C9-8EC0-5519A765C3FB}" srcOrd="1" destOrd="0" parTransId="{277D7938-2FA5-4090-968B-47A3A78E883F}" sibTransId="{DC583335-83B1-46C7-888C-57A7AC52250A}"/>
    <dgm:cxn modelId="{D29398BB-2119-40CA-B719-0297C2644573}" type="presParOf" srcId="{B0FC1EA8-D2C3-4BD0-9348-F9B7F91610BB}" destId="{D82BC96E-5C7F-466D-8BAA-899FE1AABD0F}" srcOrd="0" destOrd="0" presId="urn:microsoft.com/office/officeart/2009/layout/CircleArrowProcess"/>
    <dgm:cxn modelId="{2A67DBE6-AFDE-428A-AF2F-27A74AE6BF43}" type="presParOf" srcId="{D82BC96E-5C7F-466D-8BAA-899FE1AABD0F}" destId="{B4B40349-12C9-4231-9477-E57333FE7A8B}" srcOrd="0" destOrd="0" presId="urn:microsoft.com/office/officeart/2009/layout/CircleArrowProcess"/>
    <dgm:cxn modelId="{B5D823E3-082C-4F49-90F6-40ADD375906A}" type="presParOf" srcId="{B0FC1EA8-D2C3-4BD0-9348-F9B7F91610BB}" destId="{8A5D807F-E4BD-4DA8-A757-AFE5637233E3}" srcOrd="1" destOrd="0" presId="urn:microsoft.com/office/officeart/2009/layout/CircleArrowProcess"/>
    <dgm:cxn modelId="{D733CB7C-7BB2-4A12-8706-C304129FB51F}" type="presParOf" srcId="{B0FC1EA8-D2C3-4BD0-9348-F9B7F91610BB}" destId="{E137B1DF-818B-45AD-B52C-572C391C8332}" srcOrd="2" destOrd="0" presId="urn:microsoft.com/office/officeart/2009/layout/CircleArrowProcess"/>
    <dgm:cxn modelId="{B73D388E-B00C-474B-9818-D3DFAF49F995}" type="presParOf" srcId="{E137B1DF-818B-45AD-B52C-572C391C8332}" destId="{A5B9743B-8ACC-4F0F-859B-A28CE0423B9D}" srcOrd="0" destOrd="0" presId="urn:microsoft.com/office/officeart/2009/layout/CircleArrowProcess"/>
    <dgm:cxn modelId="{A64A7B8E-BA69-4854-8BCD-B38FAA7291C7}" type="presParOf" srcId="{B0FC1EA8-D2C3-4BD0-9348-F9B7F91610BB}" destId="{7350A81E-2F24-4085-90A0-BE1877C6626C}" srcOrd="3" destOrd="0" presId="urn:microsoft.com/office/officeart/2009/layout/CircleArrowProcess"/>
    <dgm:cxn modelId="{A0301319-84F7-429B-AA3C-35C91BE3B334}" type="presParOf" srcId="{B0FC1EA8-D2C3-4BD0-9348-F9B7F91610BB}" destId="{8674F6B6-5658-439B-8219-ACA62739E9A6}" srcOrd="4" destOrd="0" presId="urn:microsoft.com/office/officeart/2009/layout/CircleArrowProcess"/>
    <dgm:cxn modelId="{FAE3AEAC-0649-4F0D-A106-779DDD703C70}" type="presParOf" srcId="{8674F6B6-5658-439B-8219-ACA62739E9A6}" destId="{83EEF930-3405-4D3E-923F-B9BDB33AA439}" srcOrd="0" destOrd="0" presId="urn:microsoft.com/office/officeart/2009/layout/CircleArrowProcess"/>
    <dgm:cxn modelId="{5FFCE231-CE10-46EB-9E7A-1F59B428DCD3}" type="presParOf" srcId="{B0FC1EA8-D2C3-4BD0-9348-F9B7F91610BB}" destId="{D0960C11-4637-49D5-98DB-1719D378E8B1}"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6AFE86-942B-4390-84D6-DB77AD065F26}"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zh-CN" altLang="en-US"/>
        </a:p>
      </dgm:t>
    </dgm:pt>
    <dgm:pt modelId="{4BA3F194-CED2-46F8-BB75-CBF5479757E1}">
      <dgm:prSet phldrT="[文本]" custT="1"/>
      <dgm:spPr>
        <a:solidFill>
          <a:srgbClr val="01468C"/>
        </a:solidFill>
      </dgm:spPr>
      <dgm:t>
        <a:bodyPr/>
        <a:lstStyle/>
        <a:p>
          <a:r>
            <a:rPr lang="zh-CN" altLang="en-US" sz="1600" b="1" dirty="0" smtClean="0">
              <a:latin typeface="微软雅黑" panose="020B0503020204020204" pitchFamily="34" charset="-122"/>
              <a:ea typeface="微软雅黑" panose="020B0503020204020204" pitchFamily="34" charset="-122"/>
            </a:rPr>
            <a:t>隐私保护</a:t>
          </a:r>
          <a:r>
            <a:rPr lang="en-US" altLang="zh-CN" sz="1600" b="1" dirty="0" smtClean="0">
              <a:latin typeface="微软雅黑" panose="020B0503020204020204" pitchFamily="34" charset="-122"/>
              <a:ea typeface="微软雅黑" panose="020B0503020204020204" pitchFamily="34" charset="-122"/>
            </a:rPr>
            <a:t>OPF</a:t>
          </a:r>
          <a:r>
            <a:rPr lang="zh-CN" altLang="en-US" sz="1600" b="1" dirty="0" smtClean="0">
              <a:latin typeface="微软雅黑" panose="020B0503020204020204" pitchFamily="34" charset="-122"/>
              <a:ea typeface="微软雅黑" panose="020B0503020204020204" pitchFamily="34" charset="-122"/>
            </a:rPr>
            <a:t>算法</a:t>
          </a:r>
          <a:endParaRPr lang="zh-CN" altLang="en-US" sz="1600" b="1" dirty="0">
            <a:latin typeface="微软雅黑" panose="020B0503020204020204" pitchFamily="34" charset="-122"/>
            <a:ea typeface="微软雅黑" panose="020B0503020204020204" pitchFamily="34" charset="-122"/>
          </a:endParaRPr>
        </a:p>
      </dgm:t>
    </dgm:pt>
    <dgm:pt modelId="{C328A232-FF37-4E5A-B2BF-FC23A1BF7770}" type="parTrans" cxnId="{BB99D4AC-B510-4358-A51F-98CB3F9B7500}">
      <dgm:prSet/>
      <dgm:spPr/>
      <dgm:t>
        <a:bodyPr/>
        <a:lstStyle/>
        <a:p>
          <a:endParaRPr lang="zh-CN" altLang="en-US"/>
        </a:p>
      </dgm:t>
    </dgm:pt>
    <dgm:pt modelId="{468A64E3-CBB4-4EBE-87D7-9CE843CB3C2E}" type="sibTrans" cxnId="{BB99D4AC-B510-4358-A51F-98CB3F9B7500}">
      <dgm:prSet/>
      <dgm:spPr/>
      <dgm:t>
        <a:bodyPr/>
        <a:lstStyle/>
        <a:p>
          <a:endParaRPr lang="zh-CN" altLang="en-US"/>
        </a:p>
      </dgm:t>
    </dgm:pt>
    <dgm:pt modelId="{0C6C0DFF-1DEF-4C55-8501-3EF4BB4B4E0F}">
      <dgm:prSet phldrT="[文本]"/>
      <dgm:spPr>
        <a:solidFill>
          <a:schemeClr val="bg1"/>
        </a:solidFill>
        <a:ln w="25400">
          <a:solidFill>
            <a:schemeClr val="tx1"/>
          </a:solidFill>
        </a:ln>
      </dgm:spPr>
      <dgm:t>
        <a:bodyPr/>
        <a:lstStyle/>
        <a:p>
          <a:r>
            <a:rPr lang="zh-CN" altLang="en-US" b="1" dirty="0" smtClean="0">
              <a:solidFill>
                <a:schemeClr val="tx1"/>
              </a:solidFill>
              <a:latin typeface="微软雅黑" panose="020B0503020204020204" pitchFamily="34" charset="-122"/>
              <a:ea typeface="微软雅黑" panose="020B0503020204020204" pitchFamily="34" charset="-122"/>
            </a:rPr>
            <a:t>交互信息加衰减至零噪声</a:t>
          </a:r>
          <a:endParaRPr lang="zh-CN" altLang="en-US" b="1" dirty="0">
            <a:solidFill>
              <a:schemeClr val="tx1"/>
            </a:solidFill>
            <a:latin typeface="微软雅黑" panose="020B0503020204020204" pitchFamily="34" charset="-122"/>
            <a:ea typeface="微软雅黑" panose="020B0503020204020204" pitchFamily="34" charset="-122"/>
          </a:endParaRPr>
        </a:p>
      </dgm:t>
    </dgm:pt>
    <dgm:pt modelId="{CD57B132-C694-48B8-9ED7-5A7BD64918ED}" type="parTrans" cxnId="{BD19F519-123D-4627-9539-C001EF7521A7}">
      <dgm:prSet/>
      <dgm:spPr>
        <a:solidFill>
          <a:srgbClr val="0066FF"/>
        </a:solidFill>
      </dgm:spPr>
      <dgm:t>
        <a:bodyPr/>
        <a:lstStyle/>
        <a:p>
          <a:endParaRPr lang="zh-CN" altLang="en-US"/>
        </a:p>
      </dgm:t>
    </dgm:pt>
    <dgm:pt modelId="{14F72432-0F2C-427D-BB94-828AFD455EC0}" type="sibTrans" cxnId="{BD19F519-123D-4627-9539-C001EF7521A7}">
      <dgm:prSet/>
      <dgm:spPr/>
      <dgm:t>
        <a:bodyPr/>
        <a:lstStyle/>
        <a:p>
          <a:endParaRPr lang="zh-CN" altLang="en-US"/>
        </a:p>
      </dgm:t>
    </dgm:pt>
    <dgm:pt modelId="{703CE4D0-3794-4585-9AD3-AB04C1862EDA}">
      <dgm:prSet phldrT="[文本]"/>
      <dgm:spPr>
        <a:solidFill>
          <a:schemeClr val="bg1"/>
        </a:solidFill>
        <a:ln w="25400">
          <a:solidFill>
            <a:schemeClr val="tx1"/>
          </a:solidFill>
        </a:ln>
      </dgm:spPr>
      <dgm:t>
        <a:bodyPr/>
        <a:lstStyle/>
        <a:p>
          <a:r>
            <a:rPr lang="zh-CN" altLang="en-US" b="1" dirty="0" smtClean="0">
              <a:solidFill>
                <a:schemeClr val="tx1"/>
              </a:solidFill>
              <a:latin typeface="微软雅黑" panose="020B0503020204020204" pitchFamily="34" charset="-122"/>
              <a:ea typeface="微软雅黑" panose="020B0503020204020204" pitchFamily="34" charset="-122"/>
            </a:rPr>
            <a:t>引入安全函数防止网络窃听</a:t>
          </a:r>
          <a:endParaRPr lang="zh-CN" altLang="en-US" b="1" dirty="0">
            <a:solidFill>
              <a:schemeClr val="tx1"/>
            </a:solidFill>
            <a:latin typeface="微软雅黑" panose="020B0503020204020204" pitchFamily="34" charset="-122"/>
            <a:ea typeface="微软雅黑" panose="020B0503020204020204" pitchFamily="34" charset="-122"/>
          </a:endParaRPr>
        </a:p>
      </dgm:t>
    </dgm:pt>
    <dgm:pt modelId="{7A23D61C-22BE-4358-997E-D1F81E7C68FE}" type="parTrans" cxnId="{51AA4250-76BA-489E-A7AD-C8B6401660DB}">
      <dgm:prSet/>
      <dgm:spPr>
        <a:solidFill>
          <a:srgbClr val="0066FF"/>
        </a:solidFill>
      </dgm:spPr>
      <dgm:t>
        <a:bodyPr/>
        <a:lstStyle/>
        <a:p>
          <a:endParaRPr lang="zh-CN" altLang="en-US"/>
        </a:p>
      </dgm:t>
    </dgm:pt>
    <dgm:pt modelId="{9B3F61C0-3BEE-44C4-A106-6927B534CD14}" type="sibTrans" cxnId="{51AA4250-76BA-489E-A7AD-C8B6401660DB}">
      <dgm:prSet/>
      <dgm:spPr/>
      <dgm:t>
        <a:bodyPr/>
        <a:lstStyle/>
        <a:p>
          <a:endParaRPr lang="zh-CN" altLang="en-US"/>
        </a:p>
      </dgm:t>
    </dgm:pt>
    <dgm:pt modelId="{5FDA4300-DB43-4B10-9DDF-41D537387417}">
      <dgm:prSet phldrT="[文本]"/>
      <dgm:spPr>
        <a:solidFill>
          <a:schemeClr val="bg1"/>
        </a:solidFill>
        <a:ln w="25400">
          <a:solidFill>
            <a:schemeClr val="tx1"/>
          </a:solidFill>
        </a:ln>
      </dgm:spPr>
      <dgm:t>
        <a:bodyPr/>
        <a:lstStyle/>
        <a:p>
          <a:r>
            <a:rPr lang="zh-CN" altLang="en-US" b="1" dirty="0" smtClean="0">
              <a:solidFill>
                <a:schemeClr val="tx1"/>
              </a:solidFill>
              <a:latin typeface="微软雅黑" panose="020B0503020204020204" pitchFamily="34" charset="-122"/>
              <a:ea typeface="微软雅黑" panose="020B0503020204020204" pitchFamily="34" charset="-122"/>
            </a:rPr>
            <a:t>广播加噪信息</a:t>
          </a:r>
          <a:endParaRPr lang="zh-CN" altLang="en-US" b="1" dirty="0">
            <a:solidFill>
              <a:schemeClr val="tx1"/>
            </a:solidFill>
            <a:latin typeface="微软雅黑" panose="020B0503020204020204" pitchFamily="34" charset="-122"/>
            <a:ea typeface="微软雅黑" panose="020B0503020204020204" pitchFamily="34" charset="-122"/>
          </a:endParaRPr>
        </a:p>
      </dgm:t>
    </dgm:pt>
    <dgm:pt modelId="{F29CD41F-9C94-4F84-9309-5F645BB736F8}" type="parTrans" cxnId="{5520B384-AEFF-4B64-850E-42F070A35F09}">
      <dgm:prSet/>
      <dgm:spPr>
        <a:solidFill>
          <a:srgbClr val="0066FF"/>
        </a:solidFill>
      </dgm:spPr>
      <dgm:t>
        <a:bodyPr/>
        <a:lstStyle/>
        <a:p>
          <a:endParaRPr lang="zh-CN" altLang="en-US"/>
        </a:p>
      </dgm:t>
    </dgm:pt>
    <dgm:pt modelId="{3634B2F4-5449-413B-912B-4B2B431EF805}" type="sibTrans" cxnId="{5520B384-AEFF-4B64-850E-42F070A35F09}">
      <dgm:prSet/>
      <dgm:spPr/>
      <dgm:t>
        <a:bodyPr/>
        <a:lstStyle/>
        <a:p>
          <a:endParaRPr lang="zh-CN" altLang="en-US"/>
        </a:p>
      </dgm:t>
    </dgm:pt>
    <dgm:pt modelId="{D8C6E0E5-E083-4196-A50B-015B8C134047}" type="pres">
      <dgm:prSet presAssocID="{B36AFE86-942B-4390-84D6-DB77AD065F26}" presName="cycle" presStyleCnt="0">
        <dgm:presLayoutVars>
          <dgm:chMax val="1"/>
          <dgm:dir/>
          <dgm:animLvl val="ctr"/>
          <dgm:resizeHandles val="exact"/>
        </dgm:presLayoutVars>
      </dgm:prSet>
      <dgm:spPr/>
      <dgm:t>
        <a:bodyPr/>
        <a:lstStyle/>
        <a:p>
          <a:endParaRPr lang="zh-CN" altLang="en-US"/>
        </a:p>
      </dgm:t>
    </dgm:pt>
    <dgm:pt modelId="{06636AB0-6EC8-456E-890A-7B923ED76386}" type="pres">
      <dgm:prSet presAssocID="{4BA3F194-CED2-46F8-BB75-CBF5479757E1}" presName="centerShape" presStyleLbl="node0" presStyleIdx="0" presStyleCnt="1"/>
      <dgm:spPr/>
      <dgm:t>
        <a:bodyPr/>
        <a:lstStyle/>
        <a:p>
          <a:endParaRPr lang="zh-CN" altLang="en-US"/>
        </a:p>
      </dgm:t>
    </dgm:pt>
    <dgm:pt modelId="{0261FBD1-55B8-4D5D-94C4-702D996C4732}" type="pres">
      <dgm:prSet presAssocID="{CD57B132-C694-48B8-9ED7-5A7BD64918ED}" presName="parTrans" presStyleLbl="bgSibTrans2D1" presStyleIdx="0" presStyleCnt="3"/>
      <dgm:spPr/>
      <dgm:t>
        <a:bodyPr/>
        <a:lstStyle/>
        <a:p>
          <a:endParaRPr lang="zh-CN" altLang="en-US"/>
        </a:p>
      </dgm:t>
    </dgm:pt>
    <dgm:pt modelId="{1FD0DA1A-7C6B-4D23-BC62-AD896D9C5C56}" type="pres">
      <dgm:prSet presAssocID="{0C6C0DFF-1DEF-4C55-8501-3EF4BB4B4E0F}" presName="node" presStyleLbl="node1" presStyleIdx="0" presStyleCnt="3">
        <dgm:presLayoutVars>
          <dgm:bulletEnabled val="1"/>
        </dgm:presLayoutVars>
      </dgm:prSet>
      <dgm:spPr/>
      <dgm:t>
        <a:bodyPr/>
        <a:lstStyle/>
        <a:p>
          <a:endParaRPr lang="zh-CN" altLang="en-US"/>
        </a:p>
      </dgm:t>
    </dgm:pt>
    <dgm:pt modelId="{F9A8B783-0F97-4961-8E18-D76174ADA155}" type="pres">
      <dgm:prSet presAssocID="{7A23D61C-22BE-4358-997E-D1F81E7C68FE}" presName="parTrans" presStyleLbl="bgSibTrans2D1" presStyleIdx="1" presStyleCnt="3"/>
      <dgm:spPr/>
      <dgm:t>
        <a:bodyPr/>
        <a:lstStyle/>
        <a:p>
          <a:endParaRPr lang="zh-CN" altLang="en-US"/>
        </a:p>
      </dgm:t>
    </dgm:pt>
    <dgm:pt modelId="{C55974C4-2E10-4A2E-9DA0-4968CCBFC407}" type="pres">
      <dgm:prSet presAssocID="{703CE4D0-3794-4585-9AD3-AB04C1862EDA}" presName="node" presStyleLbl="node1" presStyleIdx="1" presStyleCnt="3">
        <dgm:presLayoutVars>
          <dgm:bulletEnabled val="1"/>
        </dgm:presLayoutVars>
      </dgm:prSet>
      <dgm:spPr/>
      <dgm:t>
        <a:bodyPr/>
        <a:lstStyle/>
        <a:p>
          <a:endParaRPr lang="zh-CN" altLang="en-US"/>
        </a:p>
      </dgm:t>
    </dgm:pt>
    <dgm:pt modelId="{68F92B7E-2164-465D-A369-38A7345B4F3F}" type="pres">
      <dgm:prSet presAssocID="{F29CD41F-9C94-4F84-9309-5F645BB736F8}" presName="parTrans" presStyleLbl="bgSibTrans2D1" presStyleIdx="2" presStyleCnt="3"/>
      <dgm:spPr/>
      <dgm:t>
        <a:bodyPr/>
        <a:lstStyle/>
        <a:p>
          <a:endParaRPr lang="zh-CN" altLang="en-US"/>
        </a:p>
      </dgm:t>
    </dgm:pt>
    <dgm:pt modelId="{77BBC349-3C00-4C6A-B223-63F2EBD43A85}" type="pres">
      <dgm:prSet presAssocID="{5FDA4300-DB43-4B10-9DDF-41D537387417}" presName="node" presStyleLbl="node1" presStyleIdx="2" presStyleCnt="3">
        <dgm:presLayoutVars>
          <dgm:bulletEnabled val="1"/>
        </dgm:presLayoutVars>
      </dgm:prSet>
      <dgm:spPr/>
      <dgm:t>
        <a:bodyPr/>
        <a:lstStyle/>
        <a:p>
          <a:endParaRPr lang="zh-CN" altLang="en-US"/>
        </a:p>
      </dgm:t>
    </dgm:pt>
  </dgm:ptLst>
  <dgm:cxnLst>
    <dgm:cxn modelId="{6FE6ECE8-F70C-4C3A-A2BC-BFA5A32BDD89}" type="presOf" srcId="{B36AFE86-942B-4390-84D6-DB77AD065F26}" destId="{D8C6E0E5-E083-4196-A50B-015B8C134047}" srcOrd="0" destOrd="0" presId="urn:microsoft.com/office/officeart/2005/8/layout/radial4"/>
    <dgm:cxn modelId="{BB99D4AC-B510-4358-A51F-98CB3F9B7500}" srcId="{B36AFE86-942B-4390-84D6-DB77AD065F26}" destId="{4BA3F194-CED2-46F8-BB75-CBF5479757E1}" srcOrd="0" destOrd="0" parTransId="{C328A232-FF37-4E5A-B2BF-FC23A1BF7770}" sibTransId="{468A64E3-CBB4-4EBE-87D7-9CE843CB3C2E}"/>
    <dgm:cxn modelId="{63D425A6-87F1-4F41-963E-15198E960143}" type="presOf" srcId="{7A23D61C-22BE-4358-997E-D1F81E7C68FE}" destId="{F9A8B783-0F97-4961-8E18-D76174ADA155}" srcOrd="0" destOrd="0" presId="urn:microsoft.com/office/officeart/2005/8/layout/radial4"/>
    <dgm:cxn modelId="{B9F8BDDC-2C4E-4433-B3DB-6CA10D7749B7}" type="presOf" srcId="{703CE4D0-3794-4585-9AD3-AB04C1862EDA}" destId="{C55974C4-2E10-4A2E-9DA0-4968CCBFC407}" srcOrd="0" destOrd="0" presId="urn:microsoft.com/office/officeart/2005/8/layout/radial4"/>
    <dgm:cxn modelId="{C396D7E1-7A2F-47CB-85B9-A6CB2A137DF4}" type="presOf" srcId="{4BA3F194-CED2-46F8-BB75-CBF5479757E1}" destId="{06636AB0-6EC8-456E-890A-7B923ED76386}" srcOrd="0" destOrd="0" presId="urn:microsoft.com/office/officeart/2005/8/layout/radial4"/>
    <dgm:cxn modelId="{F0AF8932-DDD4-4095-BE27-90D53BA7903B}" type="presOf" srcId="{F29CD41F-9C94-4F84-9309-5F645BB736F8}" destId="{68F92B7E-2164-465D-A369-38A7345B4F3F}" srcOrd="0" destOrd="0" presId="urn:microsoft.com/office/officeart/2005/8/layout/radial4"/>
    <dgm:cxn modelId="{A8B32FF5-6F91-4822-A1F9-B608D178128D}" type="presOf" srcId="{0C6C0DFF-1DEF-4C55-8501-3EF4BB4B4E0F}" destId="{1FD0DA1A-7C6B-4D23-BC62-AD896D9C5C56}" srcOrd="0" destOrd="0" presId="urn:microsoft.com/office/officeart/2005/8/layout/radial4"/>
    <dgm:cxn modelId="{BD19F519-123D-4627-9539-C001EF7521A7}" srcId="{4BA3F194-CED2-46F8-BB75-CBF5479757E1}" destId="{0C6C0DFF-1DEF-4C55-8501-3EF4BB4B4E0F}" srcOrd="0" destOrd="0" parTransId="{CD57B132-C694-48B8-9ED7-5A7BD64918ED}" sibTransId="{14F72432-0F2C-427D-BB94-828AFD455EC0}"/>
    <dgm:cxn modelId="{25224639-FE99-468D-8005-71FB564C795F}" type="presOf" srcId="{CD57B132-C694-48B8-9ED7-5A7BD64918ED}" destId="{0261FBD1-55B8-4D5D-94C4-702D996C4732}" srcOrd="0" destOrd="0" presId="urn:microsoft.com/office/officeart/2005/8/layout/radial4"/>
    <dgm:cxn modelId="{51AA4250-76BA-489E-A7AD-C8B6401660DB}" srcId="{4BA3F194-CED2-46F8-BB75-CBF5479757E1}" destId="{703CE4D0-3794-4585-9AD3-AB04C1862EDA}" srcOrd="1" destOrd="0" parTransId="{7A23D61C-22BE-4358-997E-D1F81E7C68FE}" sibTransId="{9B3F61C0-3BEE-44C4-A106-6927B534CD14}"/>
    <dgm:cxn modelId="{5520B384-AEFF-4B64-850E-42F070A35F09}" srcId="{4BA3F194-CED2-46F8-BB75-CBF5479757E1}" destId="{5FDA4300-DB43-4B10-9DDF-41D537387417}" srcOrd="2" destOrd="0" parTransId="{F29CD41F-9C94-4F84-9309-5F645BB736F8}" sibTransId="{3634B2F4-5449-413B-912B-4B2B431EF805}"/>
    <dgm:cxn modelId="{CAF6DA3F-BF11-4C32-AE1D-B1A706B36249}" type="presOf" srcId="{5FDA4300-DB43-4B10-9DDF-41D537387417}" destId="{77BBC349-3C00-4C6A-B223-63F2EBD43A85}" srcOrd="0" destOrd="0" presId="urn:microsoft.com/office/officeart/2005/8/layout/radial4"/>
    <dgm:cxn modelId="{E0F04023-A50D-4329-A31E-A76D621F3021}" type="presParOf" srcId="{D8C6E0E5-E083-4196-A50B-015B8C134047}" destId="{06636AB0-6EC8-456E-890A-7B923ED76386}" srcOrd="0" destOrd="0" presId="urn:microsoft.com/office/officeart/2005/8/layout/radial4"/>
    <dgm:cxn modelId="{399C985B-0BA3-4A3A-9521-26C60B007250}" type="presParOf" srcId="{D8C6E0E5-E083-4196-A50B-015B8C134047}" destId="{0261FBD1-55B8-4D5D-94C4-702D996C4732}" srcOrd="1" destOrd="0" presId="urn:microsoft.com/office/officeart/2005/8/layout/radial4"/>
    <dgm:cxn modelId="{1110367E-C3CC-4771-9134-09F3A5F3E595}" type="presParOf" srcId="{D8C6E0E5-E083-4196-A50B-015B8C134047}" destId="{1FD0DA1A-7C6B-4D23-BC62-AD896D9C5C56}" srcOrd="2" destOrd="0" presId="urn:microsoft.com/office/officeart/2005/8/layout/radial4"/>
    <dgm:cxn modelId="{197BCFA5-A8DC-4909-8105-CDB271AF5EE5}" type="presParOf" srcId="{D8C6E0E5-E083-4196-A50B-015B8C134047}" destId="{F9A8B783-0F97-4961-8E18-D76174ADA155}" srcOrd="3" destOrd="0" presId="urn:microsoft.com/office/officeart/2005/8/layout/radial4"/>
    <dgm:cxn modelId="{9191DE04-044F-421F-89CA-800E898851E9}" type="presParOf" srcId="{D8C6E0E5-E083-4196-A50B-015B8C134047}" destId="{C55974C4-2E10-4A2E-9DA0-4968CCBFC407}" srcOrd="4" destOrd="0" presId="urn:microsoft.com/office/officeart/2005/8/layout/radial4"/>
    <dgm:cxn modelId="{BDCE188D-CE37-433E-8008-3B6C5B119D60}" type="presParOf" srcId="{D8C6E0E5-E083-4196-A50B-015B8C134047}" destId="{68F92B7E-2164-465D-A369-38A7345B4F3F}" srcOrd="5" destOrd="0" presId="urn:microsoft.com/office/officeart/2005/8/layout/radial4"/>
    <dgm:cxn modelId="{6A62F17B-9B52-4893-9417-070B1C3152D4}" type="presParOf" srcId="{D8C6E0E5-E083-4196-A50B-015B8C134047}" destId="{77BBC349-3C00-4C6A-B223-63F2EBD43A85}" srcOrd="6" destOrd="0" presId="urn:microsoft.com/office/officeart/2005/8/layout/radial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40349-12C9-4231-9477-E57333FE7A8B}">
      <dsp:nvSpPr>
        <dsp:cNvPr id="0" name=""/>
        <dsp:cNvSpPr/>
      </dsp:nvSpPr>
      <dsp:spPr>
        <a:xfrm>
          <a:off x="2536728" y="-127844"/>
          <a:ext cx="2119121" cy="2119443"/>
        </a:xfrm>
        <a:prstGeom prst="circularArrow">
          <a:avLst>
            <a:gd name="adj1" fmla="val 10980"/>
            <a:gd name="adj2" fmla="val 1142322"/>
            <a:gd name="adj3" fmla="val 4500000"/>
            <a:gd name="adj4" fmla="val 10800000"/>
            <a:gd name="adj5" fmla="val 12500"/>
          </a:avLst>
        </a:prstGeom>
        <a:solidFill>
          <a:srgbClr val="0070C0"/>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5D807F-E4BD-4DA8-A757-AFE5637233E3}">
      <dsp:nvSpPr>
        <dsp:cNvPr id="0" name=""/>
        <dsp:cNvSpPr/>
      </dsp:nvSpPr>
      <dsp:spPr>
        <a:xfrm>
          <a:off x="3005124" y="765183"/>
          <a:ext cx="1177554" cy="588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zh-CN" altLang="en-US" sz="2900" b="1" kern="1200" dirty="0"/>
            <a:t>机密性</a:t>
          </a:r>
        </a:p>
      </dsp:txBody>
      <dsp:txXfrm>
        <a:off x="3005124" y="765183"/>
        <a:ext cx="1177554" cy="588636"/>
      </dsp:txXfrm>
    </dsp:sp>
    <dsp:sp modelId="{A5B9743B-8ACC-4F0F-859B-A28CE0423B9D}">
      <dsp:nvSpPr>
        <dsp:cNvPr id="0" name=""/>
        <dsp:cNvSpPr/>
      </dsp:nvSpPr>
      <dsp:spPr>
        <a:xfrm>
          <a:off x="1948150" y="1217777"/>
          <a:ext cx="2119121" cy="2119443"/>
        </a:xfrm>
        <a:prstGeom prst="leftCircularArrow">
          <a:avLst>
            <a:gd name="adj1" fmla="val 10980"/>
            <a:gd name="adj2" fmla="val 1142322"/>
            <a:gd name="adj3" fmla="val 6300000"/>
            <a:gd name="adj4" fmla="val 18900000"/>
            <a:gd name="adj5" fmla="val 12500"/>
          </a:avLst>
        </a:prstGeom>
        <a:solidFill>
          <a:srgbClr val="0070C0"/>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50A81E-2F24-4085-90A0-BE1877C6626C}">
      <dsp:nvSpPr>
        <dsp:cNvPr id="0" name=""/>
        <dsp:cNvSpPr/>
      </dsp:nvSpPr>
      <dsp:spPr>
        <a:xfrm>
          <a:off x="2418933" y="1990005"/>
          <a:ext cx="1177554" cy="588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zh-CN" altLang="en-US" sz="2900" b="1" i="0" kern="1200" dirty="0"/>
            <a:t>可用性</a:t>
          </a:r>
        </a:p>
      </dsp:txBody>
      <dsp:txXfrm>
        <a:off x="2418933" y="1990005"/>
        <a:ext cx="1177554" cy="588636"/>
      </dsp:txXfrm>
    </dsp:sp>
    <dsp:sp modelId="{83EEF930-3405-4D3E-923F-B9BDB33AA439}">
      <dsp:nvSpPr>
        <dsp:cNvPr id="0" name=""/>
        <dsp:cNvSpPr/>
      </dsp:nvSpPr>
      <dsp:spPr>
        <a:xfrm>
          <a:off x="2687554" y="2581283"/>
          <a:ext cx="1820653" cy="1821383"/>
        </a:xfrm>
        <a:prstGeom prst="blockArc">
          <a:avLst>
            <a:gd name="adj1" fmla="val 13500000"/>
            <a:gd name="adj2" fmla="val 10800000"/>
            <a:gd name="adj3" fmla="val 12740"/>
          </a:avLst>
        </a:prstGeom>
        <a:solidFill>
          <a:srgbClr val="0070C0"/>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960C11-4637-49D5-98DB-1719D378E8B1}">
      <dsp:nvSpPr>
        <dsp:cNvPr id="0" name=""/>
        <dsp:cNvSpPr/>
      </dsp:nvSpPr>
      <dsp:spPr>
        <a:xfrm>
          <a:off x="3007909" y="3216588"/>
          <a:ext cx="1177554" cy="588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zh-CN" altLang="en-US" sz="2900" b="1" kern="1200" dirty="0"/>
            <a:t>完整性</a:t>
          </a:r>
        </a:p>
      </dsp:txBody>
      <dsp:txXfrm>
        <a:off x="3007909" y="3216588"/>
        <a:ext cx="1177554" cy="5886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636AB0-6EC8-456E-890A-7B923ED76386}">
      <dsp:nvSpPr>
        <dsp:cNvPr id="0" name=""/>
        <dsp:cNvSpPr/>
      </dsp:nvSpPr>
      <dsp:spPr>
        <a:xfrm>
          <a:off x="1259528" y="1406316"/>
          <a:ext cx="1161757" cy="1161757"/>
        </a:xfrm>
        <a:prstGeom prst="ellipse">
          <a:avLst/>
        </a:prstGeom>
        <a:solidFill>
          <a:srgbClr val="01468C"/>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隐私保护</a:t>
          </a:r>
          <a:r>
            <a:rPr lang="en-US" altLang="zh-CN" sz="1600" b="1" kern="1200" dirty="0" smtClean="0">
              <a:latin typeface="微软雅黑" panose="020B0503020204020204" pitchFamily="34" charset="-122"/>
              <a:ea typeface="微软雅黑" panose="020B0503020204020204" pitchFamily="34" charset="-122"/>
            </a:rPr>
            <a:t>OPF</a:t>
          </a:r>
          <a:r>
            <a:rPr lang="zh-CN" altLang="en-US" sz="1600" b="1" kern="1200" dirty="0" smtClean="0">
              <a:latin typeface="微软雅黑" panose="020B0503020204020204" pitchFamily="34" charset="-122"/>
              <a:ea typeface="微软雅黑" panose="020B0503020204020204" pitchFamily="34" charset="-122"/>
            </a:rPr>
            <a:t>算法</a:t>
          </a:r>
          <a:endParaRPr lang="zh-CN" altLang="en-US" sz="1600" b="1" kern="1200" dirty="0">
            <a:latin typeface="微软雅黑" panose="020B0503020204020204" pitchFamily="34" charset="-122"/>
            <a:ea typeface="微软雅黑" panose="020B0503020204020204" pitchFamily="34" charset="-122"/>
          </a:endParaRPr>
        </a:p>
      </dsp:txBody>
      <dsp:txXfrm>
        <a:off x="1429663" y="1576451"/>
        <a:ext cx="821487" cy="821487"/>
      </dsp:txXfrm>
    </dsp:sp>
    <dsp:sp modelId="{0261FBD1-55B8-4D5D-94C4-702D996C4732}">
      <dsp:nvSpPr>
        <dsp:cNvPr id="0" name=""/>
        <dsp:cNvSpPr/>
      </dsp:nvSpPr>
      <dsp:spPr>
        <a:xfrm rot="12900000">
          <a:off x="493089" y="1196979"/>
          <a:ext cx="910408" cy="331100"/>
        </a:xfrm>
        <a:prstGeom prst="leftArrow">
          <a:avLst>
            <a:gd name="adj1" fmla="val 60000"/>
            <a:gd name="adj2" fmla="val 50000"/>
          </a:avLst>
        </a:prstGeom>
        <a:solidFill>
          <a:srgbClr val="0066FF"/>
        </a:solidFill>
        <a:ln>
          <a:noFill/>
        </a:ln>
        <a:effectLst/>
      </dsp:spPr>
      <dsp:style>
        <a:lnRef idx="0">
          <a:scrgbClr r="0" g="0" b="0"/>
        </a:lnRef>
        <a:fillRef idx="1">
          <a:scrgbClr r="0" g="0" b="0"/>
        </a:fillRef>
        <a:effectRef idx="0">
          <a:scrgbClr r="0" g="0" b="0"/>
        </a:effectRef>
        <a:fontRef idx="minor">
          <a:schemeClr val="lt1"/>
        </a:fontRef>
      </dsp:style>
    </dsp:sp>
    <dsp:sp modelId="{1FD0DA1A-7C6B-4D23-BC62-AD896D9C5C56}">
      <dsp:nvSpPr>
        <dsp:cNvPr id="0" name=""/>
        <dsp:cNvSpPr/>
      </dsp:nvSpPr>
      <dsp:spPr>
        <a:xfrm>
          <a:off x="23577" y="659968"/>
          <a:ext cx="1103669" cy="882935"/>
        </a:xfrm>
        <a:prstGeom prst="roundRect">
          <a:avLst>
            <a:gd name="adj" fmla="val 10000"/>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zh-CN" altLang="en-US" sz="1300" b="1" kern="1200" dirty="0" smtClean="0">
              <a:solidFill>
                <a:schemeClr val="tx1"/>
              </a:solidFill>
              <a:latin typeface="微软雅黑" panose="020B0503020204020204" pitchFamily="34" charset="-122"/>
              <a:ea typeface="微软雅黑" panose="020B0503020204020204" pitchFamily="34" charset="-122"/>
            </a:rPr>
            <a:t>交互信息加衰减至零噪声</a:t>
          </a:r>
          <a:endParaRPr lang="zh-CN" altLang="en-US" sz="1300" b="1" kern="1200" dirty="0">
            <a:solidFill>
              <a:schemeClr val="tx1"/>
            </a:solidFill>
            <a:latin typeface="微软雅黑" panose="020B0503020204020204" pitchFamily="34" charset="-122"/>
            <a:ea typeface="微软雅黑" panose="020B0503020204020204" pitchFamily="34" charset="-122"/>
          </a:endParaRPr>
        </a:p>
      </dsp:txBody>
      <dsp:txXfrm>
        <a:off x="49437" y="685828"/>
        <a:ext cx="1051949" cy="831215"/>
      </dsp:txXfrm>
    </dsp:sp>
    <dsp:sp modelId="{F9A8B783-0F97-4961-8E18-D76174ADA155}">
      <dsp:nvSpPr>
        <dsp:cNvPr id="0" name=""/>
        <dsp:cNvSpPr/>
      </dsp:nvSpPr>
      <dsp:spPr>
        <a:xfrm rot="16200000">
          <a:off x="1385203" y="732574"/>
          <a:ext cx="910408" cy="331100"/>
        </a:xfrm>
        <a:prstGeom prst="leftArrow">
          <a:avLst>
            <a:gd name="adj1" fmla="val 60000"/>
            <a:gd name="adj2" fmla="val 50000"/>
          </a:avLst>
        </a:prstGeom>
        <a:solidFill>
          <a:srgbClr val="0066FF"/>
        </a:solidFill>
        <a:ln>
          <a:noFill/>
        </a:ln>
        <a:effectLst/>
      </dsp:spPr>
      <dsp:style>
        <a:lnRef idx="0">
          <a:scrgbClr r="0" g="0" b="0"/>
        </a:lnRef>
        <a:fillRef idx="1">
          <a:scrgbClr r="0" g="0" b="0"/>
        </a:fillRef>
        <a:effectRef idx="0">
          <a:scrgbClr r="0" g="0" b="0"/>
        </a:effectRef>
        <a:fontRef idx="minor">
          <a:schemeClr val="lt1"/>
        </a:fontRef>
      </dsp:style>
    </dsp:sp>
    <dsp:sp modelId="{C55974C4-2E10-4A2E-9DA0-4968CCBFC407}">
      <dsp:nvSpPr>
        <dsp:cNvPr id="0" name=""/>
        <dsp:cNvSpPr/>
      </dsp:nvSpPr>
      <dsp:spPr>
        <a:xfrm>
          <a:off x="1288572" y="1453"/>
          <a:ext cx="1103669" cy="882935"/>
        </a:xfrm>
        <a:prstGeom prst="roundRect">
          <a:avLst>
            <a:gd name="adj" fmla="val 10000"/>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zh-CN" altLang="en-US" sz="1300" b="1" kern="1200" dirty="0" smtClean="0">
              <a:solidFill>
                <a:schemeClr val="tx1"/>
              </a:solidFill>
              <a:latin typeface="微软雅黑" panose="020B0503020204020204" pitchFamily="34" charset="-122"/>
              <a:ea typeface="微软雅黑" panose="020B0503020204020204" pitchFamily="34" charset="-122"/>
            </a:rPr>
            <a:t>引入安全函数防止网络窃听</a:t>
          </a:r>
          <a:endParaRPr lang="zh-CN" altLang="en-US" sz="1300" b="1" kern="1200" dirty="0">
            <a:solidFill>
              <a:schemeClr val="tx1"/>
            </a:solidFill>
            <a:latin typeface="微软雅黑" panose="020B0503020204020204" pitchFamily="34" charset="-122"/>
            <a:ea typeface="微软雅黑" panose="020B0503020204020204" pitchFamily="34" charset="-122"/>
          </a:endParaRPr>
        </a:p>
      </dsp:txBody>
      <dsp:txXfrm>
        <a:off x="1314432" y="27313"/>
        <a:ext cx="1051949" cy="831215"/>
      </dsp:txXfrm>
    </dsp:sp>
    <dsp:sp modelId="{68F92B7E-2164-465D-A369-38A7345B4F3F}">
      <dsp:nvSpPr>
        <dsp:cNvPr id="0" name=""/>
        <dsp:cNvSpPr/>
      </dsp:nvSpPr>
      <dsp:spPr>
        <a:xfrm rot="19500000">
          <a:off x="2277316" y="1196979"/>
          <a:ext cx="910408" cy="331100"/>
        </a:xfrm>
        <a:prstGeom prst="leftArrow">
          <a:avLst>
            <a:gd name="adj1" fmla="val 60000"/>
            <a:gd name="adj2" fmla="val 50000"/>
          </a:avLst>
        </a:prstGeom>
        <a:solidFill>
          <a:srgbClr val="0066FF"/>
        </a:solidFill>
        <a:ln>
          <a:noFill/>
        </a:ln>
        <a:effectLst/>
      </dsp:spPr>
      <dsp:style>
        <a:lnRef idx="0">
          <a:scrgbClr r="0" g="0" b="0"/>
        </a:lnRef>
        <a:fillRef idx="1">
          <a:scrgbClr r="0" g="0" b="0"/>
        </a:fillRef>
        <a:effectRef idx="0">
          <a:scrgbClr r="0" g="0" b="0"/>
        </a:effectRef>
        <a:fontRef idx="minor">
          <a:schemeClr val="lt1"/>
        </a:fontRef>
      </dsp:style>
    </dsp:sp>
    <dsp:sp modelId="{77BBC349-3C00-4C6A-B223-63F2EBD43A85}">
      <dsp:nvSpPr>
        <dsp:cNvPr id="0" name=""/>
        <dsp:cNvSpPr/>
      </dsp:nvSpPr>
      <dsp:spPr>
        <a:xfrm>
          <a:off x="2553567" y="659968"/>
          <a:ext cx="1103669" cy="882935"/>
        </a:xfrm>
        <a:prstGeom prst="roundRect">
          <a:avLst>
            <a:gd name="adj" fmla="val 10000"/>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zh-CN" altLang="en-US" sz="1300" b="1" kern="1200" dirty="0" smtClean="0">
              <a:solidFill>
                <a:schemeClr val="tx1"/>
              </a:solidFill>
              <a:latin typeface="微软雅黑" panose="020B0503020204020204" pitchFamily="34" charset="-122"/>
              <a:ea typeface="微软雅黑" panose="020B0503020204020204" pitchFamily="34" charset="-122"/>
            </a:rPr>
            <a:t>广播加噪信息</a:t>
          </a:r>
          <a:endParaRPr lang="zh-CN" altLang="en-US" sz="1300" b="1" kern="1200" dirty="0">
            <a:solidFill>
              <a:schemeClr val="tx1"/>
            </a:solidFill>
            <a:latin typeface="微软雅黑" panose="020B0503020204020204" pitchFamily="34" charset="-122"/>
            <a:ea typeface="微软雅黑" panose="020B0503020204020204" pitchFamily="34" charset="-122"/>
          </a:endParaRPr>
        </a:p>
      </dsp:txBody>
      <dsp:txXfrm>
        <a:off x="2579427" y="685828"/>
        <a:ext cx="1051949" cy="831215"/>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宋体" pitchFamily="2" charset="-122"/>
                <a:ea typeface="+mn-ea"/>
              </a:defRPr>
            </a:lvl1pPr>
          </a:lstStyle>
          <a:p>
            <a:pPr>
              <a:defRPr/>
            </a:pPr>
            <a:endParaRPr lang="zh-CN" altLang="en-US"/>
          </a:p>
        </p:txBody>
      </p:sp>
      <p:sp>
        <p:nvSpPr>
          <p:cNvPr id="25603" name="Rectangle 3"/>
          <p:cNvSpPr>
            <a:spLocks noGrp="1" noChangeArrowheads="1"/>
          </p:cNvSpPr>
          <p:nvPr>
            <p:ph type="dt" sz="quarter" idx="1"/>
          </p:nvPr>
        </p:nvSpPr>
        <p:spPr bwMode="auto">
          <a:xfrm>
            <a:off x="3849688"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宋体" pitchFamily="2" charset="-122"/>
                <a:ea typeface="+mn-ea"/>
              </a:defRPr>
            </a:lvl1pPr>
          </a:lstStyle>
          <a:p>
            <a:pPr>
              <a:defRPr/>
            </a:pPr>
            <a:endParaRPr lang="en-US" altLang="zh-CN"/>
          </a:p>
        </p:txBody>
      </p:sp>
      <p:sp>
        <p:nvSpPr>
          <p:cNvPr id="25604" name="Rectangle 4"/>
          <p:cNvSpPr>
            <a:spLocks noGrp="1" noChangeArrowheads="1"/>
          </p:cNvSpPr>
          <p:nvPr>
            <p:ph type="ftr" sz="quarter" idx="2"/>
          </p:nvPr>
        </p:nvSpPr>
        <p:spPr bwMode="auto">
          <a:xfrm>
            <a:off x="0" y="9378950"/>
            <a:ext cx="2946400"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宋体" pitchFamily="2" charset="-122"/>
                <a:ea typeface="+mn-ea"/>
              </a:defRPr>
            </a:lvl1pPr>
          </a:lstStyle>
          <a:p>
            <a:pPr>
              <a:defRPr/>
            </a:pPr>
            <a:endParaRPr lang="en-US" altLang="zh-CN"/>
          </a:p>
        </p:txBody>
      </p:sp>
      <p:sp>
        <p:nvSpPr>
          <p:cNvPr id="25605" name="Rectangle 5"/>
          <p:cNvSpPr>
            <a:spLocks noGrp="1" noChangeArrowheads="1"/>
          </p:cNvSpPr>
          <p:nvPr>
            <p:ph type="sldNum" sz="quarter" idx="3"/>
          </p:nvPr>
        </p:nvSpPr>
        <p:spPr bwMode="auto">
          <a:xfrm>
            <a:off x="3849688" y="9378950"/>
            <a:ext cx="2946400"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宋体" pitchFamily="2" charset="-122"/>
                <a:ea typeface="+mn-ea"/>
              </a:defRPr>
            </a:lvl1pPr>
          </a:lstStyle>
          <a:p>
            <a:pPr>
              <a:defRPr/>
            </a:pPr>
            <a:fld id="{DDB9F070-3809-45ED-B9C9-761149AABF48}" type="slidenum">
              <a:rPr lang="zh-CN" altLang="en-US"/>
              <a:pPr>
                <a:defRPr/>
              </a:pPr>
              <a:t>‹#›</a:t>
            </a:fld>
            <a:endParaRPr lang="en-US" altLang="zh-CN"/>
          </a:p>
        </p:txBody>
      </p:sp>
    </p:spTree>
    <p:extLst>
      <p:ext uri="{BB962C8B-B14F-4D97-AF65-F5344CB8AC3E}">
        <p14:creationId xmlns:p14="http://schemas.microsoft.com/office/powerpoint/2010/main" val="3240785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宋体" pitchFamily="2" charset="-122"/>
                <a:ea typeface="+mn-ea"/>
              </a:defRPr>
            </a:lvl1pPr>
          </a:lstStyle>
          <a:p>
            <a:pPr>
              <a:defRPr/>
            </a:pPr>
            <a:endParaRPr lang="zh-CN" altLang="en-US"/>
          </a:p>
        </p:txBody>
      </p:sp>
      <p:sp>
        <p:nvSpPr>
          <p:cNvPr id="23555" name="Rectangle 3"/>
          <p:cNvSpPr>
            <a:spLocks noGrp="1" noChangeArrowheads="1"/>
          </p:cNvSpPr>
          <p:nvPr>
            <p:ph type="dt" idx="1"/>
          </p:nvPr>
        </p:nvSpPr>
        <p:spPr bwMode="auto">
          <a:xfrm>
            <a:off x="3849688"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宋体" pitchFamily="2" charset="-122"/>
                <a:ea typeface="+mn-ea"/>
              </a:defRPr>
            </a:lvl1pPr>
          </a:lstStyle>
          <a:p>
            <a:pPr>
              <a:defRPr/>
            </a:pPr>
            <a:endParaRPr lang="en-US" altLang="zh-CN"/>
          </a:p>
        </p:txBody>
      </p:sp>
      <p:sp>
        <p:nvSpPr>
          <p:cNvPr id="55300" name="Rectangle 4"/>
          <p:cNvSpPr>
            <a:spLocks noGrp="1" noRot="1" noChangeAspect="1" noChangeArrowheads="1" noTextEdit="1"/>
          </p:cNvSpPr>
          <p:nvPr>
            <p:ph type="sldImg" idx="2"/>
          </p:nvPr>
        </p:nvSpPr>
        <p:spPr bwMode="auto">
          <a:xfrm>
            <a:off x="725488" y="739775"/>
            <a:ext cx="5346700" cy="37036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p:cNvSpPr>
            <a:spLocks noGrp="1" noChangeArrowheads="1"/>
          </p:cNvSpPr>
          <p:nvPr>
            <p:ph type="body" sz="quarter" idx="3"/>
          </p:nvPr>
        </p:nvSpPr>
        <p:spPr bwMode="auto">
          <a:xfrm>
            <a:off x="681038" y="4691063"/>
            <a:ext cx="5435600" cy="4443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endParaRPr lang="en-US" altLang="zh-CN" noProof="0" smtClean="0"/>
          </a:p>
          <a:p>
            <a:pPr lvl="1"/>
            <a:r>
              <a:rPr lang="en-US" altLang="zh-CN" noProof="0" smtClean="0"/>
              <a:t>5656</a:t>
            </a:r>
          </a:p>
          <a:p>
            <a:pPr lvl="2"/>
            <a:r>
              <a:rPr lang="zh-CN" altLang="en-US" noProof="0" smtClean="0"/>
              <a:t>第三级</a:t>
            </a:r>
            <a:endParaRPr lang="en-US" altLang="zh-CN" noProof="0" smtClean="0"/>
          </a:p>
          <a:p>
            <a:pPr lvl="3"/>
            <a:r>
              <a:rPr lang="zh-CN" altLang="en-US" noProof="0" smtClean="0"/>
              <a:t>第四级</a:t>
            </a:r>
            <a:endParaRPr lang="en-US" altLang="zh-CN" noProof="0" smtClean="0"/>
          </a:p>
          <a:p>
            <a:pPr lvl="4"/>
            <a:r>
              <a:rPr lang="zh-CN" altLang="en-US" noProof="0" smtClean="0"/>
              <a:t>第五级</a:t>
            </a:r>
            <a:endParaRPr lang="en-US" altLang="zh-CN" noProof="0" smtClean="0"/>
          </a:p>
        </p:txBody>
      </p:sp>
      <p:sp>
        <p:nvSpPr>
          <p:cNvPr id="23558" name="Rectangle 6"/>
          <p:cNvSpPr>
            <a:spLocks noGrp="1" noChangeArrowheads="1"/>
          </p:cNvSpPr>
          <p:nvPr>
            <p:ph type="ftr" sz="quarter" idx="4"/>
          </p:nvPr>
        </p:nvSpPr>
        <p:spPr bwMode="auto">
          <a:xfrm>
            <a:off x="0" y="9378950"/>
            <a:ext cx="2946400"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宋体" pitchFamily="2" charset="-122"/>
                <a:ea typeface="+mn-ea"/>
              </a:defRPr>
            </a:lvl1pPr>
          </a:lstStyle>
          <a:p>
            <a:pPr>
              <a:defRPr/>
            </a:pPr>
            <a:endParaRPr lang="en-US" altLang="zh-CN"/>
          </a:p>
        </p:txBody>
      </p:sp>
      <p:sp>
        <p:nvSpPr>
          <p:cNvPr id="23559" name="Rectangle 7"/>
          <p:cNvSpPr>
            <a:spLocks noGrp="1" noChangeArrowheads="1"/>
          </p:cNvSpPr>
          <p:nvPr>
            <p:ph type="sldNum" sz="quarter" idx="5"/>
          </p:nvPr>
        </p:nvSpPr>
        <p:spPr bwMode="auto">
          <a:xfrm>
            <a:off x="3849688" y="9378950"/>
            <a:ext cx="2946400"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宋体" pitchFamily="2" charset="-122"/>
                <a:ea typeface="+mn-ea"/>
              </a:defRPr>
            </a:lvl1pPr>
          </a:lstStyle>
          <a:p>
            <a:pPr>
              <a:defRPr/>
            </a:pPr>
            <a:fld id="{5F948D12-5B45-471A-8A76-A34678A31677}" type="slidenum">
              <a:rPr lang="zh-CN" altLang="en-US"/>
              <a:pPr>
                <a:defRPr/>
              </a:pPr>
              <a:t>‹#›</a:t>
            </a:fld>
            <a:endParaRPr lang="en-US" altLang="zh-CN"/>
          </a:p>
        </p:txBody>
      </p:sp>
    </p:spTree>
    <p:extLst>
      <p:ext uri="{BB962C8B-B14F-4D97-AF65-F5344CB8AC3E}">
        <p14:creationId xmlns:p14="http://schemas.microsoft.com/office/powerpoint/2010/main" val="20910012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fld id="{7588DFB4-7C0A-40DC-8A0D-8AF9EAC19495}" type="slidenum">
              <a:rPr lang="zh-CN" altLang="en-US" smtClean="0">
                <a:latin typeface="宋体" pitchFamily="2" charset="-122"/>
              </a:rPr>
              <a:pPr eaLnBrk="1" hangingPunct="1">
                <a:defRPr/>
              </a:pPr>
              <a:t>1</a:t>
            </a:fld>
            <a:endParaRPr lang="en-US" altLang="zh-CN" smtClean="0">
              <a:latin typeface="宋体" pitchFamily="2" charset="-122"/>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1200" kern="1200" dirty="0" smtClean="0">
                <a:solidFill>
                  <a:schemeClr val="tx1"/>
                </a:solidFill>
                <a:effectLst/>
                <a:latin typeface="宋体" pitchFamily="2" charset="-122"/>
                <a:ea typeface="宋体" pitchFamily="2" charset="-122"/>
                <a:cs typeface="+mn-cs"/>
              </a:rPr>
              <a:t>尊敬的各位评委老师，</a:t>
            </a:r>
            <a:r>
              <a:rPr lang="zh-CN" altLang="en-US" sz="1200" kern="1200" dirty="0" smtClean="0">
                <a:solidFill>
                  <a:schemeClr val="tx1"/>
                </a:solidFill>
                <a:effectLst/>
                <a:latin typeface="宋体" pitchFamily="2" charset="-122"/>
                <a:ea typeface="宋体" pitchFamily="2" charset="-122"/>
                <a:cs typeface="+mn-cs"/>
              </a:rPr>
              <a:t>亲爱的同学们，</a:t>
            </a:r>
            <a:r>
              <a:rPr lang="zh-CN" altLang="zh-CN" sz="1200" kern="1200" dirty="0" smtClean="0">
                <a:solidFill>
                  <a:schemeClr val="tx1"/>
                </a:solidFill>
                <a:effectLst/>
                <a:latin typeface="宋体" pitchFamily="2" charset="-122"/>
                <a:ea typeface="宋体" pitchFamily="2" charset="-122"/>
                <a:cs typeface="+mn-cs"/>
              </a:rPr>
              <a:t>大家上午好，我是浙江大学控制科学与工程学院</a:t>
            </a:r>
            <a:r>
              <a:rPr lang="en-US" altLang="zh-CN" sz="1200" kern="1200" dirty="0" smtClean="0">
                <a:solidFill>
                  <a:schemeClr val="tx1"/>
                </a:solidFill>
                <a:effectLst/>
                <a:latin typeface="宋体" pitchFamily="2" charset="-122"/>
                <a:ea typeface="宋体" pitchFamily="2" charset="-122"/>
                <a:cs typeface="+mn-cs"/>
              </a:rPr>
              <a:t>2017</a:t>
            </a:r>
            <a:r>
              <a:rPr lang="zh-CN" altLang="zh-CN" sz="1200" kern="1200" dirty="0" smtClean="0">
                <a:solidFill>
                  <a:schemeClr val="tx1"/>
                </a:solidFill>
                <a:effectLst/>
                <a:latin typeface="宋体" pitchFamily="2" charset="-122"/>
                <a:ea typeface="宋体" pitchFamily="2" charset="-122"/>
                <a:cs typeface="+mn-cs"/>
              </a:rPr>
              <a:t>级</a:t>
            </a:r>
            <a:r>
              <a:rPr lang="zh-CN" altLang="zh-CN" sz="1200" kern="1200" dirty="0" smtClean="0">
                <a:solidFill>
                  <a:schemeClr val="tx1"/>
                </a:solidFill>
                <a:effectLst/>
                <a:latin typeface="宋体" pitchFamily="2" charset="-122"/>
                <a:ea typeface="宋体" pitchFamily="2" charset="-122"/>
                <a:cs typeface="+mn-cs"/>
              </a:rPr>
              <a:t>的博士</a:t>
            </a:r>
            <a:r>
              <a:rPr lang="zh-CN" altLang="zh-CN" sz="1200" kern="1200" dirty="0" smtClean="0">
                <a:solidFill>
                  <a:schemeClr val="tx1"/>
                </a:solidFill>
                <a:effectLst/>
                <a:latin typeface="宋体" pitchFamily="2" charset="-122"/>
                <a:ea typeface="宋体" pitchFamily="2" charset="-122"/>
                <a:cs typeface="+mn-cs"/>
              </a:rPr>
              <a:t>研究生</a:t>
            </a:r>
            <a:r>
              <a:rPr lang="zh-CN" altLang="en-US" sz="1200" kern="1200" dirty="0" smtClean="0">
                <a:solidFill>
                  <a:schemeClr val="tx1"/>
                </a:solidFill>
                <a:effectLst/>
                <a:latin typeface="宋体" pitchFamily="2" charset="-122"/>
                <a:ea typeface="宋体" pitchFamily="2" charset="-122"/>
                <a:cs typeface="+mn-cs"/>
              </a:rPr>
              <a:t>张梦源</a:t>
            </a:r>
            <a:r>
              <a:rPr lang="zh-CN" altLang="zh-CN" sz="1200" kern="1200" dirty="0" smtClean="0">
                <a:solidFill>
                  <a:schemeClr val="tx1"/>
                </a:solidFill>
                <a:effectLst/>
                <a:latin typeface="宋体" pitchFamily="2" charset="-122"/>
                <a:ea typeface="宋体" pitchFamily="2" charset="-122"/>
                <a:cs typeface="+mn-cs"/>
              </a:rPr>
              <a:t>，</a:t>
            </a:r>
            <a:r>
              <a:rPr lang="zh-CN" altLang="zh-CN" sz="1200" kern="1200" dirty="0" smtClean="0">
                <a:solidFill>
                  <a:schemeClr val="tx1"/>
                </a:solidFill>
                <a:effectLst/>
                <a:latin typeface="宋体" pitchFamily="2" charset="-122"/>
                <a:ea typeface="宋体" pitchFamily="2" charset="-122"/>
                <a:cs typeface="+mn-cs"/>
              </a:rPr>
              <a:t>我今天答辩的论文题目是。。。。。，我的指导老师是。。。</a:t>
            </a:r>
            <a:r>
              <a:rPr lang="zh-CN" altLang="zh-CN" sz="1200" kern="1200" dirty="0" smtClean="0">
                <a:solidFill>
                  <a:schemeClr val="tx1"/>
                </a:solidFill>
                <a:effectLst/>
                <a:latin typeface="宋体" pitchFamily="2" charset="-122"/>
                <a:ea typeface="宋体" pitchFamily="2" charset="-122"/>
                <a:cs typeface="+mn-cs"/>
              </a:rPr>
              <a:t>。</a:t>
            </a:r>
            <a:endParaRPr lang="en-US" altLang="zh-CN" sz="1200" kern="1200" dirty="0" smtClean="0">
              <a:solidFill>
                <a:schemeClr val="tx1"/>
              </a:solidFill>
              <a:effectLst/>
              <a:latin typeface="宋体" pitchFamily="2" charset="-122"/>
              <a:ea typeface="宋体" pitchFamily="2" charset="-122"/>
              <a:cs typeface="+mn-cs"/>
            </a:endParaRPr>
          </a:p>
        </p:txBody>
      </p:sp>
    </p:spTree>
    <p:extLst>
      <p:ext uri="{BB962C8B-B14F-4D97-AF65-F5344CB8AC3E}">
        <p14:creationId xmlns:p14="http://schemas.microsoft.com/office/powerpoint/2010/main" val="1068705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在具有隐私保护特性的最优潮流计算方面，现有研究分别利用安全和通讯协议、安全一致性、云计算、随机噪声信号注入等手段来提高最</a:t>
            </a:r>
            <a:r>
              <a:rPr lang="zh-CN" altLang="en-US" sz="1200" kern="1200" dirty="0" smtClean="0">
                <a:solidFill>
                  <a:schemeClr val="tx1"/>
                </a:solidFill>
                <a:effectLst/>
                <a:latin typeface="宋体" pitchFamily="2" charset="-122"/>
                <a:ea typeface="宋体" pitchFamily="2" charset="-122"/>
                <a:cs typeface="+mn-cs"/>
              </a:rPr>
              <a:t>优</a:t>
            </a:r>
            <a:r>
              <a:rPr lang="zh-CN" altLang="zh-CN" sz="1200" kern="1200" dirty="0" smtClean="0">
                <a:solidFill>
                  <a:schemeClr val="tx1"/>
                </a:solidFill>
                <a:effectLst/>
                <a:latin typeface="宋体" pitchFamily="2" charset="-122"/>
                <a:ea typeface="宋体" pitchFamily="2" charset="-122"/>
                <a:cs typeface="+mn-cs"/>
              </a:rPr>
              <a:t>潮流计算方法的隐私保护性能，</a:t>
            </a:r>
            <a:endParaRPr lang="en-US" altLang="zh-CN" sz="1200" kern="1200" dirty="0" smtClean="0">
              <a:solidFill>
                <a:schemeClr val="tx1"/>
              </a:solidFill>
              <a:effectLst/>
              <a:latin typeface="宋体" pitchFamily="2" charset="-122"/>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宋体" pitchFamily="2" charset="-122"/>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宋体" pitchFamily="2" charset="-122"/>
                <a:ea typeface="宋体" pitchFamily="2" charset="-122"/>
                <a:cs typeface="+mn-cs"/>
              </a:rPr>
              <a:t>（翻动画）</a:t>
            </a:r>
            <a:r>
              <a:rPr lang="zh-CN" altLang="zh-CN" sz="1200" kern="1200" dirty="0" smtClean="0">
                <a:solidFill>
                  <a:schemeClr val="tx1"/>
                </a:solidFill>
                <a:effectLst/>
                <a:latin typeface="宋体" pitchFamily="2" charset="-122"/>
                <a:ea typeface="宋体" pitchFamily="2" charset="-122"/>
                <a:cs typeface="+mn-cs"/>
              </a:rPr>
              <a:t>但是也存在</a:t>
            </a:r>
            <a:r>
              <a:rPr lang="zh-CN" altLang="zh-CN" sz="1200" b="1" kern="1200" dirty="0" smtClean="0">
                <a:solidFill>
                  <a:schemeClr val="tx1"/>
                </a:solidFill>
                <a:effectLst/>
                <a:latin typeface="宋体" pitchFamily="2" charset="-122"/>
                <a:ea typeface="宋体" pitchFamily="2" charset="-122"/>
                <a:cs typeface="+mn-cs"/>
              </a:rPr>
              <a:t>物理约束考虑不足、过分依赖可信第三方、最优性无法保障、无法脱离集中式计算架构</a:t>
            </a:r>
            <a:r>
              <a:rPr lang="zh-CN" altLang="zh-CN" sz="1200" kern="1200" dirty="0" smtClean="0">
                <a:solidFill>
                  <a:schemeClr val="tx1"/>
                </a:solidFill>
                <a:effectLst/>
                <a:latin typeface="宋体" pitchFamily="2" charset="-122"/>
                <a:ea typeface="宋体" pitchFamily="2" charset="-122"/>
                <a:cs typeface="+mn-cs"/>
              </a:rPr>
              <a:t>等方面的不足；</a:t>
            </a:r>
            <a:endParaRPr lang="en-US" altLang="zh-CN" sz="1200" kern="1200" dirty="0" smtClean="0">
              <a:solidFill>
                <a:schemeClr val="tx1"/>
              </a:solidFill>
              <a:effectLst/>
              <a:latin typeface="宋体" pitchFamily="2" charset="-122"/>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宋体" pitchFamily="2" charset="-122"/>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而在基于激励机制的隐私</a:t>
            </a:r>
            <a:r>
              <a:rPr lang="en-US" altLang="zh-CN" sz="1200" kern="1200" dirty="0" smtClean="0">
                <a:solidFill>
                  <a:schemeClr val="tx1"/>
                </a:solidFill>
                <a:effectLst/>
                <a:latin typeface="宋体" pitchFamily="2" charset="-122"/>
                <a:ea typeface="宋体" pitchFamily="2" charset="-122"/>
                <a:cs typeface="+mn-cs"/>
              </a:rPr>
              <a:t>-</a:t>
            </a:r>
            <a:r>
              <a:rPr lang="zh-CN" altLang="zh-CN" sz="1200" kern="1200" dirty="0" smtClean="0">
                <a:solidFill>
                  <a:schemeClr val="tx1"/>
                </a:solidFill>
                <a:effectLst/>
                <a:latin typeface="宋体" pitchFamily="2" charset="-122"/>
                <a:ea typeface="宋体" pitchFamily="2" charset="-122"/>
                <a:cs typeface="+mn-cs"/>
              </a:rPr>
              <a:t>效用权衡方法研究方面，现有工作分别从契约理论、综合隐私评价指标、博弈论等方面展开研究，</a:t>
            </a:r>
            <a:endParaRPr lang="en-US" altLang="zh-CN" sz="1200" kern="1200" dirty="0" smtClean="0">
              <a:solidFill>
                <a:schemeClr val="tx1"/>
              </a:solidFill>
              <a:effectLst/>
              <a:latin typeface="宋体" pitchFamily="2" charset="-122"/>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宋体" pitchFamily="2" charset="-122"/>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宋体" pitchFamily="2" charset="-122"/>
                <a:ea typeface="宋体" pitchFamily="2" charset="-122"/>
                <a:cs typeface="+mn-cs"/>
              </a:rPr>
              <a:t>（翻动画）</a:t>
            </a:r>
            <a:r>
              <a:rPr lang="zh-CN" altLang="zh-CN" sz="1200" kern="1200" dirty="0" smtClean="0">
                <a:solidFill>
                  <a:schemeClr val="tx1"/>
                </a:solidFill>
                <a:effectLst/>
                <a:latin typeface="宋体" pitchFamily="2" charset="-122"/>
                <a:ea typeface="宋体" pitchFamily="2" charset="-122"/>
                <a:cs typeface="+mn-cs"/>
              </a:rPr>
              <a:t>但是依然存在</a:t>
            </a:r>
            <a:r>
              <a:rPr lang="zh-CN" altLang="zh-CN" sz="1200" b="1" kern="1200" dirty="0" smtClean="0">
                <a:solidFill>
                  <a:schemeClr val="tx1"/>
                </a:solidFill>
                <a:effectLst/>
                <a:latin typeface="宋体" pitchFamily="2" charset="-122"/>
                <a:ea typeface="宋体" pitchFamily="2" charset="-122"/>
                <a:cs typeface="+mn-cs"/>
              </a:rPr>
              <a:t>激励机制无法满足多样化的隐私需求、无法有效补偿用户的隐私损失</a:t>
            </a:r>
            <a:r>
              <a:rPr lang="zh-CN" altLang="zh-CN" sz="1200" kern="1200" dirty="0" smtClean="0">
                <a:solidFill>
                  <a:schemeClr val="tx1"/>
                </a:solidFill>
                <a:effectLst/>
                <a:latin typeface="宋体" pitchFamily="2" charset="-122"/>
                <a:ea typeface="宋体" pitchFamily="2" charset="-122"/>
                <a:cs typeface="+mn-cs"/>
              </a:rPr>
              <a:t>等方面的不足。</a:t>
            </a:r>
            <a:endParaRPr lang="en-US" altLang="zh-CN" sz="1200" kern="1200" dirty="0" smtClean="0">
              <a:solidFill>
                <a:schemeClr val="tx1"/>
              </a:solidFill>
              <a:effectLst/>
              <a:latin typeface="宋体" pitchFamily="2" charset="-122"/>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宋体" pitchFamily="2" charset="-122"/>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宋体" pitchFamily="2" charset="-122"/>
                <a:ea typeface="宋体" pitchFamily="2" charset="-122"/>
                <a:cs typeface="+mn-cs"/>
              </a:rPr>
              <a:t>（翻动画）</a:t>
            </a:r>
            <a:r>
              <a:rPr lang="zh-CN" altLang="zh-CN" sz="1200" kern="1200" dirty="0" smtClean="0">
                <a:solidFill>
                  <a:schemeClr val="tx1"/>
                </a:solidFill>
                <a:effectLst/>
                <a:latin typeface="宋体" pitchFamily="2" charset="-122"/>
                <a:ea typeface="宋体" pitchFamily="2" charset="-122"/>
                <a:cs typeface="+mn-cs"/>
              </a:rPr>
              <a:t>因此，我们的出结论：亟待开展分布式</a:t>
            </a:r>
            <a:r>
              <a:rPr lang="zh-CN" altLang="en-US" sz="1200" kern="1200" dirty="0" smtClean="0">
                <a:solidFill>
                  <a:schemeClr val="tx1"/>
                </a:solidFill>
                <a:effectLst/>
                <a:latin typeface="宋体" pitchFamily="2" charset="-122"/>
                <a:ea typeface="宋体" pitchFamily="2" charset="-122"/>
                <a:cs typeface="+mn-cs"/>
              </a:rPr>
              <a:t>隐私保护</a:t>
            </a:r>
            <a:r>
              <a:rPr lang="zh-CN" altLang="zh-CN" sz="1200" kern="1200" dirty="0" smtClean="0">
                <a:solidFill>
                  <a:schemeClr val="tx1"/>
                </a:solidFill>
                <a:effectLst/>
                <a:latin typeface="宋体" pitchFamily="2" charset="-122"/>
                <a:ea typeface="宋体" pitchFamily="2" charset="-122"/>
                <a:cs typeface="+mn-cs"/>
              </a:rPr>
              <a:t>最</a:t>
            </a:r>
            <a:r>
              <a:rPr lang="zh-CN" altLang="en-US" sz="1200" kern="1200" dirty="0" smtClean="0">
                <a:solidFill>
                  <a:schemeClr val="tx1"/>
                </a:solidFill>
                <a:effectLst/>
                <a:latin typeface="宋体" pitchFamily="2" charset="-122"/>
                <a:ea typeface="宋体" pitchFamily="2" charset="-122"/>
                <a:cs typeface="+mn-cs"/>
              </a:rPr>
              <a:t>优</a:t>
            </a:r>
            <a:r>
              <a:rPr lang="zh-CN" altLang="zh-CN" sz="1200" kern="1200" dirty="0" smtClean="0">
                <a:solidFill>
                  <a:schemeClr val="tx1"/>
                </a:solidFill>
                <a:effectLst/>
                <a:latin typeface="宋体" pitchFamily="2" charset="-122"/>
                <a:ea typeface="宋体" pitchFamily="2" charset="-122"/>
                <a:cs typeface="+mn-cs"/>
              </a:rPr>
              <a:t>潮流计算方法和高效、灵活的隐私</a:t>
            </a:r>
            <a:r>
              <a:rPr lang="en-US" altLang="zh-CN" sz="1200" kern="1200" dirty="0" smtClean="0">
                <a:solidFill>
                  <a:schemeClr val="tx1"/>
                </a:solidFill>
                <a:effectLst/>
                <a:latin typeface="宋体" pitchFamily="2" charset="-122"/>
                <a:ea typeface="宋体" pitchFamily="2" charset="-122"/>
                <a:cs typeface="+mn-cs"/>
              </a:rPr>
              <a:t>-</a:t>
            </a:r>
            <a:r>
              <a:rPr lang="zh-CN" altLang="zh-CN" sz="1200" kern="1200" dirty="0" smtClean="0">
                <a:solidFill>
                  <a:schemeClr val="tx1"/>
                </a:solidFill>
                <a:effectLst/>
                <a:latin typeface="宋体" pitchFamily="2" charset="-122"/>
                <a:ea typeface="宋体" pitchFamily="2" charset="-122"/>
                <a:cs typeface="+mn-cs"/>
              </a:rPr>
              <a:t>效用激励机制研究。</a:t>
            </a:r>
          </a:p>
          <a:p>
            <a:endParaRPr lang="zh-CN" altLang="en-US" dirty="0">
              <a:latin typeface="宋体" charset="-122"/>
              <a:ea typeface="宋体" charset="-122"/>
            </a:endParaRPr>
          </a:p>
        </p:txBody>
      </p:sp>
      <p:sp>
        <p:nvSpPr>
          <p:cNvPr id="4" name="灯片编号占位符 3"/>
          <p:cNvSpPr>
            <a:spLocks noGrp="1"/>
          </p:cNvSpPr>
          <p:nvPr>
            <p:ph type="sldNum" sz="quarter" idx="5"/>
          </p:nvPr>
        </p:nvSpPr>
        <p:spPr/>
        <p:txBody>
          <a:bodyPr/>
          <a:lstStyle/>
          <a:p>
            <a:pPr>
              <a:defRPr/>
            </a:pPr>
            <a:fld id="{884D6A51-9DBD-4767-9310-D9AE4537F1C7}" type="slidenum">
              <a:rPr lang="zh-CN" altLang="en-US" smtClean="0"/>
              <a:pPr>
                <a:defRPr/>
              </a:pPr>
              <a:t>10</a:t>
            </a:fld>
            <a:endParaRPr lang="en-US" altLang="zh-CN"/>
          </a:p>
        </p:txBody>
      </p:sp>
    </p:spTree>
    <p:extLst>
      <p:ext uri="{BB962C8B-B14F-4D97-AF65-F5344CB8AC3E}">
        <p14:creationId xmlns:p14="http://schemas.microsoft.com/office/powerpoint/2010/main" val="3454099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本文的研究思路是</a:t>
            </a:r>
            <a:r>
              <a:rPr lang="zh-CN" altLang="en-US" sz="1200" kern="1200" dirty="0" smtClean="0">
                <a:solidFill>
                  <a:schemeClr val="tx1"/>
                </a:solidFill>
                <a:effectLst/>
                <a:latin typeface="宋体" pitchFamily="2" charset="-122"/>
                <a:ea typeface="宋体" pitchFamily="2" charset="-122"/>
                <a:cs typeface="+mn-cs"/>
              </a:rPr>
              <a:t>综合考虑</a:t>
            </a:r>
            <a:r>
              <a:rPr lang="zh-CN" altLang="zh-CN" sz="1200" kern="1200" dirty="0" smtClean="0">
                <a:solidFill>
                  <a:schemeClr val="tx1"/>
                </a:solidFill>
                <a:effectLst/>
                <a:latin typeface="宋体" pitchFamily="2" charset="-122"/>
                <a:ea typeface="宋体" pitchFamily="2" charset="-122"/>
                <a:cs typeface="+mn-cs"/>
              </a:rPr>
              <a:t>智能电网系统性能与隐私保护的内在关系，从用电数据、隐私效用权衡、供电方数据三个方面出发，分别展开了</a:t>
            </a:r>
            <a:r>
              <a:rPr lang="zh-CN" altLang="en-US" sz="1200" b="1" dirty="0" smtClean="0">
                <a:latin typeface="微软雅黑" pitchFamily="34" charset="-122"/>
                <a:ea typeface="微软雅黑" pitchFamily="34" charset="-122"/>
              </a:rPr>
              <a:t>分布式隐私保护负载调度算法、隐私保护下的用电数据激励机制、分布式隐私保护最优潮流计算方法</a:t>
            </a:r>
            <a:r>
              <a:rPr lang="zh-CN" altLang="zh-CN" sz="1200" kern="1200" dirty="0" smtClean="0">
                <a:solidFill>
                  <a:schemeClr val="tx1"/>
                </a:solidFill>
                <a:effectLst/>
                <a:latin typeface="宋体" pitchFamily="2" charset="-122"/>
                <a:ea typeface="宋体" pitchFamily="2" charset="-122"/>
                <a:cs typeface="+mn-cs"/>
              </a:rPr>
              <a:t>的研究。</a:t>
            </a:r>
          </a:p>
          <a:p>
            <a:endParaRPr lang="zh-CN" altLang="en-US" b="1" dirty="0" smtClean="0">
              <a:latin typeface="宋体" charset="-122"/>
              <a:ea typeface="宋体" charset="-122"/>
            </a:endParaRPr>
          </a:p>
        </p:txBody>
      </p:sp>
      <p:sp>
        <p:nvSpPr>
          <p:cNvPr id="4" name="灯片编号占位符 3"/>
          <p:cNvSpPr>
            <a:spLocks noGrp="1"/>
          </p:cNvSpPr>
          <p:nvPr>
            <p:ph type="sldNum" sz="quarter" idx="5"/>
          </p:nvPr>
        </p:nvSpPr>
        <p:spPr/>
        <p:txBody>
          <a:bodyPr/>
          <a:lstStyle/>
          <a:p>
            <a:pPr>
              <a:defRPr/>
            </a:pPr>
            <a:fld id="{5A79626D-6147-4990-AE1C-43E08A53F463}" type="slidenum">
              <a:rPr lang="zh-CN" altLang="en-US" smtClean="0"/>
              <a:pPr>
                <a:defRPr/>
              </a:pPr>
              <a:t>11</a:t>
            </a:fld>
            <a:endParaRPr lang="en-US" altLang="zh-CN"/>
          </a:p>
        </p:txBody>
      </p:sp>
    </p:spTree>
    <p:extLst>
      <p:ext uri="{BB962C8B-B14F-4D97-AF65-F5344CB8AC3E}">
        <p14:creationId xmlns:p14="http://schemas.microsoft.com/office/powerpoint/2010/main" val="3376435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本文的论文框架如下，其中第二章和第三章对应与用电方隐私保护，第四章对应于运营方隐私激励机制设计，即隐私效用权衡问题研究，第五章对应于供电方数据隐私保护。</a:t>
            </a:r>
          </a:p>
          <a:p>
            <a:endParaRPr lang="zh-CN" altLang="en-US" b="1" dirty="0" smtClean="0">
              <a:latin typeface="宋体" charset="-122"/>
              <a:ea typeface="宋体" charset="-122"/>
            </a:endParaRPr>
          </a:p>
        </p:txBody>
      </p:sp>
      <p:sp>
        <p:nvSpPr>
          <p:cNvPr id="4" name="灯片编号占位符 3"/>
          <p:cNvSpPr>
            <a:spLocks noGrp="1"/>
          </p:cNvSpPr>
          <p:nvPr>
            <p:ph type="sldNum" sz="quarter" idx="5"/>
          </p:nvPr>
        </p:nvSpPr>
        <p:spPr/>
        <p:txBody>
          <a:bodyPr/>
          <a:lstStyle/>
          <a:p>
            <a:pPr>
              <a:defRPr/>
            </a:pPr>
            <a:fld id="{5A79626D-6147-4990-AE1C-43E08A53F463}" type="slidenum">
              <a:rPr lang="zh-CN" altLang="en-US" smtClean="0"/>
              <a:pPr>
                <a:defRPr/>
              </a:pPr>
              <a:t>12</a:t>
            </a:fld>
            <a:endParaRPr lang="en-US" altLang="zh-CN"/>
          </a:p>
        </p:txBody>
      </p:sp>
    </p:spTree>
    <p:extLst>
      <p:ext uri="{BB962C8B-B14F-4D97-AF65-F5344CB8AC3E}">
        <p14:creationId xmlns:p14="http://schemas.microsoft.com/office/powerpoint/2010/main" val="73811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smtClean="0">
                <a:solidFill>
                  <a:schemeClr val="tx1"/>
                </a:solidFill>
                <a:effectLst/>
                <a:latin typeface="宋体" pitchFamily="2" charset="-122"/>
                <a:ea typeface="宋体" pitchFamily="2" charset="-122"/>
                <a:cs typeface="+mn-cs"/>
              </a:rPr>
              <a:t>下面我将就具体的研究内容展开详细的阐述。首先是第一块研究内容。。。。。</a:t>
            </a:r>
            <a:endParaRPr lang="zh-CN" altLang="en-US" dirty="0" smtClean="0">
              <a:latin typeface="宋体" charset="-122"/>
              <a:ea typeface="宋体" charset="-122"/>
            </a:endParaRPr>
          </a:p>
        </p:txBody>
      </p:sp>
      <p:sp>
        <p:nvSpPr>
          <p:cNvPr id="4" name="灯片编号占位符 3"/>
          <p:cNvSpPr>
            <a:spLocks noGrp="1"/>
          </p:cNvSpPr>
          <p:nvPr>
            <p:ph type="sldNum" sz="quarter" idx="5"/>
          </p:nvPr>
        </p:nvSpPr>
        <p:spPr/>
        <p:txBody>
          <a:bodyPr/>
          <a:lstStyle/>
          <a:p>
            <a:pPr>
              <a:defRPr/>
            </a:pPr>
            <a:fld id="{847947B7-4DEF-43B5-9DA8-6DD2935025BC}" type="slidenum">
              <a:rPr lang="zh-CN" altLang="en-US" smtClean="0"/>
              <a:pPr>
                <a:defRPr/>
              </a:pPr>
              <a:t>13</a:t>
            </a:fld>
            <a:endParaRPr lang="en-US" altLang="zh-CN"/>
          </a:p>
        </p:txBody>
      </p:sp>
    </p:spTree>
    <p:extLst>
      <p:ext uri="{BB962C8B-B14F-4D97-AF65-F5344CB8AC3E}">
        <p14:creationId xmlns:p14="http://schemas.microsoft.com/office/powerpoint/2010/main" val="1673868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研究内容一主要考虑到电表数据会造成用户行为隐私的泄露，</a:t>
            </a:r>
            <a:r>
              <a:rPr lang="zh-CN" altLang="en-US" dirty="0" smtClean="0"/>
              <a:t>而仅仅依靠</a:t>
            </a:r>
            <a:r>
              <a:rPr lang="zh-CN" altLang="en-US" dirty="0"/>
              <a:t>电池</a:t>
            </a:r>
            <a:r>
              <a:rPr lang="zh-CN" altLang="en-US" dirty="0" smtClean="0"/>
              <a:t>储能来隐藏</a:t>
            </a:r>
            <a:r>
              <a:rPr lang="zh-CN" altLang="en-US" dirty="0"/>
              <a:t>用电特征，往往会引入较大的前期投入，并且保护效果受电池容量限制，同时</a:t>
            </a:r>
            <a:r>
              <a:rPr lang="zh-CN" altLang="en-US" dirty="0" smtClean="0"/>
              <a:t>，我们也考虑到，集中式</a:t>
            </a:r>
            <a:r>
              <a:rPr lang="zh-CN" altLang="en-US" dirty="0"/>
              <a:t>算法并不适用于智能电表等轻量级嵌入式设备</a:t>
            </a:r>
            <a:endParaRPr lang="en-US" altLang="zh-CN" dirty="0"/>
          </a:p>
          <a:p>
            <a:endParaRPr lang="en-US" altLang="zh-CN"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a:t>因此，我们想在现有工作基础上，</a:t>
            </a:r>
            <a:r>
              <a:rPr lang="zh-CN" altLang="en-US" sz="2200" b="1" kern="0" dirty="0">
                <a:ea typeface="微软雅黑" pitchFamily="34" charset="-122"/>
              </a:rPr>
              <a:t>将温控设备纳入隐私保护</a:t>
            </a:r>
            <a:r>
              <a:rPr lang="zh-CN" altLang="en-US" sz="2200" b="1" kern="0" dirty="0" smtClean="0">
                <a:ea typeface="微软雅黑" pitchFamily="34" charset="-122"/>
              </a:rPr>
              <a:t>的负载调度</a:t>
            </a:r>
            <a:r>
              <a:rPr lang="zh-CN" altLang="en-US" sz="2200" b="1" kern="0" dirty="0">
                <a:ea typeface="微软雅黑" pitchFamily="34" charset="-122"/>
              </a:rPr>
              <a:t>框架，增加保护裕量，并提出分布式调度算法，充分利用了设备的运算能力，最后</a:t>
            </a:r>
            <a:r>
              <a:rPr lang="zh-CN" altLang="en-US" sz="2200" b="1" kern="0" dirty="0" smtClean="0">
                <a:ea typeface="微软雅黑" pitchFamily="34" charset="-122"/>
              </a:rPr>
              <a:t>通过仿真实验验证</a:t>
            </a:r>
            <a:r>
              <a:rPr lang="zh-CN" altLang="en-US" sz="2200" b="1" kern="0" dirty="0">
                <a:ea typeface="微软雅黑" pitchFamily="34" charset="-122"/>
              </a:rPr>
              <a:t>了算法有效性</a:t>
            </a:r>
            <a:endParaRPr lang="zh-CN" altLang="en-US" sz="2200" b="1" kern="0" dirty="0">
              <a:solidFill>
                <a:srgbClr val="177CB0"/>
              </a:solidFill>
              <a:ea typeface="微软雅黑" pitchFamily="34" charset="-122"/>
            </a:endParaRP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200" b="1" kern="0" dirty="0">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14</a:t>
            </a:fld>
            <a:endParaRPr lang="en-US" altLang="zh-CN"/>
          </a:p>
        </p:txBody>
      </p:sp>
    </p:spTree>
    <p:extLst>
      <p:ext uri="{BB962C8B-B14F-4D97-AF65-F5344CB8AC3E}">
        <p14:creationId xmlns:p14="http://schemas.microsoft.com/office/powerpoint/2010/main" val="2792023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dirty="0">
                <a:latin typeface="微软雅黑" panose="020B0503020204020204" pitchFamily="34" charset="-122"/>
                <a:ea typeface="微软雅黑" panose="020B0503020204020204" pitchFamily="34" charset="-122"/>
              </a:rPr>
              <a:t>我们知道，随着智能电表的普及，用户的用电特征能被轻松得记录下来，不同的用电设备有不同用电特征，这些信息可以被商家甚至是不法分子利用，对用户产生巨大的隐私威胁</a:t>
            </a:r>
            <a:endParaRPr lang="zh-CN" altLang="en-US" b="0" dirty="0"/>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15</a:t>
            </a:fld>
            <a:endParaRPr lang="en-US" altLang="zh-CN"/>
          </a:p>
        </p:txBody>
      </p:sp>
    </p:spTree>
    <p:extLst>
      <p:ext uri="{BB962C8B-B14F-4D97-AF65-F5344CB8AC3E}">
        <p14:creationId xmlns:p14="http://schemas.microsoft.com/office/powerpoint/2010/main" val="2597754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因此，我们提出了一种具有隐私保护特性的分布式负载调度算法，</a:t>
            </a:r>
            <a:endParaRPr lang="en-US" altLang="zh-CN" dirty="0"/>
          </a:p>
          <a:p>
            <a:endParaRPr lang="en-US" altLang="zh-CN" dirty="0"/>
          </a:p>
          <a:p>
            <a:r>
              <a:rPr lang="zh-CN" altLang="en-US" b="1" dirty="0"/>
              <a:t>其主要思想是通过调度柔性连续负载来主动改变用户用电特征</a:t>
            </a:r>
            <a:r>
              <a:rPr lang="zh-CN" altLang="en-US" dirty="0"/>
              <a:t>，从而使得攻击者得到的电表数据变得毫无意义</a:t>
            </a:r>
            <a:r>
              <a:rPr lang="zh-CN" altLang="en-US" dirty="0" smtClean="0"/>
              <a:t>，进而降低</a:t>
            </a:r>
            <a:r>
              <a:rPr lang="zh-CN" altLang="en-US" dirty="0"/>
              <a:t>其推断用户行为隐私的成功率</a:t>
            </a:r>
            <a:r>
              <a:rPr lang="zh-CN" altLang="en-US" dirty="0" smtClean="0"/>
              <a:t>。</a:t>
            </a:r>
            <a:endParaRPr lang="en-US" altLang="zh-CN" dirty="0" smtClean="0"/>
          </a:p>
          <a:p>
            <a:endParaRPr lang="en-US" altLang="zh-CN" dirty="0" smtClean="0"/>
          </a:p>
          <a:p>
            <a:r>
              <a:rPr lang="zh-CN" altLang="en-US" dirty="0" smtClean="0"/>
              <a:t>同时</a:t>
            </a:r>
            <a:r>
              <a:rPr lang="zh-CN" altLang="en-US" dirty="0"/>
              <a:t>我们在调度时也同时考虑了电力计费以及用户满意度等因素。这里“连续负载”主要指负载的用电功率在一定范围内连续可调。</a:t>
            </a: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16</a:t>
            </a:fld>
            <a:endParaRPr lang="en-US" altLang="zh-CN"/>
          </a:p>
        </p:txBody>
      </p:sp>
    </p:spTree>
    <p:extLst>
      <p:ext uri="{BB962C8B-B14F-4D97-AF65-F5344CB8AC3E}">
        <p14:creationId xmlns:p14="http://schemas.microsoft.com/office/powerpoint/2010/main" val="4278425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我们的优化目标是降低用电花费、隐私泄漏以及用户满意度降低程度的加权，同时满足一定物理和经济约束。</a:t>
            </a:r>
            <a:endParaRPr lang="en-US" altLang="zh-CN" dirty="0"/>
          </a:p>
          <a:p>
            <a:endParaRPr lang="en-US" altLang="zh-CN" dirty="0"/>
          </a:p>
          <a:p>
            <a:r>
              <a:rPr lang="zh-CN" altLang="en-US" dirty="0"/>
              <a:t>这里我们考虑了负载服务公司和实时电力市场同时存在的市场模型，用户可以在日前以较低价格从负载服务公司预留电量以供第二天使用，并产生一定费用，当预留量不足时，也可以从实时电力市场购买电能</a:t>
            </a:r>
            <a:endParaRPr lang="en-US" altLang="zh-CN" dirty="0"/>
          </a:p>
          <a:p>
            <a:endParaRPr lang="en-US" altLang="zh-CN" dirty="0"/>
          </a:p>
          <a:p>
            <a:r>
              <a:rPr lang="zh-CN" altLang="en-US" dirty="0"/>
              <a:t>这里我们可考虑了两种常见的连续负载，温控设备和可充电电池，其中温控设备</a:t>
            </a: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17</a:t>
            </a:fld>
            <a:endParaRPr lang="en-US" altLang="zh-CN"/>
          </a:p>
        </p:txBody>
      </p:sp>
    </p:spTree>
    <p:extLst>
      <p:ext uri="{BB962C8B-B14F-4D97-AF65-F5344CB8AC3E}">
        <p14:creationId xmlns:p14="http://schemas.microsoft.com/office/powerpoint/2010/main" val="1272090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这里我们给出了两种设备的动态模型，对于温控设备来说，我们需要将温度控制在一定范围以内，同时满足最大最小功率限制； 对于可充电电池来说，我们要满足电池的最大充放电功率以及电池容量限制，同时，也要在调度周期内充入固定量电能以供第二天使用；</a:t>
            </a:r>
            <a:endParaRPr lang="en-US" altLang="zh-CN" dirty="0"/>
          </a:p>
          <a:p>
            <a:r>
              <a:rPr lang="zh-CN" altLang="en-US" dirty="0" smtClean="0"/>
              <a:t>最终</a:t>
            </a:r>
            <a:r>
              <a:rPr lang="zh-CN" altLang="en-US" dirty="0"/>
              <a:t>，我们将该问题描述</a:t>
            </a:r>
            <a:r>
              <a:rPr lang="zh-CN" altLang="en-US" dirty="0" smtClean="0"/>
              <a:t>为如上式所示的优化</a:t>
            </a:r>
            <a:r>
              <a:rPr lang="zh-CN" altLang="en-US" dirty="0"/>
              <a:t>问题，目标函数中的第一项为电力花费，刻画了用户的经济需求；第二项为对目标用电曲线的追踪效果，刻画了用户的隐私需求，第三项我们引入标称用电量刻画了用户的满意度需求</a:t>
            </a:r>
            <a:endParaRPr lang="en-US" altLang="zh-CN" dirty="0"/>
          </a:p>
          <a:p>
            <a:r>
              <a:rPr lang="zh-CN" altLang="en-US" dirty="0" smtClean="0"/>
              <a:t>同时</a:t>
            </a:r>
            <a:r>
              <a:rPr lang="zh-CN" altLang="en-US" dirty="0"/>
              <a:t>，对于用户无法向配电网馈电的情况，我们需要引入总用电约束，即所有用电设备的用电总和大于零。</a:t>
            </a: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18</a:t>
            </a:fld>
            <a:endParaRPr lang="en-US" altLang="zh-CN"/>
          </a:p>
        </p:txBody>
      </p:sp>
    </p:spTree>
    <p:extLst>
      <p:ext uri="{BB962C8B-B14F-4D97-AF65-F5344CB8AC3E}">
        <p14:creationId xmlns:p14="http://schemas.microsoft.com/office/powerpoint/2010/main" val="4254424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为了充分利用智能设备的计算能力，我们利用对偶分解的思想，将原问题分解为若干时间不相关的子问题，并提出了一种双层迭代算法来实现原问题的分布式求解</a:t>
            </a:r>
            <a:r>
              <a:rPr lang="zh-CN" altLang="en-US" dirty="0" smtClean="0"/>
              <a:t>，</a:t>
            </a:r>
            <a:endParaRPr lang="en-US" altLang="zh-CN" dirty="0" smtClean="0"/>
          </a:p>
          <a:p>
            <a:endParaRPr lang="en-US" altLang="zh-CN" dirty="0" smtClean="0"/>
          </a:p>
          <a:p>
            <a:r>
              <a:rPr lang="zh-CN" altLang="en-US" dirty="0" smtClean="0"/>
              <a:t>在</a:t>
            </a:r>
            <a:r>
              <a:rPr lang="zh-CN" altLang="en-US" dirty="0"/>
              <a:t>该算法中，外层循环负责拉格朗日乘子的迭代，内存循环负责相应子问题的求解，由于原问题的凸性，该算法最终会收敛到最优值</a:t>
            </a: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19</a:t>
            </a:fld>
            <a:endParaRPr lang="en-US" altLang="zh-CN"/>
          </a:p>
        </p:txBody>
      </p:sp>
    </p:spTree>
    <p:extLst>
      <p:ext uri="{BB962C8B-B14F-4D97-AF65-F5344CB8AC3E}">
        <p14:creationId xmlns:p14="http://schemas.microsoft.com/office/powerpoint/2010/main" val="1338064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buClr>
                <a:schemeClr val="tx1"/>
              </a:buClr>
              <a:buSzPct val="85000"/>
              <a:buFontTx/>
              <a:buNone/>
            </a:pPr>
            <a:r>
              <a:rPr lang="zh-CN" altLang="zh-CN" sz="1200" kern="1200" dirty="0" smtClean="0">
                <a:solidFill>
                  <a:schemeClr val="tx1"/>
                </a:solidFill>
                <a:effectLst/>
                <a:latin typeface="宋体" pitchFamily="2" charset="-122"/>
                <a:ea typeface="宋体" pitchFamily="2" charset="-122"/>
                <a:cs typeface="+mn-cs"/>
              </a:rPr>
              <a:t>这是我的答辩提纲，我将</a:t>
            </a:r>
            <a:r>
              <a:rPr lang="zh-CN" altLang="zh-CN" sz="1200" kern="1200" smtClean="0">
                <a:solidFill>
                  <a:schemeClr val="tx1"/>
                </a:solidFill>
                <a:effectLst/>
                <a:latin typeface="宋体" pitchFamily="2" charset="-122"/>
                <a:ea typeface="宋体" pitchFamily="2" charset="-122"/>
                <a:cs typeface="+mn-cs"/>
              </a:rPr>
              <a:t>分别从</a:t>
            </a:r>
            <a:r>
              <a:rPr lang="zh-CN" altLang="en-US" sz="1200" kern="1200" smtClean="0">
                <a:solidFill>
                  <a:schemeClr val="tx1"/>
                </a:solidFill>
                <a:effectLst/>
                <a:latin typeface="宋体" pitchFamily="2" charset="-122"/>
                <a:ea typeface="宋体" pitchFamily="2" charset="-122"/>
                <a:cs typeface="+mn-cs"/>
              </a:rPr>
              <a:t>以上</a:t>
            </a:r>
            <a:r>
              <a:rPr lang="zh-CN" altLang="zh-CN" sz="1200" kern="1200" smtClean="0">
                <a:solidFill>
                  <a:schemeClr val="tx1"/>
                </a:solidFill>
                <a:effectLst/>
                <a:latin typeface="宋体" pitchFamily="2" charset="-122"/>
                <a:ea typeface="宋体" pitchFamily="2" charset="-122"/>
                <a:cs typeface="+mn-cs"/>
              </a:rPr>
              <a:t>六个方面来分别对论文内容进行</a:t>
            </a:r>
            <a:r>
              <a:rPr lang="zh-CN" altLang="en-US" sz="1200" kern="1200" smtClean="0">
                <a:solidFill>
                  <a:schemeClr val="tx1"/>
                </a:solidFill>
                <a:effectLst/>
                <a:latin typeface="宋体" pitchFamily="2" charset="-122"/>
                <a:ea typeface="宋体" pitchFamily="2" charset="-122"/>
                <a:cs typeface="+mn-cs"/>
              </a:rPr>
              <a:t>详细</a:t>
            </a:r>
            <a:r>
              <a:rPr lang="zh-CN" altLang="zh-CN" sz="1200" kern="1200" smtClean="0">
                <a:solidFill>
                  <a:schemeClr val="tx1"/>
                </a:solidFill>
                <a:effectLst/>
                <a:latin typeface="宋体" pitchFamily="2" charset="-122"/>
                <a:ea typeface="宋体" pitchFamily="2" charset="-122"/>
                <a:cs typeface="+mn-cs"/>
              </a:rPr>
              <a:t>阐述。</a:t>
            </a:r>
          </a:p>
          <a:p>
            <a:endParaRPr lang="zh-CN" altLang="en-US" dirty="0" smtClean="0">
              <a:latin typeface="宋体" charset="-122"/>
              <a:ea typeface="宋体" charset="-122"/>
            </a:endParaRPr>
          </a:p>
        </p:txBody>
      </p:sp>
      <p:sp>
        <p:nvSpPr>
          <p:cNvPr id="4" name="灯片编号占位符 3"/>
          <p:cNvSpPr>
            <a:spLocks noGrp="1"/>
          </p:cNvSpPr>
          <p:nvPr>
            <p:ph type="sldNum" sz="quarter" idx="5"/>
          </p:nvPr>
        </p:nvSpPr>
        <p:spPr/>
        <p:txBody>
          <a:bodyPr/>
          <a:lstStyle/>
          <a:p>
            <a:pPr>
              <a:defRPr/>
            </a:pPr>
            <a:fld id="{847947B7-4DEF-43B5-9DA8-6DD2935025BC}" type="slidenum">
              <a:rPr lang="zh-CN" altLang="en-US" smtClean="0"/>
              <a:pPr>
                <a:defRPr/>
              </a:pPr>
              <a:t>2</a:t>
            </a:fld>
            <a:endParaRPr lang="en-US" altLang="zh-CN"/>
          </a:p>
        </p:txBody>
      </p:sp>
    </p:spTree>
    <p:extLst>
      <p:ext uri="{BB962C8B-B14F-4D97-AF65-F5344CB8AC3E}">
        <p14:creationId xmlns:p14="http://schemas.microsoft.com/office/powerpoint/2010/main" val="2167404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宋体" pitchFamily="2" charset="-122"/>
                <a:ea typeface="宋体" pitchFamily="2" charset="-122"/>
                <a:cs typeface="+mn-cs"/>
              </a:rPr>
              <a:t>在仿真实验环节，我们考虑了。。。。三个家用电器，并采用了真实的天气和电价数据，相关主要参数设置如下。</a:t>
            </a:r>
            <a:endParaRPr lang="zh-CN" altLang="en-US" dirty="0"/>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20</a:t>
            </a:fld>
            <a:endParaRPr lang="en-US" altLang="zh-CN"/>
          </a:p>
        </p:txBody>
      </p:sp>
    </p:spTree>
    <p:extLst>
      <p:ext uri="{BB962C8B-B14F-4D97-AF65-F5344CB8AC3E}">
        <p14:creationId xmlns:p14="http://schemas.microsoft.com/office/powerpoint/2010/main" val="721620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我们通过仿真验证了算法的有效性，左上图展示了相应拉格朗日乘子的迭代过程，右上图以第一时槽为例，展示了内层循环的收敛性，可以看出，</a:t>
            </a:r>
            <a:r>
              <a:rPr lang="zh-CN" altLang="en-US" sz="1200" b="0" i="0" u="none" strike="noStrike" kern="1200" baseline="0" dirty="0">
                <a:solidFill>
                  <a:schemeClr val="tx1"/>
                </a:solidFill>
                <a:latin typeface="宋体" pitchFamily="2" charset="-122"/>
                <a:ea typeface="宋体" pitchFamily="2" charset="-122"/>
                <a:cs typeface="+mn-cs"/>
              </a:rPr>
              <a:t>随着迭代的进行，对应于第一个时槽的子问题的目标函数值不断下降并最终收敛，</a:t>
            </a:r>
            <a:r>
              <a:rPr lang="zh-CN" altLang="en-US" sz="1200" b="0" i="0" u="none" strike="noStrike" kern="1200" baseline="0">
                <a:solidFill>
                  <a:schemeClr val="tx1"/>
                </a:solidFill>
                <a:latin typeface="宋体" pitchFamily="2" charset="-122"/>
                <a:ea typeface="宋体" pitchFamily="2" charset="-122"/>
                <a:cs typeface="+mn-cs"/>
              </a:rPr>
              <a:t>但是</a:t>
            </a:r>
            <a:r>
              <a:rPr lang="zh-CN" altLang="en-US" sz="1200" b="0" i="0" u="none" strike="noStrike" kern="1200" baseline="0" smtClean="0">
                <a:solidFill>
                  <a:schemeClr val="tx1"/>
                </a:solidFill>
                <a:latin typeface="宋体" pitchFamily="2" charset="-122"/>
                <a:ea typeface="宋体" pitchFamily="2" charset="-122"/>
                <a:cs typeface="+mn-cs"/>
              </a:rPr>
              <a:t>由于我们在仿真中考虑了一定的电价不确定性</a:t>
            </a:r>
            <a:r>
              <a:rPr lang="zh-CN" altLang="en-US" sz="1200" b="0" i="0" u="none" strike="noStrike" kern="1200" baseline="0" dirty="0">
                <a:solidFill>
                  <a:schemeClr val="tx1"/>
                </a:solidFill>
                <a:latin typeface="宋体" pitchFamily="2" charset="-122"/>
                <a:ea typeface="宋体" pitchFamily="2" charset="-122"/>
                <a:cs typeface="+mn-cs"/>
              </a:rPr>
              <a:t>，导致在最优值附近存在一定波动</a:t>
            </a:r>
            <a:r>
              <a:rPr lang="zh-CN" altLang="en-US" sz="1200" b="0" i="0" u="none" strike="noStrike" kern="1200" baseline="0" dirty="0" smtClean="0">
                <a:solidFill>
                  <a:schemeClr val="tx1"/>
                </a:solidFill>
                <a:latin typeface="宋体" pitchFamily="2" charset="-122"/>
                <a:ea typeface="宋体" pitchFamily="2" charset="-122"/>
                <a:cs typeface="+mn-cs"/>
              </a:rPr>
              <a:t>。</a:t>
            </a:r>
            <a:endParaRPr lang="en-US" altLang="zh-CN" sz="1200" b="0" i="0" u="none" strike="noStrike" kern="1200" baseline="0" dirty="0" smtClean="0">
              <a:solidFill>
                <a:schemeClr val="tx1"/>
              </a:solidFill>
              <a:latin typeface="宋体" pitchFamily="2" charset="-122"/>
              <a:ea typeface="宋体" pitchFamily="2" charset="-122"/>
              <a:cs typeface="+mn-cs"/>
            </a:endParaRPr>
          </a:p>
          <a:p>
            <a:endParaRPr lang="en-US" altLang="zh-CN" sz="1200" b="0" i="0" u="none" strike="noStrike" kern="1200" baseline="0" dirty="0">
              <a:solidFill>
                <a:schemeClr val="tx1"/>
              </a:solidFill>
              <a:latin typeface="宋体" pitchFamily="2" charset="-122"/>
              <a:ea typeface="宋体" pitchFamily="2" charset="-122"/>
              <a:cs typeface="+mn-cs"/>
            </a:endParaRPr>
          </a:p>
          <a:p>
            <a:r>
              <a:rPr lang="zh-CN" altLang="en-US" dirty="0" smtClean="0"/>
              <a:t>左下</a:t>
            </a:r>
            <a:r>
              <a:rPr lang="zh-CN" altLang="en-US" dirty="0"/>
              <a:t>图我们展示了不同</a:t>
            </a:r>
            <a:r>
              <a:rPr lang="zh-CN" altLang="en-US" dirty="0" smtClean="0"/>
              <a:t>隐私权重下</a:t>
            </a:r>
            <a:r>
              <a:rPr lang="zh-CN" altLang="en-US" dirty="0"/>
              <a:t>的隐私保护效果，出于一般性考量，我们的目标用电曲线为</a:t>
            </a:r>
            <a:r>
              <a:rPr lang="zh-CN" altLang="en-US" dirty="0" smtClean="0"/>
              <a:t>一平直直线。</a:t>
            </a:r>
            <a:endParaRPr lang="en-US" altLang="zh-CN" dirty="0" smtClean="0"/>
          </a:p>
          <a:p>
            <a:endParaRPr lang="en-US" altLang="zh-CN" dirty="0"/>
          </a:p>
          <a:p>
            <a:r>
              <a:rPr lang="zh-CN" altLang="en-US" dirty="0" smtClean="0"/>
              <a:t>右</a:t>
            </a:r>
            <a:r>
              <a:rPr lang="zh-CN" altLang="en-US" dirty="0"/>
              <a:t>下图为默认设置下各用电设备的最终用电调度结果</a:t>
            </a:r>
            <a:r>
              <a:rPr lang="zh-CN" altLang="en-US" dirty="0" smtClean="0"/>
              <a:t>，</a:t>
            </a:r>
            <a:endParaRPr lang="en-US" altLang="zh-CN" dirty="0" smtClean="0"/>
          </a:p>
          <a:p>
            <a:endParaRPr lang="en-US" altLang="zh-CN" dirty="0"/>
          </a:p>
          <a:p>
            <a:r>
              <a:rPr lang="zh-CN" altLang="en-US" sz="1200" kern="1200" dirty="0" smtClean="0">
                <a:solidFill>
                  <a:schemeClr val="tx1"/>
                </a:solidFill>
                <a:effectLst/>
                <a:latin typeface="宋体" pitchFamily="2" charset="-122"/>
                <a:ea typeface="宋体" pitchFamily="2" charset="-122"/>
                <a:cs typeface="+mn-cs"/>
              </a:rPr>
              <a:t>（翻动画）</a:t>
            </a:r>
            <a:r>
              <a:rPr lang="zh-CN" altLang="en-US" dirty="0" smtClean="0"/>
              <a:t>同时</a:t>
            </a:r>
            <a:r>
              <a:rPr lang="zh-CN" altLang="en-US" dirty="0"/>
              <a:t>我们将该方法与仅使用可充电电池的方法进行了比较，可以看到，我们的算法不仅降低了用电花费，还提高了隐私保护效果。</a:t>
            </a: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21</a:t>
            </a:fld>
            <a:endParaRPr lang="en-US" altLang="zh-CN"/>
          </a:p>
        </p:txBody>
      </p:sp>
    </p:spTree>
    <p:extLst>
      <p:ext uri="{BB962C8B-B14F-4D97-AF65-F5344CB8AC3E}">
        <p14:creationId xmlns:p14="http://schemas.microsoft.com/office/powerpoint/2010/main" val="2928308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下面是研究内容二</a:t>
            </a:r>
          </a:p>
          <a:p>
            <a:r>
              <a:rPr lang="zh-CN" altLang="en-US" dirty="0" smtClean="0">
                <a:latin typeface="宋体" charset="-122"/>
                <a:ea typeface="宋体" charset="-122"/>
              </a:rPr>
              <a:t>。。。。。</a:t>
            </a:r>
          </a:p>
        </p:txBody>
      </p:sp>
      <p:sp>
        <p:nvSpPr>
          <p:cNvPr id="4" name="灯片编号占位符 3"/>
          <p:cNvSpPr>
            <a:spLocks noGrp="1"/>
          </p:cNvSpPr>
          <p:nvPr>
            <p:ph type="sldNum" sz="quarter" idx="5"/>
          </p:nvPr>
        </p:nvSpPr>
        <p:spPr/>
        <p:txBody>
          <a:bodyPr/>
          <a:lstStyle/>
          <a:p>
            <a:pPr>
              <a:defRPr/>
            </a:pPr>
            <a:fld id="{847947B7-4DEF-43B5-9DA8-6DD2935025BC}" type="slidenum">
              <a:rPr lang="zh-CN" altLang="en-US" smtClean="0"/>
              <a:pPr>
                <a:defRPr/>
              </a:pPr>
              <a:t>22</a:t>
            </a:fld>
            <a:endParaRPr lang="en-US" altLang="zh-CN"/>
          </a:p>
        </p:txBody>
      </p:sp>
    </p:spTree>
    <p:extLst>
      <p:ext uri="{BB962C8B-B14F-4D97-AF65-F5344CB8AC3E}">
        <p14:creationId xmlns:p14="http://schemas.microsoft.com/office/powerpoint/2010/main" val="3365409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a:t>研究内容二主要在研究内容一的基础之上，考虑到离散负载在日常生活中的普遍存在，以及该类型负载的调度难度，</a:t>
            </a:r>
            <a:endParaRPr lang="en-US" altLang="zh-CN" dirty="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a:t>同样地</a:t>
            </a:r>
            <a:r>
              <a:rPr lang="zh-CN" altLang="en-US" dirty="0" smtClean="0"/>
              <a:t>，</a:t>
            </a:r>
            <a:r>
              <a:rPr lang="zh-CN" altLang="zh-CN" sz="1200" kern="1200" dirty="0" smtClean="0">
                <a:solidFill>
                  <a:schemeClr val="tx1"/>
                </a:solidFill>
                <a:effectLst/>
                <a:latin typeface="宋体" pitchFamily="2" charset="-122"/>
                <a:ea typeface="宋体" pitchFamily="2" charset="-122"/>
                <a:cs typeface="+mn-cs"/>
              </a:rPr>
              <a:t>我们也考虑到集中式算法并不适用于智能电表等轻量级嵌入式设备，需要对设备进行分布式的调度。</a:t>
            </a:r>
            <a:r>
              <a:rPr lang="zh-CN" altLang="en-US" dirty="0" smtClean="0"/>
              <a:t>与</a:t>
            </a:r>
            <a:r>
              <a:rPr lang="zh-CN" altLang="en-US" dirty="0"/>
              <a:t>研究内容一不同的是，这里的我们拟在实现问题的空间解耦</a:t>
            </a:r>
            <a:r>
              <a:rPr lang="zh-CN" altLang="en-US" dirty="0" smtClean="0"/>
              <a:t>，从而避免</a:t>
            </a:r>
            <a:r>
              <a:rPr lang="zh-CN" altLang="en-US" dirty="0"/>
              <a:t>负载间的信息交互</a:t>
            </a:r>
            <a:r>
              <a:rPr lang="zh-CN" altLang="en-US" dirty="0" smtClean="0"/>
              <a:t>，进一步降低</a:t>
            </a:r>
            <a:r>
              <a:rPr lang="zh-CN" altLang="en-US" dirty="0"/>
              <a:t>通讯</a:t>
            </a:r>
            <a:r>
              <a:rPr lang="zh-CN" altLang="en-US" dirty="0" smtClean="0"/>
              <a:t>压力。</a:t>
            </a:r>
            <a:endParaRPr lang="en-US" altLang="zh-CN" dirty="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最终我们</a:t>
            </a:r>
            <a:r>
              <a:rPr lang="zh-CN" altLang="en-US" sz="2200" b="1" kern="0" dirty="0" smtClean="0">
                <a:ea typeface="微软雅黑" pitchFamily="34" charset="-122"/>
              </a:rPr>
              <a:t>将</a:t>
            </a:r>
            <a:r>
              <a:rPr lang="zh-CN" altLang="en-US" sz="2200" b="1" kern="0" dirty="0">
                <a:ea typeface="微软雅黑" pitchFamily="34" charset="-122"/>
              </a:rPr>
              <a:t>离散负载纳入隐私保护</a:t>
            </a:r>
            <a:r>
              <a:rPr lang="zh-CN" altLang="en-US" sz="2200" b="1" kern="0" dirty="0" smtClean="0">
                <a:ea typeface="微软雅黑" pitchFamily="34" charset="-122"/>
              </a:rPr>
              <a:t>的负载调度</a:t>
            </a:r>
            <a:r>
              <a:rPr lang="zh-CN" altLang="en-US" sz="2200" b="1" kern="0" dirty="0">
                <a:ea typeface="微软雅黑" pitchFamily="34" charset="-122"/>
              </a:rPr>
              <a:t>框架</a:t>
            </a:r>
            <a:r>
              <a:rPr lang="zh-CN" altLang="en-US" sz="2200" b="1" kern="0" dirty="0" smtClean="0">
                <a:ea typeface="微软雅黑" pitchFamily="34" charset="-122"/>
              </a:rPr>
              <a:t>，并引入</a:t>
            </a:r>
            <a:r>
              <a:rPr lang="zh-CN" altLang="en-US" sz="2200" b="1" kern="0" dirty="0">
                <a:ea typeface="微软雅黑" pitchFamily="34" charset="-122"/>
              </a:rPr>
              <a:t>随机化思想，实现了原问题的凸松弛，进而提出分布式调度算法，充分利用了设备的运算能力</a:t>
            </a:r>
            <a:endParaRPr lang="en-US" altLang="zh-CN" sz="2200" b="1" kern="0" dirty="0">
              <a:ea typeface="微软雅黑" pitchFamily="34" charset="-122"/>
            </a:endParaRP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200" b="1" kern="0" dirty="0">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23</a:t>
            </a:fld>
            <a:endParaRPr lang="en-US" altLang="zh-CN"/>
          </a:p>
        </p:txBody>
      </p:sp>
    </p:spTree>
    <p:extLst>
      <p:ext uri="{BB962C8B-B14F-4D97-AF65-F5344CB8AC3E}">
        <p14:creationId xmlns:p14="http://schemas.microsoft.com/office/powerpoint/2010/main" val="4194550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这里简单介绍一下离散负载的概念，</a:t>
            </a:r>
            <a:r>
              <a:rPr lang="zh-CN" altLang="en-US" dirty="0"/>
              <a:t>离散负载主要</a:t>
            </a:r>
            <a:r>
              <a:rPr lang="zh-CN" altLang="en-US" dirty="0" smtClean="0"/>
              <a:t>指：</a:t>
            </a:r>
            <a:r>
              <a:rPr lang="zh-CN" altLang="en-US" sz="1200" b="1" dirty="0" smtClean="0">
                <a:latin typeface="微软雅黑" panose="020B0503020204020204" pitchFamily="34" charset="-122"/>
                <a:ea typeface="微软雅黑" panose="020B0503020204020204" pitchFamily="34" charset="-122"/>
              </a:rPr>
              <a:t>指完成某一固定流程任务的设备，设备一旦启动，在任务完成前不能被中断，否则会影响任务完成的效果，此类设备的唯一调度量是</a:t>
            </a:r>
            <a:r>
              <a:rPr lang="zh-CN" altLang="en-US" sz="1200" b="1" dirty="0" smtClean="0">
                <a:solidFill>
                  <a:srgbClr val="8E0000"/>
                </a:solidFill>
                <a:latin typeface="微软雅黑" panose="020B0503020204020204" pitchFamily="34" charset="-122"/>
                <a:ea typeface="微软雅黑" panose="020B0503020204020204" pitchFamily="34" charset="-122"/>
              </a:rPr>
              <a:t>开启设备的时间，</a:t>
            </a:r>
            <a:endParaRPr lang="en-US" altLang="zh-CN" sz="1200" b="1" dirty="0" smtClean="0">
              <a:solidFill>
                <a:srgbClr val="8E0000"/>
              </a:solidFill>
              <a:latin typeface="微软雅黑" panose="020B0503020204020204" pitchFamily="34" charset="-122"/>
              <a:ea typeface="微软雅黑" panose="020B0503020204020204" pitchFamily="34" charset="-122"/>
            </a:endParaRPr>
          </a:p>
          <a:p>
            <a:endParaRPr lang="en-US" altLang="zh-CN" sz="1200" b="1" dirty="0" smtClean="0">
              <a:solidFill>
                <a:srgbClr val="8E0000"/>
              </a:solidFill>
              <a:latin typeface="微软雅黑" panose="020B0503020204020204" pitchFamily="34" charset="-122"/>
              <a:ea typeface="微软雅黑" panose="020B0503020204020204" pitchFamily="34" charset="-122"/>
            </a:endParaRPr>
          </a:p>
          <a:p>
            <a:r>
              <a:rPr lang="zh-CN" altLang="en-US" sz="1200" b="0" dirty="0" smtClean="0">
                <a:solidFill>
                  <a:srgbClr val="8E0000"/>
                </a:solidFill>
                <a:latin typeface="微软雅黑" panose="020B0503020204020204" pitchFamily="34" charset="-122"/>
                <a:ea typeface="微软雅黑" panose="020B0503020204020204" pitchFamily="34" charset="-122"/>
              </a:rPr>
              <a:t>在我们的日常生活中</a:t>
            </a:r>
            <a:r>
              <a:rPr lang="zh-CN" altLang="en-US" sz="1200" b="0" dirty="0">
                <a:solidFill>
                  <a:schemeClr val="tx1"/>
                </a:solidFill>
                <a:latin typeface="宋体" pitchFamily="2" charset="-122"/>
                <a:ea typeface="宋体" pitchFamily="2" charset="-122"/>
              </a:rPr>
              <a:t>，</a:t>
            </a:r>
            <a:r>
              <a:rPr lang="zh-CN" altLang="en-US" dirty="0" smtClean="0"/>
              <a:t>洗衣机</a:t>
            </a:r>
            <a:r>
              <a:rPr lang="zh-CN" altLang="en-US" dirty="0"/>
              <a:t>、洗碗机、面包机等是常见的此类设备</a:t>
            </a:r>
            <a:r>
              <a:rPr lang="zh-CN" altLang="en-US" dirty="0" smtClean="0"/>
              <a:t>，</a:t>
            </a:r>
            <a:r>
              <a:rPr lang="zh-CN" altLang="en-US" sz="1200" kern="1200" dirty="0" smtClean="0">
                <a:solidFill>
                  <a:schemeClr val="tx1"/>
                </a:solidFill>
                <a:effectLst/>
                <a:latin typeface="宋体" pitchFamily="2" charset="-122"/>
                <a:ea typeface="宋体" pitchFamily="2" charset="-122"/>
                <a:cs typeface="+mn-cs"/>
              </a:rPr>
              <a:t>（翻动画）</a:t>
            </a:r>
            <a:r>
              <a:rPr lang="zh-CN" altLang="en-US" dirty="0" smtClean="0"/>
              <a:t>值得</a:t>
            </a:r>
            <a:r>
              <a:rPr lang="zh-CN" altLang="en-US" dirty="0"/>
              <a:t>注意的是，对于可充电电池，有时出于电池寿命的影响，用户会希望按照某一固定曲线对电池进行充电，此时电池设备也被归为离散</a:t>
            </a:r>
            <a:r>
              <a:rPr lang="zh-CN" altLang="en-US" dirty="0" smtClean="0"/>
              <a:t>负载的范畴</a:t>
            </a:r>
            <a:endParaRPr lang="zh-CN" altLang="en-US" dirty="0"/>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24</a:t>
            </a:fld>
            <a:endParaRPr lang="en-US" altLang="zh-CN"/>
          </a:p>
        </p:txBody>
      </p:sp>
    </p:spTree>
    <p:extLst>
      <p:ext uri="{BB962C8B-B14F-4D97-AF65-F5344CB8AC3E}">
        <p14:creationId xmlns:p14="http://schemas.microsoft.com/office/powerpoint/2010/main" val="2721835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这里，我们使用一个用电向量对离散负载进行了建模，并对该类设备的最早开启时间和最晚结束时间做了约束。</a:t>
            </a: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25</a:t>
            </a:fld>
            <a:endParaRPr lang="en-US" altLang="zh-CN"/>
          </a:p>
        </p:txBody>
      </p:sp>
    </p:spTree>
    <p:extLst>
      <p:ext uri="{BB962C8B-B14F-4D97-AF65-F5344CB8AC3E}">
        <p14:creationId xmlns:p14="http://schemas.microsoft.com/office/powerpoint/2010/main" val="163273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进而，我们将一般化的隐私保护调度问题归结为</a:t>
            </a:r>
            <a:r>
              <a:rPr lang="zh-CN" altLang="en-US" dirty="0" smtClean="0"/>
              <a:t>如下所示优化</a:t>
            </a:r>
            <a:r>
              <a:rPr lang="zh-CN" altLang="en-US" dirty="0"/>
              <a:t>问题，其目标函数中同样考虑了用户的隐私需求。。。。。。。同样地，我们考虑了用户无法向电网馈电的情况，引入了总用电约束，</a:t>
            </a:r>
            <a:endParaRPr lang="en-US" altLang="zh-CN" dirty="0"/>
          </a:p>
          <a:p>
            <a:endParaRPr lang="en-US" altLang="zh-CN" dirty="0"/>
          </a:p>
          <a:p>
            <a:r>
              <a:rPr lang="zh-CN" altLang="en-US" b="1" dirty="0"/>
              <a:t>可以看出，由于离散负载的引入，该问题是一个混合整数优化问题</a:t>
            </a: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26</a:t>
            </a:fld>
            <a:endParaRPr lang="en-US" altLang="zh-CN"/>
          </a:p>
        </p:txBody>
      </p:sp>
    </p:spTree>
    <p:extLst>
      <p:ext uri="{BB962C8B-B14F-4D97-AF65-F5344CB8AC3E}">
        <p14:creationId xmlns:p14="http://schemas.microsoft.com/office/powerpoint/2010/main" val="1433455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为了有效处理离散负载引入的整数变量，我们使用了随机化的思想，通过引入可行域内设备的开启概率，将可行域扩展到原可行域的凸包，进而得到了期望意义下的离散负载的用电量</a:t>
            </a: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27</a:t>
            </a:fld>
            <a:endParaRPr lang="en-US" altLang="zh-CN"/>
          </a:p>
        </p:txBody>
      </p:sp>
    </p:spTree>
    <p:extLst>
      <p:ext uri="{BB962C8B-B14F-4D97-AF65-F5344CB8AC3E}">
        <p14:creationId xmlns:p14="http://schemas.microsoft.com/office/powerpoint/2010/main" val="626793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通过该期望意义下的用电量，我们首先针对无总用电约束的情况，设计了分布式的算法，</a:t>
            </a:r>
            <a:r>
              <a:rPr lang="zh-CN" altLang="en-US" b="1" dirty="0"/>
              <a:t>实现了原问题的空间解耦</a:t>
            </a:r>
            <a:r>
              <a:rPr lang="zh-CN" altLang="en-US" dirty="0"/>
              <a:t>，并根据设备类型将原问题分解为三类子问题</a:t>
            </a:r>
            <a:r>
              <a:rPr lang="zh-CN" altLang="en-US" dirty="0" smtClean="0"/>
              <a:t>，不同类型的设备对对应类型的子问题进行计算，而智能</a:t>
            </a:r>
            <a:r>
              <a:rPr lang="zh-CN" altLang="en-US" dirty="0"/>
              <a:t>电表可以通过控制信号量</a:t>
            </a:r>
            <a:r>
              <a:rPr lang="en-US" altLang="zh-CN" dirty="0"/>
              <a:t>g</a:t>
            </a:r>
            <a:r>
              <a:rPr lang="zh-CN" altLang="en-US" dirty="0"/>
              <a:t>（</a:t>
            </a:r>
            <a:r>
              <a:rPr lang="en-US" altLang="zh-CN" dirty="0"/>
              <a:t>t</a:t>
            </a:r>
            <a:r>
              <a:rPr lang="zh-CN" altLang="en-US" dirty="0"/>
              <a:t>）协调各个子问题的求解，并最终得到原问题的次优解。</a:t>
            </a: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28</a:t>
            </a:fld>
            <a:endParaRPr lang="en-US" altLang="zh-CN"/>
          </a:p>
        </p:txBody>
      </p:sp>
    </p:spTree>
    <p:extLst>
      <p:ext uri="{BB962C8B-B14F-4D97-AF65-F5344CB8AC3E}">
        <p14:creationId xmlns:p14="http://schemas.microsoft.com/office/powerpoint/2010/main" val="1335917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针对存在总用电约束的情况，我们引入了对应于总用电约束的拉格朗日乘子，提出了一种双层迭代算法来改善算法的收敛性，可以看出，算法</a:t>
            </a:r>
            <a:r>
              <a:rPr lang="en-US" altLang="zh-CN" dirty="0" smtClean="0"/>
              <a:t>3.1</a:t>
            </a:r>
            <a:r>
              <a:rPr lang="zh-CN" altLang="en-US" dirty="0" smtClean="0"/>
              <a:t>和算法</a:t>
            </a:r>
            <a:r>
              <a:rPr lang="en-US" altLang="zh-CN" dirty="0" smtClean="0"/>
              <a:t>3.2</a:t>
            </a:r>
            <a:r>
              <a:rPr lang="zh-CN" altLang="en-US" dirty="0" smtClean="0"/>
              <a:t>的主要不同</a:t>
            </a:r>
            <a:r>
              <a:rPr lang="zh-CN" altLang="en-US" dirty="0"/>
              <a:t>之处主要在于控制信号量的计算和拉格朗日乘子的迭代</a:t>
            </a: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29</a:t>
            </a:fld>
            <a:endParaRPr lang="en-US" altLang="zh-CN"/>
          </a:p>
        </p:txBody>
      </p:sp>
    </p:spTree>
    <p:extLst>
      <p:ext uri="{BB962C8B-B14F-4D97-AF65-F5344CB8AC3E}">
        <p14:creationId xmlns:p14="http://schemas.microsoft.com/office/powerpoint/2010/main" val="701371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首先是研究背景和</a:t>
            </a:r>
            <a:r>
              <a:rPr lang="zh-CN" altLang="en-US" sz="1200" kern="1200" dirty="0" smtClean="0">
                <a:solidFill>
                  <a:schemeClr val="tx1"/>
                </a:solidFill>
                <a:effectLst/>
                <a:latin typeface="宋体" pitchFamily="2" charset="-122"/>
                <a:ea typeface="宋体" pitchFamily="2" charset="-122"/>
                <a:cs typeface="+mn-cs"/>
              </a:rPr>
              <a:t>现状</a:t>
            </a:r>
            <a:endParaRPr lang="zh-CN" altLang="zh-CN" sz="1200" kern="1200" dirty="0" smtClean="0">
              <a:solidFill>
                <a:schemeClr val="tx1"/>
              </a:solidFill>
              <a:effectLst/>
              <a:latin typeface="宋体" pitchFamily="2" charset="-122"/>
              <a:ea typeface="宋体" pitchFamily="2" charset="-122"/>
              <a:cs typeface="+mn-cs"/>
            </a:endParaRPr>
          </a:p>
          <a:p>
            <a:endParaRPr lang="zh-CN" altLang="en-US" dirty="0" smtClean="0">
              <a:latin typeface="宋体" charset="-122"/>
              <a:ea typeface="宋体" charset="-122"/>
            </a:endParaRPr>
          </a:p>
        </p:txBody>
      </p:sp>
      <p:sp>
        <p:nvSpPr>
          <p:cNvPr id="4" name="灯片编号占位符 3"/>
          <p:cNvSpPr>
            <a:spLocks noGrp="1"/>
          </p:cNvSpPr>
          <p:nvPr>
            <p:ph type="sldNum" sz="quarter" idx="5"/>
          </p:nvPr>
        </p:nvSpPr>
        <p:spPr/>
        <p:txBody>
          <a:bodyPr/>
          <a:lstStyle/>
          <a:p>
            <a:pPr>
              <a:defRPr/>
            </a:pPr>
            <a:fld id="{847947B7-4DEF-43B5-9DA8-6DD2935025BC}" type="slidenum">
              <a:rPr lang="zh-CN" altLang="en-US" smtClean="0"/>
              <a:pPr>
                <a:defRPr/>
              </a:pPr>
              <a:t>3</a:t>
            </a:fld>
            <a:endParaRPr lang="en-US" altLang="zh-CN"/>
          </a:p>
        </p:txBody>
      </p:sp>
    </p:spTree>
    <p:extLst>
      <p:ext uri="{BB962C8B-B14F-4D97-AF65-F5344CB8AC3E}">
        <p14:creationId xmlns:p14="http://schemas.microsoft.com/office/powerpoint/2010/main" val="201588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宋体" pitchFamily="2" charset="-122"/>
                <a:ea typeface="宋体" pitchFamily="2" charset="-122"/>
                <a:cs typeface="+mn-cs"/>
              </a:rPr>
              <a:t>对于以上两种算法，我们在理论上对其性能进行了分析。针对算法</a:t>
            </a:r>
            <a:r>
              <a:rPr lang="en-US" altLang="zh-CN" sz="1200" kern="1200" dirty="0" smtClean="0">
                <a:solidFill>
                  <a:schemeClr val="tx1"/>
                </a:solidFill>
                <a:effectLst/>
                <a:latin typeface="宋体" pitchFamily="2" charset="-122"/>
                <a:ea typeface="宋体" pitchFamily="2" charset="-122"/>
                <a:cs typeface="+mn-cs"/>
              </a:rPr>
              <a:t>3.1</a:t>
            </a:r>
            <a:r>
              <a:rPr lang="zh-CN" altLang="zh-CN" sz="1200" kern="1200" dirty="0" smtClean="0">
                <a:solidFill>
                  <a:schemeClr val="tx1"/>
                </a:solidFill>
                <a:effectLst/>
                <a:latin typeface="宋体" pitchFamily="2" charset="-122"/>
                <a:ea typeface="宋体" pitchFamily="2" charset="-122"/>
                <a:cs typeface="+mn-cs"/>
              </a:rPr>
              <a:t>，定理</a:t>
            </a:r>
            <a:r>
              <a:rPr lang="en-US" altLang="zh-CN" sz="1200" kern="1200" dirty="0" smtClean="0">
                <a:solidFill>
                  <a:schemeClr val="tx1"/>
                </a:solidFill>
                <a:effectLst/>
                <a:latin typeface="宋体" pitchFamily="2" charset="-122"/>
                <a:ea typeface="宋体" pitchFamily="2" charset="-122"/>
                <a:cs typeface="+mn-cs"/>
              </a:rPr>
              <a:t>3.1</a:t>
            </a:r>
            <a:r>
              <a:rPr lang="zh-CN" altLang="zh-CN" sz="1200" kern="1200" dirty="0" smtClean="0">
                <a:solidFill>
                  <a:schemeClr val="tx1"/>
                </a:solidFill>
                <a:effectLst/>
                <a:latin typeface="宋体" pitchFamily="2" charset="-122"/>
                <a:ea typeface="宋体" pitchFamily="2" charset="-122"/>
                <a:cs typeface="+mn-cs"/>
              </a:rPr>
              <a:t>显示。。。。定理</a:t>
            </a:r>
            <a:r>
              <a:rPr lang="en-US" altLang="zh-CN" sz="1200" kern="1200" dirty="0" smtClean="0">
                <a:solidFill>
                  <a:schemeClr val="tx1"/>
                </a:solidFill>
                <a:effectLst/>
                <a:latin typeface="宋体" pitchFamily="2" charset="-122"/>
                <a:ea typeface="宋体" pitchFamily="2" charset="-122"/>
                <a:cs typeface="+mn-cs"/>
              </a:rPr>
              <a:t>3.2</a:t>
            </a:r>
            <a:r>
              <a:rPr lang="zh-CN" altLang="zh-CN" sz="1200" kern="1200" dirty="0" smtClean="0">
                <a:solidFill>
                  <a:schemeClr val="tx1"/>
                </a:solidFill>
                <a:effectLst/>
                <a:latin typeface="宋体" pitchFamily="2" charset="-122"/>
                <a:ea typeface="宋体" pitchFamily="2" charset="-122"/>
                <a:cs typeface="+mn-cs"/>
              </a:rPr>
              <a:t>显示。。。。同时，我们也对定理</a:t>
            </a:r>
            <a:r>
              <a:rPr lang="en-US" altLang="zh-CN" sz="1200" kern="1200" dirty="0" smtClean="0">
                <a:solidFill>
                  <a:schemeClr val="tx1"/>
                </a:solidFill>
                <a:effectLst/>
                <a:latin typeface="宋体" pitchFamily="2" charset="-122"/>
                <a:ea typeface="宋体" pitchFamily="2" charset="-122"/>
                <a:cs typeface="+mn-cs"/>
              </a:rPr>
              <a:t>3.2</a:t>
            </a:r>
            <a:r>
              <a:rPr lang="zh-CN" altLang="zh-CN" sz="1200" kern="1200" dirty="0" smtClean="0">
                <a:solidFill>
                  <a:schemeClr val="tx1"/>
                </a:solidFill>
                <a:effectLst/>
                <a:latin typeface="宋体" pitchFamily="2" charset="-122"/>
                <a:ea typeface="宋体" pitchFamily="2" charset="-122"/>
                <a:cs typeface="+mn-cs"/>
              </a:rPr>
              <a:t>种的次优性的上界进行了理论分析，并给出了次优性上界的解析表达</a:t>
            </a:r>
            <a:r>
              <a:rPr lang="zh-CN" altLang="en-US" sz="1200" kern="1200" dirty="0" smtClean="0">
                <a:solidFill>
                  <a:schemeClr val="tx1"/>
                </a:solidFill>
                <a:effectLst/>
                <a:latin typeface="宋体" pitchFamily="2" charset="-122"/>
                <a:ea typeface="宋体" pitchFamily="2" charset="-122"/>
                <a:cs typeface="+mn-cs"/>
              </a:rPr>
              <a:t>，如定理</a:t>
            </a:r>
            <a:r>
              <a:rPr lang="en-US" altLang="zh-CN" sz="1200" kern="1200" dirty="0" smtClean="0">
                <a:solidFill>
                  <a:schemeClr val="tx1"/>
                </a:solidFill>
                <a:effectLst/>
                <a:latin typeface="宋体" pitchFamily="2" charset="-122"/>
                <a:ea typeface="宋体" pitchFamily="2" charset="-122"/>
                <a:cs typeface="+mn-cs"/>
              </a:rPr>
              <a:t>3.3</a:t>
            </a:r>
            <a:r>
              <a:rPr lang="zh-CN" altLang="en-US" sz="1200" kern="1200" dirty="0" smtClean="0">
                <a:solidFill>
                  <a:schemeClr val="tx1"/>
                </a:solidFill>
                <a:effectLst/>
                <a:latin typeface="宋体" pitchFamily="2" charset="-122"/>
                <a:ea typeface="宋体" pitchFamily="2" charset="-122"/>
                <a:cs typeface="+mn-cs"/>
              </a:rPr>
              <a:t>所示</a:t>
            </a:r>
            <a:r>
              <a:rPr lang="zh-CN" altLang="zh-CN" sz="1200" kern="1200" dirty="0" smtClean="0">
                <a:solidFill>
                  <a:schemeClr val="tx1"/>
                </a:solidFill>
                <a:effectLst/>
                <a:latin typeface="宋体" pitchFamily="2" charset="-122"/>
                <a:ea typeface="宋体" pitchFamily="2" charset="-122"/>
                <a:cs typeface="+mn-cs"/>
              </a:rPr>
              <a:t>。</a:t>
            </a:r>
            <a:endParaRPr lang="en-US" altLang="zh-CN" sz="1200" kern="1200" dirty="0" smtClean="0">
              <a:solidFill>
                <a:schemeClr val="tx1"/>
              </a:solidFill>
              <a:effectLst/>
              <a:latin typeface="宋体" pitchFamily="2" charset="-122"/>
              <a:ea typeface="宋体" pitchFamily="2" charset="-122"/>
              <a:cs typeface="+mn-cs"/>
            </a:endParaRPr>
          </a:p>
          <a:p>
            <a:r>
              <a:rPr lang="zh-CN" altLang="zh-CN" sz="1200" kern="1200" dirty="0" smtClean="0">
                <a:solidFill>
                  <a:schemeClr val="tx1"/>
                </a:solidFill>
                <a:effectLst/>
                <a:latin typeface="宋体" pitchFamily="2" charset="-122"/>
                <a:ea typeface="宋体" pitchFamily="2" charset="-122"/>
                <a:cs typeface="+mn-cs"/>
              </a:rPr>
              <a:t>对于算法</a:t>
            </a:r>
            <a:r>
              <a:rPr lang="en-US" altLang="zh-CN" sz="1200" kern="1200" dirty="0" smtClean="0">
                <a:solidFill>
                  <a:schemeClr val="tx1"/>
                </a:solidFill>
                <a:effectLst/>
                <a:latin typeface="宋体" pitchFamily="2" charset="-122"/>
                <a:ea typeface="宋体" pitchFamily="2" charset="-122"/>
                <a:cs typeface="+mn-cs"/>
              </a:rPr>
              <a:t>3.2</a:t>
            </a:r>
            <a:r>
              <a:rPr lang="zh-CN" altLang="zh-CN" sz="1200" kern="1200" dirty="0" smtClean="0">
                <a:solidFill>
                  <a:schemeClr val="tx1"/>
                </a:solidFill>
                <a:effectLst/>
                <a:latin typeface="宋体" pitchFamily="2" charset="-122"/>
                <a:ea typeface="宋体" pitchFamily="2" charset="-122"/>
                <a:cs typeface="+mn-cs"/>
              </a:rPr>
              <a:t>，结合算法</a:t>
            </a:r>
            <a:r>
              <a:rPr lang="en-US" altLang="zh-CN" sz="1200" kern="1200" dirty="0" smtClean="0">
                <a:solidFill>
                  <a:schemeClr val="tx1"/>
                </a:solidFill>
                <a:effectLst/>
                <a:latin typeface="宋体" pitchFamily="2" charset="-122"/>
                <a:ea typeface="宋体" pitchFamily="2" charset="-122"/>
                <a:cs typeface="+mn-cs"/>
              </a:rPr>
              <a:t>3.1</a:t>
            </a:r>
            <a:r>
              <a:rPr lang="zh-CN" altLang="zh-CN" sz="1200" kern="1200" dirty="0" smtClean="0">
                <a:solidFill>
                  <a:schemeClr val="tx1"/>
                </a:solidFill>
                <a:effectLst/>
                <a:latin typeface="宋体" pitchFamily="2" charset="-122"/>
                <a:ea typeface="宋体" pitchFamily="2" charset="-122"/>
                <a:cs typeface="+mn-cs"/>
              </a:rPr>
              <a:t>的性能分析，我们也可以得出定理</a:t>
            </a:r>
            <a:r>
              <a:rPr lang="en-US" altLang="zh-CN" sz="1200" kern="1200" dirty="0" smtClean="0">
                <a:solidFill>
                  <a:schemeClr val="tx1"/>
                </a:solidFill>
                <a:effectLst/>
                <a:latin typeface="宋体" pitchFamily="2" charset="-122"/>
                <a:ea typeface="宋体" pitchFamily="2" charset="-122"/>
                <a:cs typeface="+mn-cs"/>
              </a:rPr>
              <a:t>3.4.</a:t>
            </a:r>
            <a:r>
              <a:rPr lang="zh-CN" altLang="zh-CN" sz="1200" kern="1200" dirty="0" smtClean="0">
                <a:solidFill>
                  <a:schemeClr val="tx1"/>
                </a:solidFill>
                <a:effectLst/>
                <a:latin typeface="宋体" pitchFamily="2" charset="-122"/>
                <a:ea typeface="宋体" pitchFamily="2" charset="-122"/>
                <a:cs typeface="+mn-cs"/>
              </a:rPr>
              <a:t>。。。</a:t>
            </a:r>
            <a:endParaRPr lang="en-US" altLang="zh-CN" dirty="0"/>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30</a:t>
            </a:fld>
            <a:endParaRPr lang="en-US" altLang="zh-CN"/>
          </a:p>
        </p:txBody>
      </p:sp>
    </p:spTree>
    <p:extLst>
      <p:ext uri="{BB962C8B-B14F-4D97-AF65-F5344CB8AC3E}">
        <p14:creationId xmlns:p14="http://schemas.microsoft.com/office/powerpoint/2010/main" val="3359875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宋体" pitchFamily="2" charset="-122"/>
                <a:ea typeface="宋体" pitchFamily="2" charset="-122"/>
                <a:cs typeface="+mn-cs"/>
              </a:rPr>
              <a:t>仿真实验环节，我们</a:t>
            </a:r>
            <a:r>
              <a:rPr lang="zh-CN" altLang="en-US" sz="1200" kern="1200" dirty="0" smtClean="0">
                <a:solidFill>
                  <a:schemeClr val="tx1"/>
                </a:solidFill>
                <a:effectLst/>
                <a:latin typeface="宋体" pitchFamily="2" charset="-122"/>
                <a:ea typeface="宋体" pitchFamily="2" charset="-122"/>
                <a:cs typeface="+mn-cs"/>
              </a:rPr>
              <a:t>在</a:t>
            </a:r>
            <a:r>
              <a:rPr lang="zh-CN" altLang="zh-CN" sz="1200" kern="1200" dirty="0" smtClean="0">
                <a:solidFill>
                  <a:schemeClr val="tx1"/>
                </a:solidFill>
                <a:effectLst/>
                <a:latin typeface="宋体" pitchFamily="2" charset="-122"/>
                <a:ea typeface="宋体" pitchFamily="2" charset="-122"/>
                <a:cs typeface="+mn-cs"/>
              </a:rPr>
              <a:t>研究内容一的基础上增加了洗衣机和烘干机两种离散设备，选取互信息作为隐私保护的评价指标</a:t>
            </a:r>
            <a:r>
              <a:rPr lang="zh-CN" altLang="en-US" sz="1200" kern="1200" dirty="0" smtClean="0">
                <a:solidFill>
                  <a:schemeClr val="tx1"/>
                </a:solidFill>
                <a:effectLst/>
                <a:latin typeface="宋体" pitchFamily="2" charset="-122"/>
                <a:ea typeface="宋体" pitchFamily="2" charset="-122"/>
                <a:cs typeface="+mn-cs"/>
              </a:rPr>
              <a:t>来说明算法的隐私保护效果</a:t>
            </a:r>
            <a:r>
              <a:rPr lang="zh-CN" altLang="zh-CN" sz="1200" kern="1200" dirty="0" smtClean="0">
                <a:solidFill>
                  <a:schemeClr val="tx1"/>
                </a:solidFill>
                <a:effectLst/>
                <a:latin typeface="宋体" pitchFamily="2" charset="-122"/>
                <a:ea typeface="宋体" pitchFamily="2" charset="-122"/>
                <a:cs typeface="+mn-cs"/>
              </a:rPr>
              <a:t>，并将经典的</a:t>
            </a:r>
            <a:r>
              <a:rPr lang="en-US" altLang="zh-CN" sz="1200" kern="1200" dirty="0" smtClean="0">
                <a:solidFill>
                  <a:schemeClr val="tx1"/>
                </a:solidFill>
                <a:effectLst/>
                <a:latin typeface="宋体" pitchFamily="2" charset="-122"/>
                <a:ea typeface="宋体" pitchFamily="2" charset="-122"/>
                <a:cs typeface="+mn-cs"/>
              </a:rPr>
              <a:t>Best Effort</a:t>
            </a:r>
            <a:r>
              <a:rPr lang="zh-CN" altLang="zh-CN" sz="1200" kern="1200" dirty="0" smtClean="0">
                <a:solidFill>
                  <a:schemeClr val="tx1"/>
                </a:solidFill>
                <a:effectLst/>
                <a:latin typeface="宋体" pitchFamily="2" charset="-122"/>
                <a:ea typeface="宋体" pitchFamily="2" charset="-122"/>
                <a:cs typeface="+mn-cs"/>
              </a:rPr>
              <a:t>算法作为对比对象</a:t>
            </a:r>
            <a:endParaRPr lang="zh-CN" altLang="en-US" dirty="0"/>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31</a:t>
            </a:fld>
            <a:endParaRPr lang="en-US" altLang="zh-CN"/>
          </a:p>
        </p:txBody>
      </p:sp>
    </p:spTree>
    <p:extLst>
      <p:ext uri="{BB962C8B-B14F-4D97-AF65-F5344CB8AC3E}">
        <p14:creationId xmlns:p14="http://schemas.microsoft.com/office/powerpoint/2010/main" val="657004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我们首先利用</a:t>
            </a:r>
            <a:r>
              <a:rPr lang="zh-CN" altLang="en-US" dirty="0"/>
              <a:t>仿真验证了算法的有效性，左上图以第一时槽为例展示了连续负载调度的收敛性，右上图我们展示了离散负载开启概率的收敛性，可以看到，某一时槽的开启概率快速收敛到</a:t>
            </a:r>
            <a:r>
              <a:rPr lang="en-US" altLang="zh-CN" dirty="0"/>
              <a:t>1</a:t>
            </a:r>
            <a:r>
              <a:rPr lang="zh-CN" altLang="en-US" dirty="0"/>
              <a:t>，表明算法最终可以得到一个稳态解。</a:t>
            </a:r>
            <a:endParaRPr lang="en-US" altLang="zh-CN" dirty="0"/>
          </a:p>
          <a:p>
            <a:endParaRPr lang="en-US" altLang="zh-CN" dirty="0"/>
          </a:p>
          <a:p>
            <a:r>
              <a:rPr lang="zh-CN" altLang="en-US" dirty="0"/>
              <a:t>左下图展示了隐私保护效果，可以看到最终电表读数趋于平坦，有效地掩盖了原用电特征。右下图比较了</a:t>
            </a:r>
            <a:r>
              <a:rPr lang="zh-CN" altLang="en-US" dirty="0" smtClean="0"/>
              <a:t>算法</a:t>
            </a:r>
            <a:r>
              <a:rPr lang="en-US" altLang="zh-CN" dirty="0" smtClean="0"/>
              <a:t>3.1</a:t>
            </a:r>
            <a:r>
              <a:rPr lang="zh-CN" altLang="en-US" dirty="0" smtClean="0"/>
              <a:t>和</a:t>
            </a:r>
            <a:r>
              <a:rPr lang="zh-CN" altLang="en-US" dirty="0"/>
              <a:t>算法</a:t>
            </a:r>
            <a:r>
              <a:rPr lang="en-US" altLang="zh-CN" dirty="0" smtClean="0"/>
              <a:t>3.2</a:t>
            </a:r>
            <a:r>
              <a:rPr lang="zh-CN" altLang="en-US" dirty="0" smtClean="0"/>
              <a:t>的</a:t>
            </a:r>
            <a:r>
              <a:rPr lang="zh-CN" altLang="en-US" dirty="0"/>
              <a:t>调度结果，可以看出算法</a:t>
            </a:r>
            <a:r>
              <a:rPr lang="en-US" altLang="zh-CN" dirty="0" smtClean="0"/>
              <a:t>3.2</a:t>
            </a:r>
            <a:r>
              <a:rPr lang="zh-CN" altLang="en-US" dirty="0" smtClean="0"/>
              <a:t>的</a:t>
            </a:r>
            <a:r>
              <a:rPr lang="zh-CN" altLang="en-US" dirty="0"/>
              <a:t>调度结果可以有效保证总用电约束的满足。</a:t>
            </a: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32</a:t>
            </a:fld>
            <a:endParaRPr lang="en-US" altLang="zh-CN"/>
          </a:p>
        </p:txBody>
      </p:sp>
    </p:spTree>
    <p:extLst>
      <p:ext uri="{BB962C8B-B14F-4D97-AF65-F5344CB8AC3E}">
        <p14:creationId xmlns:p14="http://schemas.microsoft.com/office/powerpoint/2010/main" val="23659793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宋体" pitchFamily="2" charset="-122"/>
                <a:ea typeface="宋体" pitchFamily="2" charset="-122"/>
                <a:cs typeface="+mn-cs"/>
              </a:rPr>
              <a:t>在算法性能方面，我们将不同设置下的本文算法和</a:t>
            </a:r>
            <a:r>
              <a:rPr lang="en-US" altLang="zh-CN" sz="1200" kern="1200" dirty="0" smtClean="0">
                <a:solidFill>
                  <a:schemeClr val="tx1"/>
                </a:solidFill>
                <a:effectLst/>
                <a:latin typeface="宋体" pitchFamily="2" charset="-122"/>
                <a:ea typeface="宋体" pitchFamily="2" charset="-122"/>
                <a:cs typeface="+mn-cs"/>
              </a:rPr>
              <a:t>BE</a:t>
            </a:r>
            <a:r>
              <a:rPr lang="zh-CN" altLang="zh-CN" sz="1200" kern="1200" dirty="0" smtClean="0">
                <a:solidFill>
                  <a:schemeClr val="tx1"/>
                </a:solidFill>
                <a:effectLst/>
                <a:latin typeface="宋体" pitchFamily="2" charset="-122"/>
                <a:ea typeface="宋体" pitchFamily="2" charset="-122"/>
                <a:cs typeface="+mn-cs"/>
              </a:rPr>
              <a:t>算法、纯电</a:t>
            </a:r>
            <a:r>
              <a:rPr lang="zh-CN" altLang="en-US" sz="1200" kern="1200" dirty="0" smtClean="0">
                <a:solidFill>
                  <a:schemeClr val="tx1"/>
                </a:solidFill>
                <a:effectLst/>
                <a:latin typeface="宋体" pitchFamily="2" charset="-122"/>
                <a:ea typeface="宋体" pitchFamily="2" charset="-122"/>
                <a:cs typeface="+mn-cs"/>
              </a:rPr>
              <a:t>池</a:t>
            </a:r>
            <a:r>
              <a:rPr lang="zh-CN" altLang="zh-CN" sz="1200" kern="1200" dirty="0" smtClean="0">
                <a:solidFill>
                  <a:schemeClr val="tx1"/>
                </a:solidFill>
                <a:effectLst/>
                <a:latin typeface="宋体" pitchFamily="2" charset="-122"/>
                <a:ea typeface="宋体" pitchFamily="2" charset="-122"/>
                <a:cs typeface="+mn-cs"/>
              </a:rPr>
              <a:t>调度算法进行了对比，可以看出，本文提出的算法可以有效提高隐私保护水平。</a:t>
            </a:r>
            <a:endParaRPr lang="en-US" altLang="zh-CN" sz="1200" kern="1200" dirty="0" smtClean="0">
              <a:solidFill>
                <a:schemeClr val="tx1"/>
              </a:solidFill>
              <a:effectLst/>
              <a:latin typeface="宋体" pitchFamily="2" charset="-122"/>
              <a:ea typeface="宋体" pitchFamily="2" charset="-122"/>
              <a:cs typeface="+mn-cs"/>
            </a:endParaRPr>
          </a:p>
          <a:p>
            <a:endParaRPr lang="en-US" altLang="zh-CN" sz="1200" kern="1200" dirty="0" smtClean="0">
              <a:solidFill>
                <a:schemeClr val="tx1"/>
              </a:solidFill>
              <a:effectLst/>
              <a:latin typeface="宋体" pitchFamily="2" charset="-122"/>
              <a:ea typeface="宋体" pitchFamily="2" charset="-122"/>
              <a:cs typeface="+mn-cs"/>
            </a:endParaRPr>
          </a:p>
          <a:p>
            <a:r>
              <a:rPr lang="zh-CN" altLang="zh-CN" sz="1200" kern="1200" dirty="0" smtClean="0">
                <a:solidFill>
                  <a:schemeClr val="tx1"/>
                </a:solidFill>
                <a:effectLst/>
                <a:latin typeface="宋体" pitchFamily="2" charset="-122"/>
                <a:ea typeface="宋体" pitchFamily="2" charset="-122"/>
                <a:cs typeface="+mn-cs"/>
              </a:rPr>
              <a:t>同时，我们也研究了算法在不同参量设置下的调度结果和相关性能，可以看出，算然隐私保护水平和电力花费、用不满意度之间存在权衡关系，但是由于本文所提算法</a:t>
            </a:r>
            <a:r>
              <a:rPr lang="zh-CN" altLang="en-US" sz="1200" kern="1200" dirty="0" smtClean="0">
                <a:solidFill>
                  <a:schemeClr val="tx1"/>
                </a:solidFill>
                <a:effectLst/>
                <a:latin typeface="宋体" pitchFamily="2" charset="-122"/>
                <a:ea typeface="宋体" pitchFamily="2" charset="-122"/>
                <a:cs typeface="+mn-cs"/>
              </a:rPr>
              <a:t>充分</a:t>
            </a:r>
            <a:r>
              <a:rPr lang="zh-CN" altLang="zh-CN" sz="1200" kern="1200" dirty="0" smtClean="0">
                <a:solidFill>
                  <a:schemeClr val="tx1"/>
                </a:solidFill>
                <a:effectLst/>
                <a:latin typeface="宋体" pitchFamily="2" charset="-122"/>
                <a:ea typeface="宋体" pitchFamily="2" charset="-122"/>
                <a:cs typeface="+mn-cs"/>
              </a:rPr>
              <a:t>考虑了更多的柔性设备，</a:t>
            </a:r>
            <a:r>
              <a:rPr lang="zh-CN" altLang="en-US" sz="1200" kern="1200" dirty="0" smtClean="0">
                <a:solidFill>
                  <a:schemeClr val="tx1"/>
                </a:solidFill>
                <a:effectLst/>
                <a:latin typeface="宋体" pitchFamily="2" charset="-122"/>
                <a:ea typeface="宋体" pitchFamily="2" charset="-122"/>
                <a:cs typeface="+mn-cs"/>
              </a:rPr>
              <a:t>其隐私保护</a:t>
            </a:r>
            <a:r>
              <a:rPr lang="zh-CN" altLang="zh-CN" sz="1200" kern="1200" dirty="0" smtClean="0">
                <a:solidFill>
                  <a:schemeClr val="tx1"/>
                </a:solidFill>
                <a:effectLst/>
                <a:latin typeface="宋体" pitchFamily="2" charset="-122"/>
                <a:ea typeface="宋体" pitchFamily="2" charset="-122"/>
                <a:cs typeface="+mn-cs"/>
              </a:rPr>
              <a:t>的裕量更大，因此在相同设置下的隐私保护效果更佳。</a:t>
            </a:r>
            <a:endParaRPr lang="zh-CN" altLang="en-US" dirty="0"/>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33</a:t>
            </a:fld>
            <a:endParaRPr lang="en-US" altLang="zh-CN"/>
          </a:p>
        </p:txBody>
      </p:sp>
    </p:spTree>
    <p:extLst>
      <p:ext uri="{BB962C8B-B14F-4D97-AF65-F5344CB8AC3E}">
        <p14:creationId xmlns:p14="http://schemas.microsoft.com/office/powerpoint/2010/main" val="48477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下面是研究内容</a:t>
            </a:r>
            <a:r>
              <a:rPr lang="en-US" altLang="zh-CN" sz="1200" kern="1200" dirty="0" smtClean="0">
                <a:solidFill>
                  <a:schemeClr val="tx1"/>
                </a:solidFill>
                <a:effectLst/>
                <a:latin typeface="宋体" pitchFamily="2" charset="-122"/>
                <a:ea typeface="宋体" pitchFamily="2" charset="-122"/>
                <a:cs typeface="+mn-cs"/>
              </a:rPr>
              <a:t>3</a:t>
            </a:r>
            <a:endParaRPr lang="zh-CN" altLang="zh-CN" sz="1200" kern="1200" dirty="0" smtClean="0">
              <a:solidFill>
                <a:schemeClr val="tx1"/>
              </a:solidFill>
              <a:effectLst/>
              <a:latin typeface="宋体" pitchFamily="2" charset="-122"/>
              <a:ea typeface="宋体" pitchFamily="2" charset="-122"/>
              <a:cs typeface="+mn-cs"/>
            </a:endParaRPr>
          </a:p>
          <a:p>
            <a:r>
              <a:rPr lang="zh-CN" altLang="en-US" dirty="0" smtClean="0">
                <a:latin typeface="宋体" charset="-122"/>
                <a:ea typeface="宋体" charset="-122"/>
              </a:rPr>
              <a:t>。。。。</a:t>
            </a:r>
          </a:p>
        </p:txBody>
      </p:sp>
      <p:sp>
        <p:nvSpPr>
          <p:cNvPr id="4" name="灯片编号占位符 3"/>
          <p:cNvSpPr>
            <a:spLocks noGrp="1"/>
          </p:cNvSpPr>
          <p:nvPr>
            <p:ph type="sldNum" sz="quarter" idx="5"/>
          </p:nvPr>
        </p:nvSpPr>
        <p:spPr/>
        <p:txBody>
          <a:bodyPr/>
          <a:lstStyle/>
          <a:p>
            <a:pPr>
              <a:defRPr/>
            </a:pPr>
            <a:fld id="{847947B7-4DEF-43B5-9DA8-6DD2935025BC}" type="slidenum">
              <a:rPr lang="zh-CN" altLang="en-US" smtClean="0"/>
              <a:pPr>
                <a:defRPr/>
              </a:pPr>
              <a:t>34</a:t>
            </a:fld>
            <a:endParaRPr lang="en-US" altLang="zh-CN"/>
          </a:p>
        </p:txBody>
      </p:sp>
    </p:spTree>
    <p:extLst>
      <p:ext uri="{BB962C8B-B14F-4D97-AF65-F5344CB8AC3E}">
        <p14:creationId xmlns:p14="http://schemas.microsoft.com/office/powerpoint/2010/main" val="26953797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宋体" pitchFamily="2" charset="-122"/>
                <a:ea typeface="宋体" pitchFamily="2" charset="-122"/>
                <a:cs typeface="+mn-cs"/>
              </a:rPr>
              <a:t>该问题的的主要研究动机是考虑到智能电表隐私泄露风险的广泛存在以及用户多样化的隐私保护需求，而数据效能和用户隐私之间又存在某种利益矛盾，</a:t>
            </a:r>
            <a:endParaRPr lang="en-US" altLang="zh-CN" sz="1200" kern="1200" dirty="0" smtClean="0">
              <a:solidFill>
                <a:schemeClr val="tx1"/>
              </a:solidFill>
              <a:effectLst/>
              <a:latin typeface="宋体" pitchFamily="2" charset="-122"/>
              <a:ea typeface="宋体" pitchFamily="2" charset="-122"/>
              <a:cs typeface="+mn-cs"/>
            </a:endParaRPr>
          </a:p>
          <a:p>
            <a:endParaRPr lang="en-US" altLang="zh-CN" sz="1200" kern="1200" dirty="0" smtClean="0">
              <a:solidFill>
                <a:schemeClr val="tx1"/>
              </a:solidFill>
              <a:effectLst/>
              <a:latin typeface="宋体" pitchFamily="2" charset="-122"/>
              <a:ea typeface="宋体" pitchFamily="2" charset="-122"/>
              <a:cs typeface="+mn-cs"/>
            </a:endParaRPr>
          </a:p>
          <a:p>
            <a:r>
              <a:rPr lang="zh-CN" altLang="zh-CN" sz="1200" kern="1200" dirty="0" smtClean="0">
                <a:solidFill>
                  <a:schemeClr val="tx1"/>
                </a:solidFill>
                <a:effectLst/>
                <a:latin typeface="宋体" pitchFamily="2" charset="-122"/>
                <a:ea typeface="宋体" pitchFamily="2" charset="-122"/>
                <a:cs typeface="+mn-cs"/>
              </a:rPr>
              <a:t>我们的解决思路是</a:t>
            </a:r>
            <a:r>
              <a:rPr lang="zh-CN" altLang="en-US" sz="1200" kern="1200" dirty="0" smtClean="0">
                <a:solidFill>
                  <a:schemeClr val="tx1"/>
                </a:solidFill>
                <a:effectLst/>
                <a:latin typeface="宋体" pitchFamily="2" charset="-122"/>
                <a:ea typeface="宋体" pitchFamily="2" charset="-122"/>
                <a:cs typeface="+mn-cs"/>
              </a:rPr>
              <a:t>，首先</a:t>
            </a:r>
            <a:r>
              <a:rPr lang="zh-CN" altLang="zh-CN" sz="1200" kern="1200" dirty="0" smtClean="0">
                <a:solidFill>
                  <a:schemeClr val="tx1"/>
                </a:solidFill>
                <a:effectLst/>
                <a:latin typeface="宋体" pitchFamily="2" charset="-122"/>
                <a:ea typeface="宋体" pitchFamily="2" charset="-122"/>
                <a:cs typeface="+mn-cs"/>
              </a:rPr>
              <a:t>采用差分隐私来</a:t>
            </a:r>
            <a:r>
              <a:rPr lang="zh-CN" altLang="en-US" sz="1200" kern="1200" dirty="0" smtClean="0">
                <a:solidFill>
                  <a:schemeClr val="tx1"/>
                </a:solidFill>
                <a:effectLst/>
                <a:latin typeface="宋体" pitchFamily="2" charset="-122"/>
                <a:ea typeface="宋体" pitchFamily="2" charset="-122"/>
                <a:cs typeface="+mn-cs"/>
              </a:rPr>
              <a:t>衡量激励机制的隐私保护水平</a:t>
            </a:r>
            <a:r>
              <a:rPr lang="zh-CN" altLang="zh-CN" sz="1200" kern="1200" dirty="0" smtClean="0">
                <a:solidFill>
                  <a:schemeClr val="tx1"/>
                </a:solidFill>
                <a:effectLst/>
                <a:latin typeface="宋体" pitchFamily="2" charset="-122"/>
                <a:ea typeface="宋体" pitchFamily="2" charset="-122"/>
                <a:cs typeface="+mn-cs"/>
              </a:rPr>
              <a:t>，并以窃电检测为背景，量化分析了</a:t>
            </a:r>
            <a:r>
              <a:rPr lang="zh-CN" altLang="en-US" sz="1200" kern="1200" dirty="0" smtClean="0">
                <a:solidFill>
                  <a:schemeClr val="tx1"/>
                </a:solidFill>
                <a:effectLst/>
                <a:latin typeface="宋体" pitchFamily="2" charset="-122"/>
                <a:ea typeface="宋体" pitchFamily="2" charset="-122"/>
                <a:cs typeface="+mn-cs"/>
              </a:rPr>
              <a:t>窃电检测算法、数据聚合精度在隐私保护机制下的性能演变</a:t>
            </a:r>
            <a:r>
              <a:rPr lang="zh-CN" altLang="zh-CN" sz="1200" kern="1200" dirty="0" smtClean="0">
                <a:solidFill>
                  <a:schemeClr val="tx1"/>
                </a:solidFill>
                <a:effectLst/>
                <a:latin typeface="宋体" pitchFamily="2" charset="-122"/>
                <a:ea typeface="宋体" pitchFamily="2" charset="-122"/>
                <a:cs typeface="+mn-cs"/>
              </a:rPr>
              <a:t>，最终提出了一种基于契约理论的隐私收买机制。</a:t>
            </a:r>
            <a:endParaRPr lang="zh-CN" altLang="en-US" dirty="0"/>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35</a:t>
            </a:fld>
            <a:endParaRPr lang="en-US" altLang="zh-CN"/>
          </a:p>
        </p:txBody>
      </p:sp>
    </p:spTree>
    <p:extLst>
      <p:ext uri="{BB962C8B-B14F-4D97-AF65-F5344CB8AC3E}">
        <p14:creationId xmlns:p14="http://schemas.microsoft.com/office/powerpoint/2010/main" val="29412402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宋体" pitchFamily="2" charset="-122"/>
                <a:ea typeface="宋体" pitchFamily="2" charset="-122"/>
                <a:cs typeface="+mn-cs"/>
              </a:rPr>
              <a:t>具体来说，我们考虑了一个电力用户数量为</a:t>
            </a:r>
            <a:r>
              <a:rPr lang="en-US" altLang="zh-CN" sz="1200" kern="1200" dirty="0" smtClean="0">
                <a:solidFill>
                  <a:schemeClr val="tx1"/>
                </a:solidFill>
                <a:effectLst/>
                <a:latin typeface="宋体" pitchFamily="2" charset="-122"/>
                <a:ea typeface="宋体" pitchFamily="2" charset="-122"/>
                <a:cs typeface="+mn-cs"/>
              </a:rPr>
              <a:t>N</a:t>
            </a:r>
            <a:r>
              <a:rPr lang="zh-CN" altLang="zh-CN" sz="1200" kern="1200" dirty="0" smtClean="0">
                <a:solidFill>
                  <a:schemeClr val="tx1"/>
                </a:solidFill>
                <a:effectLst/>
                <a:latin typeface="宋体" pitchFamily="2" charset="-122"/>
                <a:ea typeface="宋体" pitchFamily="2" charset="-122"/>
                <a:cs typeface="+mn-cs"/>
              </a:rPr>
              <a:t>的供电区域，其中，正常用户的用电量为</a:t>
            </a:r>
            <a:r>
              <a:rPr lang="en-US" altLang="zh-CN" sz="1200" kern="1200" dirty="0" err="1" smtClean="0">
                <a:solidFill>
                  <a:schemeClr val="tx1"/>
                </a:solidFill>
                <a:effectLst/>
                <a:latin typeface="宋体" pitchFamily="2" charset="-122"/>
                <a:ea typeface="宋体" pitchFamily="2" charset="-122"/>
                <a:cs typeface="+mn-cs"/>
              </a:rPr>
              <a:t>x_n</a:t>
            </a:r>
            <a:r>
              <a:rPr lang="zh-CN" altLang="zh-CN" sz="1200" kern="1200" dirty="0" smtClean="0">
                <a:solidFill>
                  <a:schemeClr val="tx1"/>
                </a:solidFill>
                <a:effectLst/>
                <a:latin typeface="宋体" pitchFamily="2" charset="-122"/>
                <a:ea typeface="宋体" pitchFamily="2" charset="-122"/>
                <a:cs typeface="+mn-cs"/>
              </a:rPr>
              <a:t>，窃电用户会采用暴力破解、网络阻断等方式降低用电花费，其用电量设为</a:t>
            </a:r>
            <a:r>
              <a:rPr lang="en-US" altLang="zh-CN" sz="1200" kern="1200" dirty="0" err="1" smtClean="0">
                <a:solidFill>
                  <a:schemeClr val="tx1"/>
                </a:solidFill>
                <a:effectLst/>
                <a:latin typeface="宋体" pitchFamily="2" charset="-122"/>
                <a:ea typeface="宋体" pitchFamily="2" charset="-122"/>
                <a:cs typeface="+mn-cs"/>
              </a:rPr>
              <a:t>x_a</a:t>
            </a:r>
            <a:r>
              <a:rPr lang="zh-CN" altLang="zh-CN" sz="1200" kern="1200" dirty="0" smtClean="0">
                <a:solidFill>
                  <a:schemeClr val="tx1"/>
                </a:solidFill>
                <a:effectLst/>
                <a:latin typeface="宋体" pitchFamily="2" charset="-122"/>
                <a:ea typeface="宋体" pitchFamily="2" charset="-122"/>
                <a:cs typeface="+mn-cs"/>
              </a:rPr>
              <a:t>，</a:t>
            </a:r>
            <a:r>
              <a:rPr lang="zh-CN" altLang="en-US" sz="1200" kern="1200" dirty="0" smtClean="0">
                <a:solidFill>
                  <a:schemeClr val="tx1"/>
                </a:solidFill>
                <a:effectLst/>
                <a:latin typeface="宋体" pitchFamily="2" charset="-122"/>
                <a:ea typeface="宋体" pitchFamily="2" charset="-122"/>
                <a:cs typeface="+mn-cs"/>
              </a:rPr>
              <a:t>其</a:t>
            </a:r>
            <a:r>
              <a:rPr lang="zh-CN" altLang="zh-CN" sz="1200" kern="1200" dirty="0" smtClean="0">
                <a:solidFill>
                  <a:schemeClr val="tx1"/>
                </a:solidFill>
                <a:effectLst/>
                <a:latin typeface="宋体" pitchFamily="2" charset="-122"/>
                <a:ea typeface="宋体" pitchFamily="2" charset="-122"/>
                <a:cs typeface="+mn-cs"/>
              </a:rPr>
              <a:t>由两部分组成，分别为记账用电量</a:t>
            </a:r>
            <a:r>
              <a:rPr lang="en-US" altLang="zh-CN" sz="1200" kern="1200" dirty="0" err="1" smtClean="0">
                <a:solidFill>
                  <a:schemeClr val="tx1"/>
                </a:solidFill>
                <a:effectLst/>
                <a:latin typeface="宋体" pitchFamily="2" charset="-122"/>
                <a:ea typeface="宋体" pitchFamily="2" charset="-122"/>
                <a:cs typeface="+mn-cs"/>
              </a:rPr>
              <a:t>x_a^b</a:t>
            </a:r>
            <a:r>
              <a:rPr lang="zh-CN" altLang="zh-CN" sz="1200" kern="1200" dirty="0" smtClean="0">
                <a:solidFill>
                  <a:schemeClr val="tx1"/>
                </a:solidFill>
                <a:effectLst/>
                <a:latin typeface="宋体" pitchFamily="2" charset="-122"/>
                <a:ea typeface="宋体" pitchFamily="2" charset="-122"/>
                <a:cs typeface="+mn-cs"/>
              </a:rPr>
              <a:t>和未记账用电量</a:t>
            </a:r>
            <a:r>
              <a:rPr lang="en-US" altLang="zh-CN" sz="1200" kern="1200" dirty="0" err="1" smtClean="0">
                <a:solidFill>
                  <a:schemeClr val="tx1"/>
                </a:solidFill>
                <a:effectLst/>
                <a:latin typeface="宋体" pitchFamily="2" charset="-122"/>
                <a:ea typeface="宋体" pitchFamily="2" charset="-122"/>
                <a:cs typeface="+mn-cs"/>
              </a:rPr>
              <a:t>x_a^u</a:t>
            </a:r>
            <a:r>
              <a:rPr lang="zh-CN" altLang="zh-CN" sz="1200" kern="1200" dirty="0" smtClean="0">
                <a:solidFill>
                  <a:schemeClr val="tx1"/>
                </a:solidFill>
                <a:effectLst/>
                <a:latin typeface="宋体" pitchFamily="2" charset="-122"/>
                <a:ea typeface="宋体" pitchFamily="2" charset="-122"/>
                <a:cs typeface="+mn-cs"/>
              </a:rPr>
              <a:t>，系统方会运行一个简单的参量为</a:t>
            </a:r>
            <a:r>
              <a:rPr lang="en-US" altLang="zh-CN" sz="1200" kern="1200" dirty="0" err="1" smtClean="0">
                <a:solidFill>
                  <a:schemeClr val="tx1"/>
                </a:solidFill>
                <a:effectLst/>
                <a:latin typeface="宋体" pitchFamily="2" charset="-122"/>
                <a:ea typeface="宋体" pitchFamily="2" charset="-122"/>
                <a:cs typeface="+mn-cs"/>
              </a:rPr>
              <a:t>tao</a:t>
            </a:r>
            <a:r>
              <a:rPr lang="zh-CN" altLang="zh-CN" sz="1200" kern="1200" dirty="0" smtClean="0">
                <a:solidFill>
                  <a:schemeClr val="tx1"/>
                </a:solidFill>
                <a:effectLst/>
                <a:latin typeface="宋体" pitchFamily="2" charset="-122"/>
                <a:ea typeface="宋体" pitchFamily="2" charset="-122"/>
                <a:cs typeface="+mn-cs"/>
              </a:rPr>
              <a:t>的阈值检测器来对窃电行为进行检测。</a:t>
            </a:r>
            <a:endParaRPr lang="en-US" altLang="zh-CN" sz="1200" kern="1200" dirty="0" smtClean="0">
              <a:solidFill>
                <a:schemeClr val="tx1"/>
              </a:solidFill>
              <a:effectLst/>
              <a:latin typeface="宋体" pitchFamily="2" charset="-122"/>
              <a:ea typeface="宋体" pitchFamily="2" charset="-122"/>
              <a:cs typeface="+mn-cs"/>
            </a:endParaRPr>
          </a:p>
          <a:p>
            <a:endParaRPr lang="en-US" altLang="zh-CN" sz="1200" kern="1200" dirty="0" smtClean="0">
              <a:solidFill>
                <a:schemeClr val="tx1"/>
              </a:solidFill>
              <a:effectLst/>
              <a:latin typeface="宋体" pitchFamily="2" charset="-122"/>
              <a:ea typeface="宋体" pitchFamily="2" charset="-122"/>
              <a:cs typeface="+mn-cs"/>
            </a:endParaRPr>
          </a:p>
          <a:p>
            <a:r>
              <a:rPr lang="zh-CN" altLang="zh-CN" sz="1200" kern="1200" dirty="0" smtClean="0">
                <a:solidFill>
                  <a:schemeClr val="tx1"/>
                </a:solidFill>
                <a:effectLst/>
                <a:latin typeface="宋体" pitchFamily="2" charset="-122"/>
                <a:ea typeface="宋体" pitchFamily="2" charset="-122"/>
                <a:cs typeface="+mn-cs"/>
              </a:rPr>
              <a:t>同时，我们假设正常用户和窃电用户的电表读数分别服从不同参数下的指数分布，因此，我们可以得出系统方窃电检测算法的正检率和误检率</a:t>
            </a:r>
            <a:r>
              <a:rPr lang="zh-CN" altLang="en-US" sz="1200" kern="1200" dirty="0" smtClean="0">
                <a:solidFill>
                  <a:schemeClr val="tx1"/>
                </a:solidFill>
                <a:effectLst/>
                <a:latin typeface="宋体" pitchFamily="2" charset="-122"/>
                <a:ea typeface="宋体" pitchFamily="2" charset="-122"/>
                <a:cs typeface="+mn-cs"/>
              </a:rPr>
              <a:t>如下式所示</a:t>
            </a:r>
            <a:r>
              <a:rPr lang="zh-CN" altLang="zh-CN" sz="1200" kern="1200" dirty="0" smtClean="0">
                <a:solidFill>
                  <a:schemeClr val="tx1"/>
                </a:solidFill>
                <a:effectLst/>
                <a:latin typeface="宋体" pitchFamily="2" charset="-122"/>
                <a:ea typeface="宋体"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36</a:t>
            </a:fld>
            <a:endParaRPr lang="en-US" altLang="zh-CN"/>
          </a:p>
        </p:txBody>
      </p:sp>
    </p:spTree>
    <p:extLst>
      <p:ext uri="{BB962C8B-B14F-4D97-AF65-F5344CB8AC3E}">
        <p14:creationId xmlns:p14="http://schemas.microsoft.com/office/powerpoint/2010/main" val="22150665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宋体" pitchFamily="2" charset="-122"/>
                <a:ea typeface="宋体" pitchFamily="2" charset="-122"/>
                <a:cs typeface="+mn-cs"/>
              </a:rPr>
              <a:t>在隐私保护方面，我们采用了差分隐私的概念来衡量隐私保护的效果，我们这里给出了差分隐私和</a:t>
            </a:r>
            <a:r>
              <a:rPr lang="zh-CN" altLang="en-US" sz="1200" kern="1200" dirty="0" smtClean="0">
                <a:solidFill>
                  <a:schemeClr val="tx1"/>
                </a:solidFill>
                <a:effectLst/>
                <a:latin typeface="宋体" pitchFamily="2" charset="-122"/>
                <a:ea typeface="宋体" pitchFamily="2" charset="-122"/>
                <a:cs typeface="+mn-cs"/>
              </a:rPr>
              <a:t>相应</a:t>
            </a:r>
            <a:r>
              <a:rPr lang="zh-CN" altLang="zh-CN" sz="1200" kern="1200" dirty="0" smtClean="0">
                <a:solidFill>
                  <a:schemeClr val="tx1"/>
                </a:solidFill>
                <a:effectLst/>
                <a:latin typeface="宋体" pitchFamily="2" charset="-122"/>
                <a:ea typeface="宋体" pitchFamily="2" charset="-122"/>
                <a:cs typeface="+mn-cs"/>
              </a:rPr>
              <a:t>全局敏感度的概念，可以看出差分隐私的本质是通过随机化的方法来破坏数据的可推测性，以实现隐私保护的目的。</a:t>
            </a:r>
            <a:endParaRPr lang="zh-CN" altLang="en-US" dirty="0"/>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37</a:t>
            </a:fld>
            <a:endParaRPr lang="en-US" altLang="zh-CN"/>
          </a:p>
        </p:txBody>
      </p:sp>
    </p:spTree>
    <p:extLst>
      <p:ext uri="{BB962C8B-B14F-4D97-AF65-F5344CB8AC3E}">
        <p14:creationId xmlns:p14="http://schemas.microsoft.com/office/powerpoint/2010/main" val="58580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在差分隐私定义中，正实数</a:t>
            </a:r>
            <a:r>
              <a:rPr lang="en-US" altLang="zh-CN" sz="1200" kern="1200" dirty="0" smtClean="0">
                <a:solidFill>
                  <a:schemeClr val="tx1"/>
                </a:solidFill>
                <a:effectLst/>
                <a:latin typeface="宋体" pitchFamily="2" charset="-122"/>
                <a:ea typeface="宋体" pitchFamily="2" charset="-122"/>
                <a:cs typeface="+mn-cs"/>
              </a:rPr>
              <a:t>ϵ</a:t>
            </a:r>
            <a:r>
              <a:rPr lang="zh-CN" altLang="zh-CN" sz="1200" kern="1200" dirty="0" smtClean="0">
                <a:solidFill>
                  <a:schemeClr val="tx1"/>
                </a:solidFill>
                <a:effectLst/>
                <a:latin typeface="宋体" pitchFamily="2" charset="-122"/>
                <a:ea typeface="宋体" pitchFamily="2" charset="-122"/>
                <a:cs typeface="+mn-cs"/>
              </a:rPr>
              <a:t>可以被用以衡量隐私保护程度的大小，</a:t>
            </a:r>
            <a:r>
              <a:rPr lang="en-US" altLang="zh-CN" sz="1200" kern="1200" dirty="0" smtClean="0">
                <a:solidFill>
                  <a:schemeClr val="tx1"/>
                </a:solidFill>
                <a:effectLst/>
                <a:latin typeface="宋体" pitchFamily="2" charset="-122"/>
                <a:ea typeface="宋体" pitchFamily="2" charset="-122"/>
                <a:cs typeface="+mn-cs"/>
              </a:rPr>
              <a:t>ϵ</a:t>
            </a:r>
            <a:r>
              <a:rPr lang="zh-CN" altLang="zh-CN" sz="1200" kern="1200" dirty="0" smtClean="0">
                <a:solidFill>
                  <a:schemeClr val="tx1"/>
                </a:solidFill>
                <a:effectLst/>
                <a:latin typeface="宋体" pitchFamily="2" charset="-122"/>
                <a:ea typeface="宋体" pitchFamily="2" charset="-122"/>
                <a:cs typeface="+mn-cs"/>
              </a:rPr>
              <a:t>越小代表隐私保护程度越好，反之亦然。差分隐私给我们提供了一种可证明的隐私保护分析框架，因此得到了国内外学者的广泛关注和采用。</a:t>
            </a:r>
            <a:endParaRPr lang="en-US" altLang="zh-CN" sz="1200" kern="1200" dirty="0" smtClean="0">
              <a:solidFill>
                <a:schemeClr val="tx1"/>
              </a:solidFill>
              <a:effectLst/>
              <a:latin typeface="宋体" pitchFamily="2" charset="-122"/>
              <a:ea typeface="宋体" pitchFamily="2" charset="-122"/>
              <a:cs typeface="+mn-cs"/>
            </a:endParaRP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宋体" pitchFamily="2" charset="-122"/>
              <a:ea typeface="宋体" pitchFamily="2" charset="-122"/>
              <a:cs typeface="+mn-cs"/>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在智能电网场景下，实现差分隐私的一个常用方法是向用户用电数据中注入符合一定分布（如拉普拉斯分布）的噪声信号，其中全局敏感度为用户所用用电设备的最大单体用电量，可以看出，噪声信号的幅值</a:t>
            </a:r>
            <a:r>
              <a:rPr lang="en-US" altLang="zh-CN" sz="1200" kern="1200" dirty="0" smtClean="0">
                <a:solidFill>
                  <a:schemeClr val="tx1"/>
                </a:solidFill>
                <a:effectLst/>
                <a:latin typeface="宋体" pitchFamily="2" charset="-122"/>
                <a:ea typeface="宋体" pitchFamily="2" charset="-122"/>
                <a:cs typeface="+mn-cs"/>
              </a:rPr>
              <a:t>b</a:t>
            </a:r>
            <a:r>
              <a:rPr lang="zh-CN" altLang="zh-CN" sz="1200" kern="1200" dirty="0" smtClean="0">
                <a:solidFill>
                  <a:schemeClr val="tx1"/>
                </a:solidFill>
                <a:effectLst/>
                <a:latin typeface="宋体" pitchFamily="2" charset="-122"/>
                <a:ea typeface="宋体" pitchFamily="2" charset="-122"/>
                <a:cs typeface="+mn-cs"/>
              </a:rPr>
              <a:t>越大，</a:t>
            </a:r>
            <a:r>
              <a:rPr lang="en-US" altLang="zh-CN" sz="1200" kern="1200" dirty="0" smtClean="0">
                <a:solidFill>
                  <a:schemeClr val="tx1"/>
                </a:solidFill>
                <a:effectLst/>
                <a:latin typeface="宋体" pitchFamily="2" charset="-122"/>
                <a:ea typeface="宋体" pitchFamily="2" charset="-122"/>
                <a:cs typeface="+mn-cs"/>
              </a:rPr>
              <a:t>epsilon</a:t>
            </a:r>
            <a:r>
              <a:rPr lang="zh-CN" altLang="zh-CN" sz="1200" kern="1200" dirty="0" smtClean="0">
                <a:solidFill>
                  <a:schemeClr val="tx1"/>
                </a:solidFill>
                <a:effectLst/>
                <a:latin typeface="宋体" pitchFamily="2" charset="-122"/>
                <a:ea typeface="宋体" pitchFamily="2" charset="-122"/>
                <a:cs typeface="+mn-cs"/>
              </a:rPr>
              <a:t>越小，隐私保护效果越佳。</a:t>
            </a:r>
            <a:endParaRPr lang="en-US" altLang="zh-CN" sz="2200" b="1" kern="0" dirty="0">
              <a:ea typeface="微软雅黑" pitchFamily="34" charset="-122"/>
            </a:endParaRP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38</a:t>
            </a:fld>
            <a:endParaRPr lang="en-US" altLang="zh-CN"/>
          </a:p>
        </p:txBody>
      </p:sp>
    </p:spTree>
    <p:extLst>
      <p:ext uri="{BB962C8B-B14F-4D97-AF65-F5344CB8AC3E}">
        <p14:creationId xmlns:p14="http://schemas.microsoft.com/office/powerpoint/2010/main" val="1614060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然而，由于随机噪声信号的加入，改变了原有用电数据的概率分布，从而进一步影响了窃电检测器的相关性能，这里我们在理论上分析了隐私保护下的窃电检测器正检率和误检率的变化</a:t>
            </a:r>
            <a:r>
              <a:rPr lang="zh-CN" altLang="en-US" sz="1200" kern="1200" dirty="0" smtClean="0">
                <a:solidFill>
                  <a:schemeClr val="tx1"/>
                </a:solidFill>
                <a:effectLst/>
                <a:latin typeface="宋体" pitchFamily="2" charset="-122"/>
                <a:ea typeface="宋体" pitchFamily="2" charset="-122"/>
                <a:cs typeface="+mn-cs"/>
              </a:rPr>
              <a:t>，并给出了其解析表达</a:t>
            </a:r>
            <a:r>
              <a:rPr lang="zh-CN" altLang="zh-CN" sz="1200" kern="1200" dirty="0" smtClean="0">
                <a:solidFill>
                  <a:schemeClr val="tx1"/>
                </a:solidFill>
                <a:effectLst/>
                <a:latin typeface="宋体" pitchFamily="2" charset="-122"/>
                <a:ea typeface="宋体" pitchFamily="2" charset="-122"/>
                <a:cs typeface="+mn-cs"/>
              </a:rPr>
              <a:t>。</a:t>
            </a:r>
            <a:endParaRPr lang="en-US" altLang="zh-CN" sz="2200" b="1" kern="0" dirty="0">
              <a:ea typeface="微软雅黑" pitchFamily="34" charset="-122"/>
            </a:endParaRP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39</a:t>
            </a:fld>
            <a:endParaRPr lang="en-US" altLang="zh-CN"/>
          </a:p>
        </p:txBody>
      </p:sp>
    </p:spTree>
    <p:extLst>
      <p:ext uri="{BB962C8B-B14F-4D97-AF65-F5344CB8AC3E}">
        <p14:creationId xmlns:p14="http://schemas.microsoft.com/office/powerpoint/2010/main" val="1056999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smtClean="0">
                <a:solidFill>
                  <a:schemeClr val="tx1"/>
                </a:solidFill>
                <a:effectLst/>
                <a:latin typeface="宋体" pitchFamily="2" charset="-122"/>
                <a:ea typeface="宋体" pitchFamily="2" charset="-122"/>
                <a:cs typeface="+mn-cs"/>
              </a:rPr>
              <a:t>众所周知，智能电网是将通信、计算和控制技术深度融合到电网的发、输、配、用电各大环节，改变传统电网单向电力流的现状，实现“电力流、信息流”高度一体化的现代电网。</a:t>
            </a:r>
            <a:endParaRPr lang="en-US" altLang="zh-CN" sz="1200" kern="1200" dirty="0" smtClean="0">
              <a:solidFill>
                <a:schemeClr val="tx1"/>
              </a:solidFill>
              <a:effectLst/>
              <a:latin typeface="宋体" pitchFamily="2" charset="-122"/>
              <a:ea typeface="宋体" pitchFamily="2" charset="-122"/>
              <a:cs typeface="+mn-cs"/>
            </a:endParaRPr>
          </a:p>
          <a:p>
            <a:endParaRPr lang="en-US" altLang="zh-CN" sz="1200" kern="1200" dirty="0" smtClean="0">
              <a:solidFill>
                <a:schemeClr val="tx1"/>
              </a:solidFill>
              <a:effectLst/>
              <a:latin typeface="宋体" pitchFamily="2" charset="-122"/>
              <a:ea typeface="宋体" pitchFamily="2" charset="-122"/>
              <a:cs typeface="+mn-cs"/>
            </a:endParaRPr>
          </a:p>
          <a:p>
            <a:r>
              <a:rPr lang="zh-CN" altLang="zh-CN" sz="1200" kern="1200" dirty="0" smtClean="0">
                <a:solidFill>
                  <a:schemeClr val="tx1"/>
                </a:solidFill>
                <a:effectLst/>
                <a:latin typeface="宋体" pitchFamily="2" charset="-122"/>
                <a:ea typeface="宋体" pitchFamily="2" charset="-122"/>
                <a:cs typeface="+mn-cs"/>
              </a:rPr>
              <a:t>智能电网的应用很大程度减少了电网固定资产投资支出，</a:t>
            </a:r>
            <a:r>
              <a:rPr lang="zh-CN" altLang="en-US" sz="1200" kern="1200" dirty="0" smtClean="0">
                <a:solidFill>
                  <a:schemeClr val="tx1"/>
                </a:solidFill>
                <a:effectLst/>
                <a:latin typeface="宋体" pitchFamily="2" charset="-122"/>
                <a:ea typeface="宋体" pitchFamily="2" charset="-122"/>
                <a:cs typeface="+mn-cs"/>
              </a:rPr>
              <a:t>以及电网运行成本</a:t>
            </a:r>
            <a:r>
              <a:rPr lang="zh-CN" altLang="zh-CN" sz="1200" kern="1200" dirty="0" smtClean="0">
                <a:solidFill>
                  <a:schemeClr val="tx1"/>
                </a:solidFill>
                <a:effectLst/>
                <a:latin typeface="宋体" pitchFamily="2" charset="-122"/>
                <a:ea typeface="宋体" pitchFamily="2" charset="-122"/>
                <a:cs typeface="+mn-cs"/>
              </a:rPr>
              <a:t>，</a:t>
            </a:r>
            <a:r>
              <a:rPr lang="zh-CN" altLang="en-US" sz="1200" kern="1200" dirty="0" smtClean="0">
                <a:solidFill>
                  <a:schemeClr val="tx1"/>
                </a:solidFill>
                <a:effectLst/>
                <a:latin typeface="宋体" pitchFamily="2" charset="-122"/>
                <a:ea typeface="宋体" pitchFamily="2" charset="-122"/>
                <a:cs typeface="+mn-cs"/>
              </a:rPr>
              <a:t>同时</a:t>
            </a:r>
            <a:r>
              <a:rPr lang="zh-CN" altLang="zh-CN" sz="1200" kern="1200" dirty="0" smtClean="0">
                <a:solidFill>
                  <a:schemeClr val="tx1"/>
                </a:solidFill>
                <a:effectLst/>
                <a:latin typeface="宋体" pitchFamily="2" charset="-122"/>
                <a:ea typeface="宋体" pitchFamily="2" charset="-122"/>
                <a:cs typeface="+mn-cs"/>
              </a:rPr>
              <a:t>提高了供电可靠性</a:t>
            </a:r>
            <a:r>
              <a:rPr lang="zh-CN" altLang="en-US" sz="1200" kern="1200" dirty="0" smtClean="0">
                <a:solidFill>
                  <a:schemeClr val="tx1"/>
                </a:solidFill>
                <a:effectLst/>
                <a:latin typeface="宋体" pitchFamily="2" charset="-122"/>
                <a:ea typeface="宋体" pitchFamily="2" charset="-122"/>
                <a:cs typeface="+mn-cs"/>
              </a:rPr>
              <a:t>、</a:t>
            </a:r>
            <a:r>
              <a:rPr lang="zh-CN" altLang="zh-CN" sz="1200" kern="1200" dirty="0" smtClean="0">
                <a:solidFill>
                  <a:schemeClr val="tx1"/>
                </a:solidFill>
                <a:effectLst/>
                <a:latin typeface="宋体" pitchFamily="2" charset="-122"/>
                <a:ea typeface="宋体" pitchFamily="2" charset="-122"/>
                <a:cs typeface="+mn-cs"/>
              </a:rPr>
              <a:t>资产管理水平</a:t>
            </a:r>
            <a:r>
              <a:rPr lang="zh-CN" altLang="en-US" sz="1200" kern="1200" dirty="0" smtClean="0">
                <a:solidFill>
                  <a:schemeClr val="tx1"/>
                </a:solidFill>
                <a:effectLst/>
                <a:latin typeface="宋体" pitchFamily="2" charset="-122"/>
                <a:ea typeface="宋体" pitchFamily="2" charset="-122"/>
                <a:cs typeface="+mn-cs"/>
              </a:rPr>
              <a:t>、以及</a:t>
            </a:r>
            <a:r>
              <a:rPr lang="zh-CN" altLang="zh-CN" sz="1200" kern="1200" dirty="0" smtClean="0">
                <a:solidFill>
                  <a:schemeClr val="tx1"/>
                </a:solidFill>
                <a:effectLst/>
                <a:latin typeface="宋体" pitchFamily="2" charset="-122"/>
                <a:ea typeface="宋体" pitchFamily="2" charset="-122"/>
                <a:cs typeface="+mn-cs"/>
              </a:rPr>
              <a:t>客户服务水平，为我们的日常生活提供更加便捷的服务。</a:t>
            </a:r>
            <a:endParaRPr lang="zh-CN" altLang="en-US" dirty="0">
              <a:latin typeface="宋体" charset="-122"/>
              <a:ea typeface="宋体" charset="-122"/>
            </a:endParaRPr>
          </a:p>
        </p:txBody>
      </p:sp>
      <p:sp>
        <p:nvSpPr>
          <p:cNvPr id="4" name="灯片编号占位符 3"/>
          <p:cNvSpPr>
            <a:spLocks noGrp="1"/>
          </p:cNvSpPr>
          <p:nvPr>
            <p:ph type="sldNum" sz="quarter" idx="5"/>
          </p:nvPr>
        </p:nvSpPr>
        <p:spPr/>
        <p:txBody>
          <a:bodyPr/>
          <a:lstStyle/>
          <a:p>
            <a:pPr>
              <a:defRPr/>
            </a:pPr>
            <a:fld id="{884D6A51-9DBD-4767-9310-D9AE4537F1C7}" type="slidenum">
              <a:rPr lang="zh-CN" altLang="en-US" smtClean="0"/>
              <a:pPr>
                <a:defRPr/>
              </a:pPr>
              <a:t>4</a:t>
            </a:fld>
            <a:endParaRPr lang="en-US" altLang="zh-CN"/>
          </a:p>
        </p:txBody>
      </p:sp>
    </p:spTree>
    <p:extLst>
      <p:ext uri="{BB962C8B-B14F-4D97-AF65-F5344CB8AC3E}">
        <p14:creationId xmlns:p14="http://schemas.microsoft.com/office/powerpoint/2010/main" val="25678284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宋体" pitchFamily="2" charset="-122"/>
                <a:ea typeface="宋体" pitchFamily="2" charset="-122"/>
                <a:cs typeface="+mn-cs"/>
              </a:rPr>
              <a:t>在系统效能中我们不仅考虑了窃电检测效果，我们还将数据的聚合精度纳入</a:t>
            </a:r>
            <a:r>
              <a:rPr lang="zh-CN" altLang="en-US" sz="1200" kern="1200" dirty="0" smtClean="0">
                <a:solidFill>
                  <a:schemeClr val="tx1"/>
                </a:solidFill>
                <a:effectLst/>
                <a:latin typeface="宋体" pitchFamily="2" charset="-122"/>
                <a:ea typeface="宋体" pitchFamily="2" charset="-122"/>
                <a:cs typeface="+mn-cs"/>
              </a:rPr>
              <a:t>考量范围</a:t>
            </a:r>
            <a:r>
              <a:rPr lang="zh-CN" altLang="zh-CN" sz="1200" kern="1200" dirty="0" smtClean="0">
                <a:solidFill>
                  <a:schemeClr val="tx1"/>
                </a:solidFill>
                <a:effectLst/>
                <a:latin typeface="宋体" pitchFamily="2" charset="-122"/>
                <a:ea typeface="宋体" pitchFamily="2" charset="-122"/>
                <a:cs typeface="+mn-cs"/>
              </a:rPr>
              <a:t>，这里，我们给出了数据聚合精度的定义，并给出了聚合精度的解析表达，其中</a:t>
            </a:r>
            <a:r>
              <a:rPr lang="en-US" altLang="zh-CN" sz="1200" kern="1200" dirty="0" smtClean="0">
                <a:solidFill>
                  <a:schemeClr val="tx1"/>
                </a:solidFill>
                <a:effectLst/>
                <a:latin typeface="宋体" pitchFamily="2" charset="-122"/>
                <a:ea typeface="宋体" pitchFamily="2" charset="-122"/>
                <a:cs typeface="+mn-cs"/>
              </a:rPr>
              <a:t>alpha</a:t>
            </a:r>
            <a:r>
              <a:rPr lang="zh-CN" altLang="zh-CN" sz="1200" kern="1200" dirty="0" smtClean="0">
                <a:solidFill>
                  <a:schemeClr val="tx1"/>
                </a:solidFill>
                <a:effectLst/>
                <a:latin typeface="宋体" pitchFamily="2" charset="-122"/>
                <a:ea typeface="宋体" pitchFamily="2" charset="-122"/>
                <a:cs typeface="+mn-cs"/>
              </a:rPr>
              <a:t>为数据置信区间，</a:t>
            </a:r>
            <a:r>
              <a:rPr lang="en-US" altLang="zh-CN" sz="1200" kern="1200" dirty="0" smtClean="0">
                <a:solidFill>
                  <a:schemeClr val="tx1"/>
                </a:solidFill>
                <a:effectLst/>
                <a:latin typeface="宋体" pitchFamily="2" charset="-122"/>
                <a:ea typeface="宋体" pitchFamily="2" charset="-122"/>
                <a:cs typeface="+mn-cs"/>
              </a:rPr>
              <a:t>delta</a:t>
            </a:r>
            <a:r>
              <a:rPr lang="zh-CN" altLang="zh-CN" sz="1200" kern="1200" dirty="0" smtClean="0">
                <a:solidFill>
                  <a:schemeClr val="tx1"/>
                </a:solidFill>
                <a:effectLst/>
                <a:latin typeface="宋体" pitchFamily="2" charset="-122"/>
                <a:ea typeface="宋体" pitchFamily="2" charset="-122"/>
                <a:cs typeface="+mn-cs"/>
              </a:rPr>
              <a:t>为数据置信度。在给定</a:t>
            </a:r>
            <a:r>
              <a:rPr lang="en-US" altLang="zh-CN" sz="1200" kern="1200" dirty="0" smtClean="0">
                <a:solidFill>
                  <a:schemeClr val="tx1"/>
                </a:solidFill>
                <a:effectLst/>
                <a:latin typeface="宋体" pitchFamily="2" charset="-122"/>
                <a:ea typeface="宋体" pitchFamily="2" charset="-122"/>
                <a:cs typeface="+mn-cs"/>
              </a:rPr>
              <a:t>delta</a:t>
            </a:r>
            <a:r>
              <a:rPr lang="zh-CN" altLang="zh-CN" sz="1200" kern="1200" dirty="0" smtClean="0">
                <a:solidFill>
                  <a:schemeClr val="tx1"/>
                </a:solidFill>
                <a:effectLst/>
                <a:latin typeface="宋体" pitchFamily="2" charset="-122"/>
                <a:ea typeface="宋体" pitchFamily="2" charset="-122"/>
                <a:cs typeface="+mn-cs"/>
              </a:rPr>
              <a:t>时，</a:t>
            </a:r>
            <a:r>
              <a:rPr lang="en-US" altLang="zh-CN" sz="1200" kern="1200" dirty="0" smtClean="0">
                <a:solidFill>
                  <a:schemeClr val="tx1"/>
                </a:solidFill>
                <a:effectLst/>
                <a:latin typeface="宋体" pitchFamily="2" charset="-122"/>
                <a:ea typeface="宋体" pitchFamily="2" charset="-122"/>
                <a:cs typeface="+mn-cs"/>
              </a:rPr>
              <a:t>alpha</a:t>
            </a:r>
            <a:r>
              <a:rPr lang="zh-CN" altLang="zh-CN" sz="1200" kern="1200" dirty="0" smtClean="0">
                <a:solidFill>
                  <a:schemeClr val="tx1"/>
                </a:solidFill>
                <a:effectLst/>
                <a:latin typeface="宋体" pitchFamily="2" charset="-122"/>
                <a:ea typeface="宋体" pitchFamily="2" charset="-122"/>
                <a:cs typeface="+mn-cs"/>
              </a:rPr>
              <a:t>约小说明数据精度越好。</a:t>
            </a:r>
            <a:endParaRPr lang="zh-CN" altLang="en-US" dirty="0"/>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40</a:t>
            </a:fld>
            <a:endParaRPr lang="en-US" altLang="zh-CN"/>
          </a:p>
        </p:txBody>
      </p:sp>
    </p:spTree>
    <p:extLst>
      <p:ext uri="{BB962C8B-B14F-4D97-AF65-F5344CB8AC3E}">
        <p14:creationId xmlns:p14="http://schemas.microsoft.com/office/powerpoint/2010/main" val="36825616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宋体" pitchFamily="2" charset="-122"/>
                <a:ea typeface="宋体" pitchFamily="2" charset="-122"/>
                <a:cs typeface="+mn-cs"/>
              </a:rPr>
              <a:t>综合以上分析，我们知道</a:t>
            </a:r>
            <a:r>
              <a:rPr lang="zh-CN" altLang="zh-CN" sz="1200" kern="1200" dirty="0" smtClean="0">
                <a:solidFill>
                  <a:schemeClr val="tx1"/>
                </a:solidFill>
                <a:effectLst/>
                <a:latin typeface="宋体" pitchFamily="2" charset="-122"/>
                <a:ea typeface="宋体" pitchFamily="2" charset="-122"/>
                <a:cs typeface="+mn-cs"/>
              </a:rPr>
              <a:t>隐私保护机制对窃电检测器的性能</a:t>
            </a:r>
            <a:r>
              <a:rPr lang="zh-CN" altLang="en-US" sz="1200" kern="1200" dirty="0" smtClean="0">
                <a:solidFill>
                  <a:schemeClr val="tx1"/>
                </a:solidFill>
                <a:effectLst/>
                <a:latin typeface="宋体" pitchFamily="2" charset="-122"/>
                <a:ea typeface="宋体" pitchFamily="2" charset="-122"/>
                <a:cs typeface="+mn-cs"/>
              </a:rPr>
              <a:t>和数据精度的</a:t>
            </a:r>
            <a:r>
              <a:rPr lang="zh-CN" altLang="zh-CN" sz="1200" kern="1200" dirty="0" smtClean="0">
                <a:solidFill>
                  <a:schemeClr val="tx1"/>
                </a:solidFill>
                <a:effectLst/>
                <a:latin typeface="宋体" pitchFamily="2" charset="-122"/>
                <a:ea typeface="宋体" pitchFamily="2" charset="-122"/>
                <a:cs typeface="+mn-cs"/>
              </a:rPr>
              <a:t>影响巨大，造成了用户多样化的隐私需求和系统效能之间的矛盾，同时考虑到系统方无法直接获得用户真实的隐私需求，因此，我们提出了一种基于契约理论的隐私收买机制来协调用户隐私需求和系统</a:t>
            </a:r>
            <a:r>
              <a:rPr lang="zh-CN" altLang="en-US" sz="1200" kern="1200" dirty="0" smtClean="0">
                <a:solidFill>
                  <a:schemeClr val="tx1"/>
                </a:solidFill>
                <a:effectLst/>
                <a:latin typeface="宋体" pitchFamily="2" charset="-122"/>
                <a:ea typeface="宋体" pitchFamily="2" charset="-122"/>
                <a:cs typeface="+mn-cs"/>
              </a:rPr>
              <a:t>方</a:t>
            </a:r>
            <a:r>
              <a:rPr lang="zh-CN" altLang="zh-CN" sz="1200" kern="1200" dirty="0" smtClean="0">
                <a:solidFill>
                  <a:schemeClr val="tx1"/>
                </a:solidFill>
                <a:effectLst/>
                <a:latin typeface="宋体" pitchFamily="2" charset="-122"/>
                <a:ea typeface="宋体" pitchFamily="2" charset="-122"/>
                <a:cs typeface="+mn-cs"/>
              </a:rPr>
              <a:t>效能间的矛盾。</a:t>
            </a:r>
            <a:endParaRPr lang="en-US" altLang="zh-CN" sz="1200" kern="1200" dirty="0" smtClean="0">
              <a:solidFill>
                <a:schemeClr val="tx1"/>
              </a:solidFill>
              <a:effectLst/>
              <a:latin typeface="宋体" pitchFamily="2" charset="-122"/>
              <a:ea typeface="宋体" pitchFamily="2" charset="-122"/>
              <a:cs typeface="+mn-cs"/>
            </a:endParaRPr>
          </a:p>
          <a:p>
            <a:endParaRPr lang="en-US" altLang="zh-CN" sz="1200" kern="1200" dirty="0" smtClean="0">
              <a:solidFill>
                <a:schemeClr val="tx1"/>
              </a:solidFill>
              <a:effectLst/>
              <a:latin typeface="宋体" pitchFamily="2" charset="-122"/>
              <a:ea typeface="宋体" pitchFamily="2" charset="-122"/>
              <a:cs typeface="+mn-cs"/>
            </a:endParaRPr>
          </a:p>
          <a:p>
            <a:r>
              <a:rPr lang="zh-CN" altLang="zh-CN" sz="1200" kern="1200" dirty="0" smtClean="0">
                <a:solidFill>
                  <a:schemeClr val="tx1"/>
                </a:solidFill>
                <a:effectLst/>
                <a:latin typeface="宋体" pitchFamily="2" charset="-122"/>
                <a:ea typeface="宋体" pitchFamily="2" charset="-122"/>
                <a:cs typeface="+mn-cs"/>
              </a:rPr>
              <a:t>其基本思想是，供电公司综合考虑检测器性能、数据精度等系统效能，结合一定的隐私收买预算，综合设计多种隐私售卖合同提供给电力用户，合同内容包括隐私损失程度和相应的隐私损失补偿</a:t>
            </a:r>
            <a:r>
              <a:rPr lang="zh-CN" altLang="en-US" sz="1200" kern="1200" dirty="0" smtClean="0">
                <a:solidFill>
                  <a:schemeClr val="tx1"/>
                </a:solidFill>
                <a:effectLst/>
                <a:latin typeface="宋体" pitchFamily="2" charset="-122"/>
                <a:ea typeface="宋体" pitchFamily="2" charset="-122"/>
                <a:cs typeface="+mn-cs"/>
              </a:rPr>
              <a:t>方法</a:t>
            </a:r>
            <a:r>
              <a:rPr lang="zh-CN" altLang="zh-CN" sz="1200" kern="1200" dirty="0" smtClean="0">
                <a:solidFill>
                  <a:schemeClr val="tx1"/>
                </a:solidFill>
                <a:effectLst/>
                <a:latin typeface="宋体" pitchFamily="2" charset="-122"/>
                <a:ea typeface="宋体" pitchFamily="2" charset="-122"/>
                <a:cs typeface="+mn-cs"/>
              </a:rPr>
              <a:t>等，电力用户可以根据自身需求选择合适的合同</a:t>
            </a:r>
            <a:r>
              <a:rPr lang="zh-CN" altLang="en-US" sz="1200" kern="1200" dirty="0" smtClean="0">
                <a:solidFill>
                  <a:schemeClr val="tx1"/>
                </a:solidFill>
                <a:effectLst/>
                <a:latin typeface="宋体" pitchFamily="2" charset="-122"/>
                <a:ea typeface="宋体" pitchFamily="2" charset="-122"/>
                <a:cs typeface="+mn-cs"/>
              </a:rPr>
              <a:t>进行签订</a:t>
            </a:r>
            <a:r>
              <a:rPr lang="zh-CN" altLang="zh-CN" sz="1200" kern="1200" dirty="0" smtClean="0">
                <a:solidFill>
                  <a:schemeClr val="tx1"/>
                </a:solidFill>
                <a:effectLst/>
                <a:latin typeface="宋体" pitchFamily="2" charset="-122"/>
                <a:ea typeface="宋体" pitchFamily="2" charset="-122"/>
                <a:cs typeface="+mn-cs"/>
              </a:rPr>
              <a:t>，并根据合同内容向供电公司提供加入不同幅值噪声信号的用电数据。</a:t>
            </a:r>
            <a:endParaRPr lang="zh-CN" altLang="en-US" dirty="0"/>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41</a:t>
            </a:fld>
            <a:endParaRPr lang="en-US" altLang="zh-CN"/>
          </a:p>
        </p:txBody>
      </p:sp>
    </p:spTree>
    <p:extLst>
      <p:ext uri="{BB962C8B-B14F-4D97-AF65-F5344CB8AC3E}">
        <p14:creationId xmlns:p14="http://schemas.microsoft.com/office/powerpoint/2010/main" val="5898255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宋体" pitchFamily="2" charset="-122"/>
                <a:ea typeface="宋体" pitchFamily="2" charset="-122"/>
                <a:cs typeface="+mn-cs"/>
              </a:rPr>
              <a:t>在合同内容设计中，我们考虑了一般化的隐私损失模型并给出了该模型应符合的两个性质，</a:t>
            </a:r>
            <a:r>
              <a:rPr lang="zh-CN" altLang="en-US" sz="1200" kern="1200" dirty="0" smtClean="0">
                <a:solidFill>
                  <a:schemeClr val="tx1"/>
                </a:solidFill>
                <a:effectLst/>
                <a:latin typeface="宋体" pitchFamily="2" charset="-122"/>
                <a:ea typeface="宋体" pitchFamily="2" charset="-122"/>
                <a:cs typeface="+mn-cs"/>
              </a:rPr>
              <a:t>（翻动画）</a:t>
            </a:r>
            <a:r>
              <a:rPr lang="zh-CN" altLang="zh-CN" sz="1200" kern="1200" dirty="0" smtClean="0">
                <a:solidFill>
                  <a:schemeClr val="tx1"/>
                </a:solidFill>
                <a:effectLst/>
                <a:latin typeface="宋体" pitchFamily="2" charset="-122"/>
                <a:ea typeface="宋体" pitchFamily="2" charset="-122"/>
                <a:cs typeface="+mn-cs"/>
              </a:rPr>
              <a:t>在本文仿真中我们采用了较为简单的隐私损失模型，即将用户隐私权重和隐私保护水平直接相乘。 </a:t>
            </a:r>
            <a:endParaRPr lang="en-US" altLang="zh-CN" sz="1200" kern="1200" dirty="0" smtClean="0">
              <a:solidFill>
                <a:schemeClr val="tx1"/>
              </a:solidFill>
              <a:effectLst/>
              <a:latin typeface="宋体" pitchFamily="2" charset="-122"/>
              <a:ea typeface="宋体" pitchFamily="2" charset="-122"/>
              <a:cs typeface="+mn-cs"/>
            </a:endParaRPr>
          </a:p>
          <a:p>
            <a:endParaRPr lang="en-US" altLang="zh-CN" sz="1200" kern="1200" dirty="0" smtClean="0">
              <a:solidFill>
                <a:schemeClr val="tx1"/>
              </a:solidFill>
              <a:effectLst/>
              <a:latin typeface="宋体" pitchFamily="2" charset="-122"/>
              <a:ea typeface="宋体" pitchFamily="2" charset="-122"/>
              <a:cs typeface="+mn-cs"/>
            </a:endParaRPr>
          </a:p>
          <a:p>
            <a:r>
              <a:rPr lang="zh-CN" altLang="zh-CN" sz="1200" kern="1200" dirty="0" smtClean="0">
                <a:solidFill>
                  <a:schemeClr val="tx1"/>
                </a:solidFill>
                <a:effectLst/>
                <a:latin typeface="宋体" pitchFamily="2" charset="-122"/>
                <a:ea typeface="宋体" pitchFamily="2" charset="-122"/>
                <a:cs typeface="+mn-cs"/>
              </a:rPr>
              <a:t>在设计合同内容时，我们考虑了个人理性约束和激励相容约束两个主要约束，其中个人理性约束的含义为签订合同过后个人的收益不能为负，激励相容约束的含义为用户总会选择是自己利益最大化的那份合同</a:t>
            </a:r>
            <a:r>
              <a:rPr lang="zh-CN" altLang="en-US" sz="1200" kern="1200" dirty="0" smtClean="0">
                <a:solidFill>
                  <a:schemeClr val="tx1"/>
                </a:solidFill>
                <a:effectLst/>
                <a:latin typeface="宋体" pitchFamily="2" charset="-122"/>
                <a:ea typeface="宋体" pitchFamily="2" charset="-122"/>
                <a:cs typeface="+mn-cs"/>
              </a:rPr>
              <a:t>。</a:t>
            </a:r>
            <a:r>
              <a:rPr lang="zh-CN" altLang="zh-CN" sz="1200" kern="1200" dirty="0" smtClean="0">
                <a:solidFill>
                  <a:schemeClr val="tx1"/>
                </a:solidFill>
                <a:effectLst/>
                <a:latin typeface="宋体" pitchFamily="2" charset="-122"/>
                <a:ea typeface="宋体" pitchFamily="2" charset="-122"/>
                <a:cs typeface="+mn-cs"/>
              </a:rPr>
              <a:t>在存在</a:t>
            </a:r>
            <a:r>
              <a:rPr lang="en-US" altLang="zh-CN" sz="1200" kern="1200" dirty="0" smtClean="0">
                <a:solidFill>
                  <a:schemeClr val="tx1"/>
                </a:solidFill>
                <a:effectLst/>
                <a:latin typeface="宋体" pitchFamily="2" charset="-122"/>
                <a:ea typeface="宋体" pitchFamily="2" charset="-122"/>
                <a:cs typeface="+mn-cs"/>
              </a:rPr>
              <a:t>k</a:t>
            </a:r>
            <a:r>
              <a:rPr lang="zh-CN" altLang="zh-CN" sz="1200" kern="1200" dirty="0" smtClean="0">
                <a:solidFill>
                  <a:schemeClr val="tx1"/>
                </a:solidFill>
                <a:effectLst/>
                <a:latin typeface="宋体" pitchFamily="2" charset="-122"/>
                <a:ea typeface="宋体" pitchFamily="2" charset="-122"/>
                <a:cs typeface="+mn-cs"/>
              </a:rPr>
              <a:t>类隐私需求用户的场景下，个人理性约束的数量为</a:t>
            </a:r>
            <a:r>
              <a:rPr lang="en-US" altLang="zh-CN" sz="1200" kern="1200" dirty="0" smtClean="0">
                <a:solidFill>
                  <a:schemeClr val="tx1"/>
                </a:solidFill>
                <a:effectLst/>
                <a:latin typeface="宋体" pitchFamily="2" charset="-122"/>
                <a:ea typeface="宋体" pitchFamily="2" charset="-122"/>
                <a:cs typeface="+mn-cs"/>
              </a:rPr>
              <a:t>k</a:t>
            </a:r>
            <a:r>
              <a:rPr lang="zh-CN" altLang="zh-CN" sz="1200" kern="1200" dirty="0" smtClean="0">
                <a:solidFill>
                  <a:schemeClr val="tx1"/>
                </a:solidFill>
                <a:effectLst/>
                <a:latin typeface="宋体" pitchFamily="2" charset="-122"/>
                <a:ea typeface="宋体" pitchFamily="2" charset="-122"/>
                <a:cs typeface="+mn-cs"/>
              </a:rPr>
              <a:t>，激励相容约束的数量为</a:t>
            </a:r>
            <a:r>
              <a:rPr lang="en-US" altLang="zh-CN" sz="1200" kern="1200" dirty="0" smtClean="0">
                <a:solidFill>
                  <a:schemeClr val="tx1"/>
                </a:solidFill>
                <a:effectLst/>
                <a:latin typeface="宋体" pitchFamily="2" charset="-122"/>
                <a:ea typeface="宋体" pitchFamily="2" charset="-122"/>
                <a:cs typeface="+mn-cs"/>
              </a:rPr>
              <a:t>k</a:t>
            </a:r>
            <a:r>
              <a:rPr lang="zh-CN" altLang="zh-CN" sz="1200" kern="1200" dirty="0" smtClean="0">
                <a:solidFill>
                  <a:schemeClr val="tx1"/>
                </a:solidFill>
                <a:effectLst/>
                <a:latin typeface="宋体" pitchFamily="2" charset="-122"/>
                <a:ea typeface="宋体" pitchFamily="2" charset="-122"/>
                <a:cs typeface="+mn-cs"/>
              </a:rPr>
              <a:t>（</a:t>
            </a:r>
            <a:r>
              <a:rPr lang="en-US" altLang="zh-CN" sz="1200" kern="1200" dirty="0" smtClean="0">
                <a:solidFill>
                  <a:schemeClr val="tx1"/>
                </a:solidFill>
                <a:effectLst/>
                <a:latin typeface="宋体" pitchFamily="2" charset="-122"/>
                <a:ea typeface="宋体" pitchFamily="2" charset="-122"/>
                <a:cs typeface="+mn-cs"/>
              </a:rPr>
              <a:t>k-1</a:t>
            </a:r>
            <a:r>
              <a:rPr lang="zh-CN" altLang="zh-CN" sz="1200" kern="1200" dirty="0" smtClean="0">
                <a:solidFill>
                  <a:schemeClr val="tx1"/>
                </a:solidFill>
                <a:effectLst/>
                <a:latin typeface="宋体" pitchFamily="2" charset="-122"/>
                <a:ea typeface="宋体"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42</a:t>
            </a:fld>
            <a:endParaRPr lang="en-US" altLang="zh-CN"/>
          </a:p>
        </p:txBody>
      </p:sp>
    </p:spTree>
    <p:extLst>
      <p:ext uri="{BB962C8B-B14F-4D97-AF65-F5344CB8AC3E}">
        <p14:creationId xmlns:p14="http://schemas.microsoft.com/office/powerpoint/2010/main" val="16407485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宋体" pitchFamily="2" charset="-122"/>
                <a:ea typeface="宋体" pitchFamily="2" charset="-122"/>
                <a:cs typeface="+mn-cs"/>
              </a:rPr>
              <a:t>显然，数量如此之多的约束不利于激励机制的设计，因此我们对其进行了等效处理。根据定理</a:t>
            </a:r>
            <a:r>
              <a:rPr lang="en-US" altLang="zh-CN" sz="1200" kern="1200" dirty="0" smtClean="0">
                <a:solidFill>
                  <a:schemeClr val="tx1"/>
                </a:solidFill>
                <a:effectLst/>
                <a:latin typeface="宋体" pitchFamily="2" charset="-122"/>
                <a:ea typeface="宋体" pitchFamily="2" charset="-122"/>
                <a:cs typeface="+mn-cs"/>
              </a:rPr>
              <a:t>4.2</a:t>
            </a:r>
            <a:r>
              <a:rPr lang="zh-CN" altLang="en-US" sz="1200" kern="1200" dirty="0" smtClean="0">
                <a:solidFill>
                  <a:schemeClr val="tx1"/>
                </a:solidFill>
                <a:effectLst/>
                <a:latin typeface="宋体" pitchFamily="2" charset="-122"/>
                <a:ea typeface="宋体" pitchFamily="2" charset="-122"/>
                <a:cs typeface="+mn-cs"/>
              </a:rPr>
              <a:t>（激励相容约束）</a:t>
            </a:r>
            <a:r>
              <a:rPr lang="zh-CN" altLang="zh-CN" sz="1200" kern="1200" dirty="0" smtClean="0">
                <a:solidFill>
                  <a:schemeClr val="tx1"/>
                </a:solidFill>
                <a:effectLst/>
                <a:latin typeface="宋体" pitchFamily="2" charset="-122"/>
                <a:ea typeface="宋体" pitchFamily="2" charset="-122"/>
                <a:cs typeface="+mn-cs"/>
              </a:rPr>
              <a:t>。。。。，而根据定理</a:t>
            </a:r>
            <a:r>
              <a:rPr lang="en-US" altLang="zh-CN" sz="1200" kern="1200" dirty="0" smtClean="0">
                <a:solidFill>
                  <a:schemeClr val="tx1"/>
                </a:solidFill>
                <a:effectLst/>
                <a:latin typeface="宋体" pitchFamily="2" charset="-122"/>
                <a:ea typeface="宋体" pitchFamily="2" charset="-122"/>
                <a:cs typeface="+mn-cs"/>
              </a:rPr>
              <a:t>4.3</a:t>
            </a:r>
            <a:r>
              <a:rPr lang="zh-CN" altLang="en-US" sz="1200" kern="1200" dirty="0" smtClean="0">
                <a:solidFill>
                  <a:schemeClr val="tx1"/>
                </a:solidFill>
                <a:effectLst/>
                <a:latin typeface="宋体" pitchFamily="2" charset="-122"/>
                <a:ea typeface="宋体" pitchFamily="2" charset="-122"/>
                <a:cs typeface="+mn-cs"/>
              </a:rPr>
              <a:t>（个人理性约束）</a:t>
            </a:r>
            <a:r>
              <a:rPr lang="zh-CN" altLang="zh-CN" sz="1200" kern="1200" dirty="0" smtClean="0">
                <a:solidFill>
                  <a:schemeClr val="tx1"/>
                </a:solidFill>
                <a:effectLst/>
                <a:latin typeface="宋体" pitchFamily="2" charset="-122"/>
                <a:ea typeface="宋体"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43</a:t>
            </a:fld>
            <a:endParaRPr lang="en-US" altLang="zh-CN"/>
          </a:p>
        </p:txBody>
      </p:sp>
    </p:spTree>
    <p:extLst>
      <p:ext uri="{BB962C8B-B14F-4D97-AF65-F5344CB8AC3E}">
        <p14:creationId xmlns:p14="http://schemas.microsoft.com/office/powerpoint/2010/main" val="7410953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宋体" pitchFamily="2" charset="-122"/>
                <a:ea typeface="宋体" pitchFamily="2" charset="-122"/>
                <a:cs typeface="+mn-cs"/>
              </a:rPr>
              <a:t>综合上述分析，我们得出了最终简化后的最优契约设计问题，我们在目标函数中综合考虑了。。。。等</a:t>
            </a:r>
            <a:r>
              <a:rPr lang="zh-CN" altLang="en-US" sz="1200" kern="1200" dirty="0" smtClean="0">
                <a:solidFill>
                  <a:schemeClr val="tx1"/>
                </a:solidFill>
                <a:effectLst/>
                <a:latin typeface="宋体" pitchFamily="2" charset="-122"/>
                <a:ea typeface="宋体" pitchFamily="2" charset="-122"/>
                <a:cs typeface="+mn-cs"/>
              </a:rPr>
              <a:t>四方面</a:t>
            </a:r>
            <a:r>
              <a:rPr lang="zh-CN" altLang="zh-CN" sz="1200" kern="1200" dirty="0" smtClean="0">
                <a:solidFill>
                  <a:schemeClr val="tx1"/>
                </a:solidFill>
                <a:effectLst/>
                <a:latin typeface="宋体" pitchFamily="2" charset="-122"/>
                <a:ea typeface="宋体" pitchFamily="2" charset="-122"/>
                <a:cs typeface="+mn-cs"/>
              </a:rPr>
              <a:t>因素，同时我们也给出了完整信息下的最优契约设计问题作为对比试验，所谓完整信息是指供电公司可以直接获得真实的用户隐私需求</a:t>
            </a:r>
            <a:endParaRPr lang="zh-CN" altLang="en-US" dirty="0"/>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44</a:t>
            </a:fld>
            <a:endParaRPr lang="en-US" altLang="zh-CN"/>
          </a:p>
        </p:txBody>
      </p:sp>
    </p:spTree>
    <p:extLst>
      <p:ext uri="{BB962C8B-B14F-4D97-AF65-F5344CB8AC3E}">
        <p14:creationId xmlns:p14="http://schemas.microsoft.com/office/powerpoint/2010/main" val="12617981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defRPr/>
            </a:pPr>
            <a:r>
              <a:rPr lang="zh-CN" altLang="zh-CN" sz="1200" kern="1200" dirty="0" smtClean="0">
                <a:solidFill>
                  <a:schemeClr val="tx1"/>
                </a:solidFill>
                <a:effectLst/>
                <a:latin typeface="宋体" pitchFamily="2" charset="-122"/>
                <a:ea typeface="宋体" pitchFamily="2" charset="-122"/>
                <a:cs typeface="+mn-cs"/>
              </a:rPr>
              <a:t>仿真实验方面，</a:t>
            </a:r>
            <a:r>
              <a:rPr lang="zh-CN" altLang="en-US" sz="1200" kern="1200" dirty="0" smtClean="0">
                <a:solidFill>
                  <a:schemeClr val="tx1"/>
                </a:solidFill>
                <a:effectLst/>
                <a:latin typeface="宋体" pitchFamily="2" charset="-122"/>
                <a:ea typeface="宋体" pitchFamily="2" charset="-122"/>
                <a:cs typeface="+mn-cs"/>
              </a:rPr>
              <a:t>上面两张图中</a:t>
            </a:r>
            <a:r>
              <a:rPr lang="zh-CN" altLang="zh-CN" sz="1200" kern="1200" dirty="0" smtClean="0">
                <a:solidFill>
                  <a:schemeClr val="tx1"/>
                </a:solidFill>
                <a:effectLst/>
                <a:latin typeface="宋体" pitchFamily="2" charset="-122"/>
                <a:ea typeface="宋体" pitchFamily="2" charset="-122"/>
                <a:cs typeface="+mn-cs"/>
              </a:rPr>
              <a:t>我们研究了不同契约种类下的隐私保护水平和用户收益，可以看出，</a:t>
            </a:r>
            <a:r>
              <a:rPr lang="zh-CN" altLang="en-US" sz="1200" b="1" kern="1200" dirty="0" smtClean="0">
                <a:solidFill>
                  <a:schemeClr val="tx1"/>
                </a:solidFill>
                <a:effectLst/>
                <a:latin typeface="宋体" pitchFamily="2" charset="-122"/>
                <a:ea typeface="宋体" pitchFamily="2" charset="-122"/>
                <a:cs typeface="+mn-cs"/>
              </a:rPr>
              <a:t>本文所提</a:t>
            </a:r>
            <a:r>
              <a:rPr lang="zh-CN" altLang="en-US" b="1" dirty="0" smtClean="0">
                <a:latin typeface="微软雅黑" pitchFamily="34" charset="-122"/>
                <a:ea typeface="微软雅黑" pitchFamily="34" charset="-122"/>
              </a:rPr>
              <a:t>契约设计满足单调性和相容性约束，验证了本文激励机制的可行性</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宋体" pitchFamily="2" charset="-122"/>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同时我们也研究了契约预算和契约种类对于系统效能的影响，可以看出</a:t>
            </a:r>
            <a:r>
              <a:rPr lang="zh-CN" altLang="en-US" b="1" dirty="0" smtClean="0">
                <a:latin typeface="微软雅黑" pitchFamily="34" charset="-122"/>
                <a:ea typeface="微软雅黑" pitchFamily="34" charset="-122"/>
              </a:rPr>
              <a:t>本文激励机制可以在保护用户隐私的同时，获得较好的系统效能</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宋体" pitchFamily="2" charset="-122"/>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45</a:t>
            </a:fld>
            <a:endParaRPr lang="en-US" altLang="zh-CN"/>
          </a:p>
        </p:txBody>
      </p:sp>
    </p:spTree>
    <p:extLst>
      <p:ext uri="{BB962C8B-B14F-4D97-AF65-F5344CB8AC3E}">
        <p14:creationId xmlns:p14="http://schemas.microsoft.com/office/powerpoint/2010/main" val="24143228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下面是研究内容四</a:t>
            </a:r>
            <a:r>
              <a:rPr lang="zh-CN" altLang="en-US" sz="1200" kern="1200" dirty="0" smtClean="0">
                <a:solidFill>
                  <a:schemeClr val="tx1"/>
                </a:solidFill>
                <a:effectLst/>
                <a:latin typeface="宋体" pitchFamily="2" charset="-122"/>
                <a:ea typeface="宋体" pitchFamily="2" charset="-122"/>
                <a:cs typeface="+mn-cs"/>
              </a:rPr>
              <a:t>。。。。</a:t>
            </a:r>
            <a:endParaRPr lang="zh-CN" altLang="zh-CN" sz="1200" kern="1200" dirty="0" smtClean="0">
              <a:solidFill>
                <a:schemeClr val="tx1"/>
              </a:solidFill>
              <a:effectLst/>
              <a:latin typeface="宋体" pitchFamily="2" charset="-122"/>
              <a:ea typeface="宋体" pitchFamily="2" charset="-122"/>
              <a:cs typeface="+mn-cs"/>
            </a:endParaRPr>
          </a:p>
          <a:p>
            <a:endParaRPr lang="zh-CN" altLang="en-US" dirty="0" smtClean="0">
              <a:latin typeface="宋体" charset="-122"/>
              <a:ea typeface="宋体" charset="-122"/>
            </a:endParaRPr>
          </a:p>
        </p:txBody>
      </p:sp>
      <p:sp>
        <p:nvSpPr>
          <p:cNvPr id="4" name="灯片编号占位符 3"/>
          <p:cNvSpPr>
            <a:spLocks noGrp="1"/>
          </p:cNvSpPr>
          <p:nvPr>
            <p:ph type="sldNum" sz="quarter" idx="5"/>
          </p:nvPr>
        </p:nvSpPr>
        <p:spPr/>
        <p:txBody>
          <a:bodyPr/>
          <a:lstStyle/>
          <a:p>
            <a:pPr>
              <a:defRPr/>
            </a:pPr>
            <a:fld id="{847947B7-4DEF-43B5-9DA8-6DD2935025BC}" type="slidenum">
              <a:rPr lang="zh-CN" altLang="en-US" smtClean="0"/>
              <a:pPr>
                <a:defRPr/>
              </a:pPr>
              <a:t>46</a:t>
            </a:fld>
            <a:endParaRPr lang="en-US" altLang="zh-CN"/>
          </a:p>
        </p:txBody>
      </p:sp>
    </p:spTree>
    <p:extLst>
      <p:ext uri="{BB962C8B-B14F-4D97-AF65-F5344CB8AC3E}">
        <p14:creationId xmlns:p14="http://schemas.microsoft.com/office/powerpoint/2010/main" val="3531017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该研究内容的主要动机是考虑到分布式最</a:t>
            </a:r>
            <a:r>
              <a:rPr lang="zh-CN" altLang="en-US" sz="1200" kern="1200" dirty="0" smtClean="0">
                <a:solidFill>
                  <a:schemeClr val="tx1"/>
                </a:solidFill>
                <a:effectLst/>
                <a:latin typeface="宋体" pitchFamily="2" charset="-122"/>
                <a:ea typeface="宋体" pitchFamily="2" charset="-122"/>
                <a:cs typeface="+mn-cs"/>
              </a:rPr>
              <a:t>优</a:t>
            </a:r>
            <a:r>
              <a:rPr lang="zh-CN" altLang="zh-CN" sz="1200" kern="1200" dirty="0" smtClean="0">
                <a:solidFill>
                  <a:schemeClr val="tx1"/>
                </a:solidFill>
                <a:effectLst/>
                <a:latin typeface="宋体" pitchFamily="2" charset="-122"/>
                <a:ea typeface="宋体" pitchFamily="2" charset="-122"/>
                <a:cs typeface="+mn-cs"/>
              </a:rPr>
              <a:t>潮流中的隐私泄露风险以及系统运营方的隐私需求，同时由于智能电网的安全稳定运行十分重要，因此对最优潮流计算的最优性有一定要求。</a:t>
            </a:r>
            <a:endParaRPr lang="en-US" altLang="zh-CN" sz="1200" kern="1200" dirty="0" smtClean="0">
              <a:solidFill>
                <a:schemeClr val="tx1"/>
              </a:solidFill>
              <a:effectLst/>
              <a:latin typeface="宋体" pitchFamily="2" charset="-122"/>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宋体" pitchFamily="2" charset="-122"/>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宋体" pitchFamily="2" charset="-122"/>
                <a:ea typeface="宋体" pitchFamily="2" charset="-122"/>
                <a:cs typeface="+mn-cs"/>
              </a:rPr>
              <a:t>对此，我们首先分析了分布式最优潮流中的隐私泄露风险</a:t>
            </a:r>
            <a:r>
              <a:rPr lang="zh-CN" altLang="zh-CN" sz="1200" kern="1200" dirty="0" smtClean="0">
                <a:solidFill>
                  <a:schemeClr val="tx1"/>
                </a:solidFill>
                <a:effectLst/>
                <a:latin typeface="宋体" pitchFamily="2" charset="-122"/>
                <a:ea typeface="宋体" pitchFamily="2" charset="-122"/>
                <a:cs typeface="+mn-cs"/>
              </a:rPr>
              <a:t>，</a:t>
            </a:r>
            <a:r>
              <a:rPr lang="zh-CN" altLang="en-US" sz="1200" kern="1200" dirty="0" smtClean="0">
                <a:solidFill>
                  <a:schemeClr val="tx1"/>
                </a:solidFill>
                <a:effectLst/>
                <a:latin typeface="宋体" pitchFamily="2" charset="-122"/>
                <a:ea typeface="宋体" pitchFamily="2" charset="-122"/>
                <a:cs typeface="+mn-cs"/>
              </a:rPr>
              <a:t>然后</a:t>
            </a:r>
            <a:r>
              <a:rPr lang="zh-CN" altLang="zh-CN" sz="1200" kern="1200" dirty="0" smtClean="0">
                <a:solidFill>
                  <a:schemeClr val="tx1"/>
                </a:solidFill>
                <a:effectLst/>
                <a:latin typeface="宋体" pitchFamily="2" charset="-122"/>
                <a:ea typeface="宋体" pitchFamily="2" charset="-122"/>
                <a:cs typeface="+mn-cs"/>
              </a:rPr>
              <a:t>通过衰减随机噪声</a:t>
            </a:r>
            <a:r>
              <a:rPr lang="zh-CN" altLang="en-US" sz="1200" kern="1200" dirty="0" smtClean="0">
                <a:solidFill>
                  <a:schemeClr val="tx1"/>
                </a:solidFill>
                <a:effectLst/>
                <a:latin typeface="宋体" pitchFamily="2" charset="-122"/>
                <a:ea typeface="宋体" pitchFamily="2" charset="-122"/>
                <a:cs typeface="+mn-cs"/>
              </a:rPr>
              <a:t>的</a:t>
            </a:r>
            <a:r>
              <a:rPr lang="zh-CN" altLang="zh-CN" sz="1200" kern="1200" dirty="0" smtClean="0">
                <a:solidFill>
                  <a:schemeClr val="tx1"/>
                </a:solidFill>
                <a:effectLst/>
                <a:latin typeface="宋体" pitchFamily="2" charset="-122"/>
                <a:ea typeface="宋体" pitchFamily="2" charset="-122"/>
                <a:cs typeface="+mn-cs"/>
              </a:rPr>
              <a:t>注入，提出了一种基于交替方向乘子法（</a:t>
            </a:r>
            <a:r>
              <a:rPr lang="en-US" altLang="zh-CN" sz="1200" kern="1200" dirty="0" smtClean="0">
                <a:solidFill>
                  <a:schemeClr val="tx1"/>
                </a:solidFill>
                <a:effectLst/>
                <a:latin typeface="宋体" pitchFamily="2" charset="-122"/>
                <a:ea typeface="宋体" pitchFamily="2" charset="-122"/>
                <a:cs typeface="+mn-cs"/>
              </a:rPr>
              <a:t>ADMM</a:t>
            </a:r>
            <a:r>
              <a:rPr lang="zh-CN" altLang="zh-CN" sz="1200" kern="1200" dirty="0" smtClean="0">
                <a:solidFill>
                  <a:schemeClr val="tx1"/>
                </a:solidFill>
                <a:effectLst/>
                <a:latin typeface="宋体" pitchFamily="2" charset="-122"/>
                <a:ea typeface="宋体" pitchFamily="2" charset="-122"/>
                <a:cs typeface="+mn-cs"/>
              </a:rPr>
              <a:t>）的</a:t>
            </a:r>
            <a:r>
              <a:rPr lang="zh-CN" altLang="en-US" sz="1200" kern="1200" dirty="0" smtClean="0">
                <a:solidFill>
                  <a:schemeClr val="tx1"/>
                </a:solidFill>
                <a:effectLst/>
                <a:latin typeface="宋体" pitchFamily="2" charset="-122"/>
                <a:ea typeface="宋体" pitchFamily="2" charset="-122"/>
                <a:cs typeface="+mn-cs"/>
              </a:rPr>
              <a:t>隐私保护</a:t>
            </a:r>
            <a:r>
              <a:rPr lang="zh-CN" altLang="zh-CN" sz="1200" kern="1200" dirty="0" smtClean="0">
                <a:solidFill>
                  <a:schemeClr val="tx1"/>
                </a:solidFill>
                <a:effectLst/>
                <a:latin typeface="宋体" pitchFamily="2" charset="-122"/>
                <a:ea typeface="宋体" pitchFamily="2" charset="-122"/>
                <a:cs typeface="+mn-cs"/>
              </a:rPr>
              <a:t>直流最优潮流计算方法，并在理论上对算法的收敛性和最优性进行了严格</a:t>
            </a:r>
            <a:r>
              <a:rPr lang="zh-CN" altLang="zh-CN" sz="1200" kern="1200" smtClean="0">
                <a:solidFill>
                  <a:schemeClr val="tx1"/>
                </a:solidFill>
                <a:effectLst/>
                <a:latin typeface="宋体" pitchFamily="2" charset="-122"/>
                <a:ea typeface="宋体" pitchFamily="2" charset="-122"/>
                <a:cs typeface="+mn-cs"/>
              </a:rPr>
              <a:t>的证明</a:t>
            </a:r>
            <a:endParaRPr lang="zh-CN" altLang="en-US" dirty="0"/>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47</a:t>
            </a:fld>
            <a:endParaRPr lang="en-US" altLang="zh-CN"/>
          </a:p>
        </p:txBody>
      </p:sp>
    </p:spTree>
    <p:extLst>
      <p:ext uri="{BB962C8B-B14F-4D97-AF65-F5344CB8AC3E}">
        <p14:creationId xmlns:p14="http://schemas.microsoft.com/office/powerpoint/2010/main" val="878095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我们考虑一个具有连通树状拓扑的电力网络，其原始最优潮流问题如下所示，其中目标函数为全网发电成本，</a:t>
            </a:r>
            <a:r>
              <a:rPr lang="zh-CN" altLang="en-US" sz="1200" kern="1200" dirty="0" smtClean="0">
                <a:solidFill>
                  <a:schemeClr val="tx1"/>
                </a:solidFill>
                <a:effectLst/>
                <a:latin typeface="宋体" pitchFamily="2" charset="-122"/>
                <a:ea typeface="宋体" pitchFamily="2" charset="-122"/>
                <a:cs typeface="+mn-cs"/>
              </a:rPr>
              <a:t>同时我们</a:t>
            </a:r>
            <a:r>
              <a:rPr lang="zh-CN" altLang="zh-CN" sz="1200" kern="1200" dirty="0" smtClean="0">
                <a:solidFill>
                  <a:schemeClr val="tx1"/>
                </a:solidFill>
                <a:effectLst/>
                <a:latin typeface="宋体" pitchFamily="2" charset="-122"/>
                <a:ea typeface="宋体" pitchFamily="2" charset="-122"/>
                <a:cs typeface="+mn-cs"/>
              </a:rPr>
              <a:t>在约束中综合考虑了潮流平衡约束、线路容量约束和机组出力约束等物理约束。</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200" b="1" kern="0" dirty="0">
              <a:ea typeface="微软雅黑" pitchFamily="34" charset="-122"/>
            </a:endParaRP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48</a:t>
            </a:fld>
            <a:endParaRPr lang="en-US" altLang="zh-CN"/>
          </a:p>
        </p:txBody>
      </p:sp>
    </p:spTree>
    <p:extLst>
      <p:ext uri="{BB962C8B-B14F-4D97-AF65-F5344CB8AC3E}">
        <p14:creationId xmlns:p14="http://schemas.microsoft.com/office/powerpoint/2010/main" val="32742300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我们可以在理论上证明，上述原始最</a:t>
            </a:r>
            <a:r>
              <a:rPr lang="zh-CN" altLang="en-US" sz="1200" kern="1200" dirty="0" smtClean="0">
                <a:solidFill>
                  <a:schemeClr val="tx1"/>
                </a:solidFill>
                <a:effectLst/>
                <a:latin typeface="宋体" pitchFamily="2" charset="-122"/>
                <a:ea typeface="宋体" pitchFamily="2" charset="-122"/>
                <a:cs typeface="+mn-cs"/>
              </a:rPr>
              <a:t>优</a:t>
            </a:r>
            <a:r>
              <a:rPr lang="zh-CN" altLang="zh-CN" sz="1200" kern="1200" dirty="0" smtClean="0">
                <a:solidFill>
                  <a:schemeClr val="tx1"/>
                </a:solidFill>
                <a:effectLst/>
                <a:latin typeface="宋体" pitchFamily="2" charset="-122"/>
                <a:ea typeface="宋体" pitchFamily="2" charset="-122"/>
                <a:cs typeface="+mn-cs"/>
              </a:rPr>
              <a:t>潮流问题可以转化为如下所示优化问题，其中原问题中的潮流平衡约束、线路容量约束和机组出力约束转化为了本地约束，同时最为代价增加了一个全局一致性约束。</a:t>
            </a:r>
            <a:endParaRPr lang="en-US" altLang="zh-CN" sz="2200" b="1" kern="0" dirty="0">
              <a:ea typeface="微软雅黑" pitchFamily="34" charset="-122"/>
            </a:endParaRP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49</a:t>
            </a:fld>
            <a:endParaRPr lang="en-US" altLang="zh-CN"/>
          </a:p>
        </p:txBody>
      </p:sp>
    </p:spTree>
    <p:extLst>
      <p:ext uri="{BB962C8B-B14F-4D97-AF65-F5344CB8AC3E}">
        <p14:creationId xmlns:p14="http://schemas.microsoft.com/office/powerpoint/2010/main" val="4193157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smtClean="0">
                <a:solidFill>
                  <a:schemeClr val="tx1"/>
                </a:solidFill>
                <a:effectLst/>
                <a:latin typeface="宋体" pitchFamily="2" charset="-122"/>
                <a:ea typeface="宋体" pitchFamily="2" charset="-122"/>
                <a:cs typeface="+mn-cs"/>
              </a:rPr>
              <a:t>但是，信息通信技术的广泛应用以及智能电网的开放性日益增强，也不可避免地导致了更高的隐私安全风险。</a:t>
            </a:r>
            <a:endParaRPr lang="en-US" altLang="zh-CN" sz="1200" kern="1200" dirty="0" smtClean="0">
              <a:solidFill>
                <a:schemeClr val="tx1"/>
              </a:solidFill>
              <a:effectLst/>
              <a:latin typeface="宋体" pitchFamily="2" charset="-122"/>
              <a:ea typeface="宋体" pitchFamily="2" charset="-122"/>
              <a:cs typeface="+mn-cs"/>
            </a:endParaRPr>
          </a:p>
          <a:p>
            <a:endParaRPr lang="en-US" altLang="zh-CN" sz="1200" kern="1200" dirty="0" smtClean="0">
              <a:solidFill>
                <a:schemeClr val="tx1"/>
              </a:solidFill>
              <a:effectLst/>
              <a:latin typeface="宋体" pitchFamily="2" charset="-122"/>
              <a:ea typeface="宋体" pitchFamily="2" charset="-122"/>
              <a:cs typeface="+mn-cs"/>
            </a:endParaRPr>
          </a:p>
          <a:p>
            <a:r>
              <a:rPr lang="zh-CN" altLang="zh-CN" sz="1200" kern="1200" dirty="0" smtClean="0">
                <a:solidFill>
                  <a:schemeClr val="tx1"/>
                </a:solidFill>
                <a:effectLst/>
                <a:latin typeface="宋体" pitchFamily="2" charset="-122"/>
                <a:ea typeface="宋体" pitchFamily="2" charset="-122"/>
                <a:cs typeface="+mn-cs"/>
              </a:rPr>
              <a:t>一方面，用户数据的传输存在安全隐患，智能电表通信信道的脆弱性容易被恶意攻击者利用，为他们提供了更多样的攻击入口，</a:t>
            </a:r>
            <a:r>
              <a:rPr lang="en-US" altLang="zh-CN" sz="1200" kern="1200" dirty="0" smtClean="0">
                <a:solidFill>
                  <a:schemeClr val="tx1"/>
                </a:solidFill>
                <a:effectLst/>
                <a:latin typeface="宋体" pitchFamily="2" charset="-122"/>
                <a:ea typeface="宋体" pitchFamily="2" charset="-122"/>
                <a:cs typeface="+mn-cs"/>
              </a:rPr>
              <a:t>2012</a:t>
            </a:r>
            <a:r>
              <a:rPr lang="zh-CN" altLang="zh-CN" sz="1200" kern="1200" dirty="0" smtClean="0">
                <a:solidFill>
                  <a:schemeClr val="tx1"/>
                </a:solidFill>
                <a:effectLst/>
                <a:latin typeface="宋体" pitchFamily="2" charset="-122"/>
                <a:ea typeface="宋体" pitchFamily="2" charset="-122"/>
                <a:cs typeface="+mn-cs"/>
              </a:rPr>
              <a:t>年。。。</a:t>
            </a:r>
            <a:endParaRPr lang="en-US" altLang="zh-CN" sz="1200" kern="1200" dirty="0" smtClean="0">
              <a:solidFill>
                <a:schemeClr val="tx1"/>
              </a:solidFill>
              <a:effectLst/>
              <a:latin typeface="宋体" pitchFamily="2" charset="-122"/>
              <a:ea typeface="宋体" pitchFamily="2" charset="-122"/>
              <a:cs typeface="+mn-cs"/>
            </a:endParaRPr>
          </a:p>
          <a:p>
            <a:endParaRPr lang="en-US" altLang="zh-CN" sz="1200" kern="1200" dirty="0" smtClean="0">
              <a:solidFill>
                <a:schemeClr val="tx1"/>
              </a:solidFill>
              <a:effectLst/>
              <a:latin typeface="宋体" pitchFamily="2" charset="-122"/>
              <a:ea typeface="宋体" pitchFamily="2" charset="-122"/>
              <a:cs typeface="+mn-cs"/>
            </a:endParaRPr>
          </a:p>
          <a:p>
            <a:r>
              <a:rPr lang="zh-CN" altLang="zh-CN" sz="1200" kern="1200" dirty="0" smtClean="0">
                <a:solidFill>
                  <a:schemeClr val="tx1"/>
                </a:solidFill>
                <a:effectLst/>
                <a:latin typeface="宋体" pitchFamily="2" charset="-122"/>
                <a:ea typeface="宋体" pitchFamily="2" charset="-122"/>
                <a:cs typeface="+mn-cs"/>
              </a:rPr>
              <a:t>另一方面，用户数据涉及个人隐私信息，恶意攻击者能够基于高保真的实时用户数据分析家用电器运行状况</a:t>
            </a:r>
            <a:r>
              <a:rPr lang="zh-CN" altLang="en-US" sz="1200" kern="1200" dirty="0" smtClean="0">
                <a:solidFill>
                  <a:schemeClr val="tx1"/>
                </a:solidFill>
                <a:effectLst/>
                <a:latin typeface="宋体" pitchFamily="2" charset="-122"/>
                <a:ea typeface="宋体" pitchFamily="2" charset="-122"/>
                <a:cs typeface="+mn-cs"/>
              </a:rPr>
              <a:t>，</a:t>
            </a:r>
            <a:r>
              <a:rPr lang="zh-CN" altLang="en-US" sz="1200" b="1" kern="1200" dirty="0" smtClean="0">
                <a:solidFill>
                  <a:schemeClr val="tx1"/>
                </a:solidFill>
                <a:effectLst/>
                <a:latin typeface="宋体" pitchFamily="2" charset="-122"/>
                <a:ea typeface="宋体" pitchFamily="2" charset="-122"/>
                <a:cs typeface="+mn-cs"/>
              </a:rPr>
              <a:t>从而</a:t>
            </a:r>
            <a:r>
              <a:rPr lang="zh-CN" altLang="zh-CN" sz="1200" b="1" kern="1200" dirty="0" smtClean="0">
                <a:solidFill>
                  <a:schemeClr val="tx1"/>
                </a:solidFill>
                <a:effectLst/>
                <a:latin typeface="宋体" pitchFamily="2" charset="-122"/>
                <a:ea typeface="宋体" pitchFamily="2" charset="-122"/>
                <a:cs typeface="+mn-cs"/>
              </a:rPr>
              <a:t>获取用户行为习惯、收入水平等隐私信息</a:t>
            </a:r>
            <a:r>
              <a:rPr lang="zh-CN" altLang="zh-CN" sz="1200" kern="1200" dirty="0" smtClean="0">
                <a:solidFill>
                  <a:schemeClr val="tx1"/>
                </a:solidFill>
                <a:effectLst/>
                <a:latin typeface="宋体" pitchFamily="2" charset="-122"/>
                <a:ea typeface="宋体" pitchFamily="2" charset="-122"/>
                <a:cs typeface="+mn-cs"/>
              </a:rPr>
              <a:t>，进而</a:t>
            </a:r>
            <a:r>
              <a:rPr lang="zh-CN" altLang="en-US" sz="1200" kern="1200" dirty="0" smtClean="0">
                <a:solidFill>
                  <a:schemeClr val="tx1"/>
                </a:solidFill>
                <a:effectLst/>
                <a:latin typeface="宋体" pitchFamily="2" charset="-122"/>
                <a:ea typeface="宋体" pitchFamily="2" charset="-122"/>
                <a:cs typeface="+mn-cs"/>
              </a:rPr>
              <a:t>可以</a:t>
            </a:r>
            <a:r>
              <a:rPr lang="zh-CN" altLang="zh-CN" sz="1200" kern="1200" dirty="0" smtClean="0">
                <a:solidFill>
                  <a:schemeClr val="tx1"/>
                </a:solidFill>
                <a:effectLst/>
                <a:latin typeface="宋体" pitchFamily="2" charset="-122"/>
                <a:ea typeface="宋体" pitchFamily="2" charset="-122"/>
                <a:cs typeface="+mn-cs"/>
              </a:rPr>
              <a:t>实现入室偷窃等违法目的，</a:t>
            </a:r>
            <a:endParaRPr lang="en-US" altLang="zh-CN" sz="1200" kern="1200" dirty="0" smtClean="0">
              <a:solidFill>
                <a:schemeClr val="tx1"/>
              </a:solidFill>
              <a:effectLst/>
              <a:latin typeface="宋体" pitchFamily="2" charset="-122"/>
              <a:ea typeface="宋体" pitchFamily="2" charset="-122"/>
              <a:cs typeface="+mn-cs"/>
            </a:endParaRPr>
          </a:p>
          <a:p>
            <a:r>
              <a:rPr lang="zh-CN" altLang="zh-CN" sz="1200" kern="1200" dirty="0" smtClean="0">
                <a:solidFill>
                  <a:schemeClr val="tx1"/>
                </a:solidFill>
                <a:effectLst/>
                <a:latin typeface="宋体" pitchFamily="2" charset="-122"/>
                <a:ea typeface="宋体" pitchFamily="2" charset="-122"/>
                <a:cs typeface="+mn-cs"/>
              </a:rPr>
              <a:t>所以</a:t>
            </a:r>
            <a:r>
              <a:rPr lang="en-US" altLang="zh-CN" sz="1200" kern="1200" dirty="0" smtClean="0">
                <a:solidFill>
                  <a:schemeClr val="tx1"/>
                </a:solidFill>
                <a:effectLst/>
                <a:latin typeface="宋体" pitchFamily="2" charset="-122"/>
                <a:ea typeface="宋体" pitchFamily="2" charset="-122"/>
                <a:cs typeface="+mn-cs"/>
              </a:rPr>
              <a:t>2014</a:t>
            </a:r>
            <a:r>
              <a:rPr lang="zh-CN" altLang="en-US" sz="1200" kern="1200" dirty="0" smtClean="0">
                <a:solidFill>
                  <a:schemeClr val="tx1"/>
                </a:solidFill>
                <a:effectLst/>
                <a:latin typeface="宋体" pitchFamily="2" charset="-122"/>
                <a:ea typeface="宋体" pitchFamily="2" charset="-122"/>
                <a:cs typeface="+mn-cs"/>
              </a:rPr>
              <a:t>年美国加州推出立法。。。。</a:t>
            </a:r>
            <a:r>
              <a:rPr lang="en-US" altLang="zh-CN" sz="1200" kern="1200" dirty="0" smtClean="0">
                <a:solidFill>
                  <a:schemeClr val="tx1"/>
                </a:solidFill>
                <a:effectLst/>
                <a:latin typeface="宋体" pitchFamily="2" charset="-122"/>
                <a:ea typeface="宋体" pitchFamily="2" charset="-122"/>
                <a:cs typeface="+mn-cs"/>
              </a:rPr>
              <a:t>2018</a:t>
            </a:r>
            <a:r>
              <a:rPr lang="zh-CN" altLang="en-US" sz="1200" kern="1200" dirty="0" smtClean="0">
                <a:solidFill>
                  <a:schemeClr val="tx1"/>
                </a:solidFill>
                <a:effectLst/>
                <a:latin typeface="宋体" pitchFamily="2" charset="-122"/>
                <a:ea typeface="宋体" pitchFamily="2" charset="-122"/>
                <a:cs typeface="+mn-cs"/>
              </a:rPr>
              <a:t>年通过的欧盟</a:t>
            </a:r>
            <a:r>
              <a:rPr lang="en-US" altLang="zh-CN" sz="1200" kern="1200" dirty="0" smtClean="0">
                <a:solidFill>
                  <a:schemeClr val="tx1"/>
                </a:solidFill>
                <a:effectLst/>
                <a:latin typeface="宋体" pitchFamily="2" charset="-122"/>
                <a:ea typeface="宋体" pitchFamily="2" charset="-122"/>
                <a:cs typeface="+mn-cs"/>
              </a:rPr>
              <a:t>《</a:t>
            </a:r>
            <a:r>
              <a:rPr lang="zh-CN" altLang="en-US" sz="1200" kern="1200" dirty="0" smtClean="0">
                <a:solidFill>
                  <a:schemeClr val="tx1"/>
                </a:solidFill>
                <a:effectLst/>
                <a:latin typeface="宋体" pitchFamily="2" charset="-122"/>
                <a:ea typeface="宋体" pitchFamily="2" charset="-122"/>
                <a:cs typeface="+mn-cs"/>
              </a:rPr>
              <a:t>通用数据保护条例</a:t>
            </a:r>
            <a:r>
              <a:rPr lang="en-US" altLang="zh-CN" sz="1200" kern="1200" dirty="0" smtClean="0">
                <a:solidFill>
                  <a:schemeClr val="tx1"/>
                </a:solidFill>
                <a:effectLst/>
                <a:latin typeface="宋体" pitchFamily="2" charset="-122"/>
                <a:ea typeface="宋体" pitchFamily="2" charset="-122"/>
                <a:cs typeface="+mn-cs"/>
              </a:rPr>
              <a:t>》</a:t>
            </a:r>
            <a:r>
              <a:rPr lang="zh-CN" altLang="en-US" sz="1200" kern="1200" dirty="0" smtClean="0">
                <a:solidFill>
                  <a:schemeClr val="tx1"/>
                </a:solidFill>
                <a:effectLst/>
                <a:latin typeface="宋体" pitchFamily="2" charset="-122"/>
                <a:ea typeface="宋体" pitchFamily="2" charset="-122"/>
                <a:cs typeface="+mn-cs"/>
              </a:rPr>
              <a:t>，也极大增加了对各行业侵犯用户隐私行为的行政处罚力度</a:t>
            </a:r>
          </a:p>
          <a:p>
            <a:endParaRPr lang="zh-CN" altLang="en-US" sz="1200" dirty="0">
              <a:latin typeface="宋体" charset="-122"/>
              <a:ea typeface="宋体" charset="-122"/>
            </a:endParaRPr>
          </a:p>
        </p:txBody>
      </p:sp>
      <p:sp>
        <p:nvSpPr>
          <p:cNvPr id="4" name="灯片编号占位符 3"/>
          <p:cNvSpPr>
            <a:spLocks noGrp="1"/>
          </p:cNvSpPr>
          <p:nvPr>
            <p:ph type="sldNum" sz="quarter" idx="5"/>
          </p:nvPr>
        </p:nvSpPr>
        <p:spPr/>
        <p:txBody>
          <a:bodyPr/>
          <a:lstStyle/>
          <a:p>
            <a:pPr>
              <a:defRPr/>
            </a:pPr>
            <a:fld id="{884D6A51-9DBD-4767-9310-D9AE4537F1C7}" type="slidenum">
              <a:rPr lang="zh-CN" altLang="en-US" smtClean="0"/>
              <a:pPr>
                <a:defRPr/>
              </a:pPr>
              <a:t>5</a:t>
            </a:fld>
            <a:endParaRPr lang="en-US" altLang="zh-CN"/>
          </a:p>
        </p:txBody>
      </p:sp>
    </p:spTree>
    <p:extLst>
      <p:ext uri="{BB962C8B-B14F-4D97-AF65-F5344CB8AC3E}">
        <p14:creationId xmlns:p14="http://schemas.microsoft.com/office/powerpoint/2010/main" val="37108451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对于上述转化后的问题，我们可以通过算法</a:t>
            </a:r>
            <a:r>
              <a:rPr lang="en-US" altLang="zh-CN" sz="1200" kern="1200" dirty="0" smtClean="0">
                <a:solidFill>
                  <a:schemeClr val="tx1"/>
                </a:solidFill>
                <a:effectLst/>
                <a:latin typeface="宋体" pitchFamily="2" charset="-122"/>
                <a:ea typeface="宋体" pitchFamily="2" charset="-122"/>
                <a:cs typeface="+mn-cs"/>
              </a:rPr>
              <a:t>5.1</a:t>
            </a:r>
            <a:r>
              <a:rPr lang="zh-CN" altLang="zh-CN" sz="1200" kern="1200" dirty="0" smtClean="0">
                <a:solidFill>
                  <a:schemeClr val="tx1"/>
                </a:solidFill>
                <a:effectLst/>
                <a:latin typeface="宋体" pitchFamily="2" charset="-122"/>
                <a:ea typeface="宋体" pitchFamily="2" charset="-122"/>
                <a:cs typeface="+mn-cs"/>
              </a:rPr>
              <a:t>进行求解，算法</a:t>
            </a:r>
            <a:r>
              <a:rPr lang="en-US" altLang="zh-CN" sz="1200" kern="1200" dirty="0" smtClean="0">
                <a:solidFill>
                  <a:schemeClr val="tx1"/>
                </a:solidFill>
                <a:effectLst/>
                <a:latin typeface="宋体" pitchFamily="2" charset="-122"/>
                <a:ea typeface="宋体" pitchFamily="2" charset="-122"/>
                <a:cs typeface="+mn-cs"/>
              </a:rPr>
              <a:t>5.1</a:t>
            </a:r>
            <a:r>
              <a:rPr lang="zh-CN" altLang="zh-CN" sz="1200" kern="1200" dirty="0" smtClean="0">
                <a:solidFill>
                  <a:schemeClr val="tx1"/>
                </a:solidFill>
                <a:effectLst/>
                <a:latin typeface="宋体" pitchFamily="2" charset="-122"/>
                <a:ea typeface="宋体" pitchFamily="2" charset="-122"/>
                <a:cs typeface="+mn-cs"/>
              </a:rPr>
              <a:t>的基本思路时利用</a:t>
            </a:r>
            <a:r>
              <a:rPr lang="en-US" altLang="zh-CN" sz="1200" kern="1200" dirty="0" smtClean="0">
                <a:solidFill>
                  <a:schemeClr val="tx1"/>
                </a:solidFill>
                <a:effectLst/>
                <a:latin typeface="宋体" pitchFamily="2" charset="-122"/>
                <a:ea typeface="宋体" pitchFamily="2" charset="-122"/>
                <a:cs typeface="+mn-cs"/>
              </a:rPr>
              <a:t>ADMM</a:t>
            </a:r>
            <a:r>
              <a:rPr lang="zh-CN" altLang="zh-CN" sz="1200" kern="1200" dirty="0" smtClean="0">
                <a:solidFill>
                  <a:schemeClr val="tx1"/>
                </a:solidFill>
                <a:effectLst/>
                <a:latin typeface="宋体" pitchFamily="2" charset="-122"/>
                <a:ea typeface="宋体" pitchFamily="2" charset="-122"/>
                <a:cs typeface="+mn-cs"/>
              </a:rPr>
              <a:t>的思想，通过本地变量迭代和邻居间的信息共享，最终求出全局最优解。</a:t>
            </a:r>
            <a:endParaRPr lang="en-US" altLang="zh-CN" sz="2200" b="1" kern="0" dirty="0">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50</a:t>
            </a:fld>
            <a:endParaRPr lang="en-US" altLang="zh-CN"/>
          </a:p>
        </p:txBody>
      </p:sp>
    </p:spTree>
    <p:extLst>
      <p:ext uri="{BB962C8B-B14F-4D97-AF65-F5344CB8AC3E}">
        <p14:creationId xmlns:p14="http://schemas.microsoft.com/office/powerpoint/2010/main" val="27260110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然而，在上述算法中，由于恶意网络内部节点以及网络外部窃听等恶意行为的存在，攻击者可以通过交互信息还原出节点发电机出力、发电成本等敏感信息，</a:t>
            </a:r>
            <a:r>
              <a:rPr lang="zh-CN" altLang="zh-CN" sz="1200" kern="1200" smtClean="0">
                <a:solidFill>
                  <a:schemeClr val="tx1"/>
                </a:solidFill>
                <a:effectLst/>
                <a:latin typeface="宋体" pitchFamily="2" charset="-122"/>
                <a:ea typeface="宋体" pitchFamily="2" charset="-122"/>
                <a:cs typeface="+mn-cs"/>
              </a:rPr>
              <a:t>从而让</a:t>
            </a:r>
            <a:r>
              <a:rPr lang="zh-CN" altLang="en-US" sz="1200" kern="1200" smtClean="0">
                <a:solidFill>
                  <a:schemeClr val="tx1"/>
                </a:solidFill>
                <a:effectLst/>
                <a:latin typeface="宋体" pitchFamily="2" charset="-122"/>
                <a:ea typeface="宋体" pitchFamily="2" charset="-122"/>
                <a:cs typeface="+mn-cs"/>
              </a:rPr>
              <a:t>该节点</a:t>
            </a:r>
            <a:r>
              <a:rPr lang="zh-CN" altLang="zh-CN" sz="1200" kern="1200" smtClean="0">
                <a:solidFill>
                  <a:schemeClr val="tx1"/>
                </a:solidFill>
                <a:effectLst/>
                <a:latin typeface="宋体" pitchFamily="2" charset="-122"/>
                <a:ea typeface="宋体" pitchFamily="2" charset="-122"/>
                <a:cs typeface="+mn-cs"/>
              </a:rPr>
              <a:t>在</a:t>
            </a:r>
            <a:r>
              <a:rPr lang="zh-CN" altLang="zh-CN" sz="1200" kern="1200" dirty="0" smtClean="0">
                <a:solidFill>
                  <a:schemeClr val="tx1"/>
                </a:solidFill>
                <a:effectLst/>
                <a:latin typeface="宋体" pitchFamily="2" charset="-122"/>
                <a:ea typeface="宋体" pitchFamily="2" charset="-122"/>
                <a:cs typeface="+mn-cs"/>
              </a:rPr>
              <a:t>自由电力市场中出于不利地位。</a:t>
            </a:r>
            <a:endParaRPr lang="en-US" altLang="zh-CN" sz="1200" kern="1200" dirty="0" smtClean="0">
              <a:solidFill>
                <a:schemeClr val="tx1"/>
              </a:solidFill>
              <a:effectLst/>
              <a:latin typeface="宋体" pitchFamily="2" charset="-122"/>
              <a:ea typeface="宋体" pitchFamily="2" charset="-122"/>
              <a:cs typeface="+mn-cs"/>
            </a:endParaRP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宋体" pitchFamily="2" charset="-122"/>
              <a:ea typeface="宋体" pitchFamily="2" charset="-122"/>
              <a:cs typeface="+mn-cs"/>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为解决上述问题，我们的思路是向交互信息中注入衰减的随机噪声并引入安全函数，</a:t>
            </a:r>
            <a:r>
              <a:rPr lang="zh-CN" altLang="en-US" sz="1200" kern="1200" dirty="0" smtClean="0">
                <a:solidFill>
                  <a:schemeClr val="tx1"/>
                </a:solidFill>
                <a:effectLst/>
                <a:latin typeface="宋体" pitchFamily="2" charset="-122"/>
                <a:ea typeface="宋体" pitchFamily="2" charset="-122"/>
                <a:cs typeface="+mn-cs"/>
              </a:rPr>
              <a:t>这里我们假设安全函数值只能够被相应的邻居节点获取，</a:t>
            </a:r>
            <a:r>
              <a:rPr lang="zh-CN" altLang="zh-CN" sz="1200" kern="1200" dirty="0" smtClean="0">
                <a:solidFill>
                  <a:schemeClr val="tx1"/>
                </a:solidFill>
                <a:effectLst/>
                <a:latin typeface="宋体" pitchFamily="2" charset="-122"/>
                <a:ea typeface="宋体" pitchFamily="2" charset="-122"/>
                <a:cs typeface="+mn-cs"/>
              </a:rPr>
              <a:t>节点只对加噪并引入安全函数的信息进行广播</a:t>
            </a:r>
            <a:r>
              <a:rPr lang="zh-CN" altLang="en-US" sz="1200" kern="1200" dirty="0" smtClean="0">
                <a:solidFill>
                  <a:schemeClr val="tx1"/>
                </a:solidFill>
                <a:effectLst/>
                <a:latin typeface="宋体" pitchFamily="2" charset="-122"/>
                <a:ea typeface="宋体" pitchFamily="2" charset="-122"/>
                <a:cs typeface="+mn-cs"/>
              </a:rPr>
              <a:t>，</a:t>
            </a:r>
            <a:r>
              <a:rPr lang="zh-CN" altLang="zh-CN" sz="1200" kern="1200" dirty="0" smtClean="0">
                <a:solidFill>
                  <a:schemeClr val="tx1"/>
                </a:solidFill>
                <a:effectLst/>
                <a:latin typeface="宋体" pitchFamily="2" charset="-122"/>
                <a:ea typeface="宋体" pitchFamily="2" charset="-122"/>
                <a:cs typeface="+mn-cs"/>
              </a:rPr>
              <a:t>从而有效防止恶意网络内部节点以及外部</a:t>
            </a:r>
            <a:r>
              <a:rPr lang="zh-CN" altLang="en-US" sz="1200" kern="1200" dirty="0" smtClean="0">
                <a:solidFill>
                  <a:schemeClr val="tx1"/>
                </a:solidFill>
                <a:effectLst/>
                <a:latin typeface="宋体" pitchFamily="2" charset="-122"/>
                <a:ea typeface="宋体" pitchFamily="2" charset="-122"/>
                <a:cs typeface="+mn-cs"/>
              </a:rPr>
              <a:t>网络</a:t>
            </a:r>
            <a:r>
              <a:rPr lang="zh-CN" altLang="zh-CN" sz="1200" kern="1200" dirty="0" smtClean="0">
                <a:solidFill>
                  <a:schemeClr val="tx1"/>
                </a:solidFill>
                <a:effectLst/>
                <a:latin typeface="宋体" pitchFamily="2" charset="-122"/>
                <a:ea typeface="宋体" pitchFamily="2" charset="-122"/>
                <a:cs typeface="+mn-cs"/>
              </a:rPr>
              <a:t>窃听的危害。</a:t>
            </a:r>
            <a:endParaRPr lang="en-US" altLang="zh-CN" sz="2200" b="1" kern="0" dirty="0">
              <a:ea typeface="微软雅黑" pitchFamily="34" charset="-122"/>
            </a:endParaRP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51</a:t>
            </a:fld>
            <a:endParaRPr lang="en-US" altLang="zh-CN"/>
          </a:p>
        </p:txBody>
      </p:sp>
    </p:spTree>
    <p:extLst>
      <p:ext uri="{BB962C8B-B14F-4D97-AF65-F5344CB8AC3E}">
        <p14:creationId xmlns:p14="http://schemas.microsoft.com/office/powerpoint/2010/main" val="13486382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最终的算法流程如左边所示，可以看出，相较于算法</a:t>
            </a:r>
            <a:r>
              <a:rPr lang="en-US" altLang="zh-CN" sz="1200" kern="1200" dirty="0" smtClean="0">
                <a:solidFill>
                  <a:schemeClr val="tx1"/>
                </a:solidFill>
                <a:effectLst/>
                <a:latin typeface="宋体" pitchFamily="2" charset="-122"/>
                <a:ea typeface="宋体" pitchFamily="2" charset="-122"/>
                <a:cs typeface="+mn-cs"/>
              </a:rPr>
              <a:t>5.1</a:t>
            </a:r>
            <a:r>
              <a:rPr lang="zh-CN" altLang="zh-CN" sz="1200" kern="1200" dirty="0" smtClean="0">
                <a:solidFill>
                  <a:schemeClr val="tx1"/>
                </a:solidFill>
                <a:effectLst/>
                <a:latin typeface="宋体" pitchFamily="2" charset="-122"/>
                <a:ea typeface="宋体" pitchFamily="2" charset="-122"/>
                <a:cs typeface="+mn-cs"/>
              </a:rPr>
              <a:t>，算法</a:t>
            </a:r>
            <a:r>
              <a:rPr lang="en-US" altLang="zh-CN" sz="1200" kern="1200" dirty="0" smtClean="0">
                <a:solidFill>
                  <a:schemeClr val="tx1"/>
                </a:solidFill>
                <a:effectLst/>
                <a:latin typeface="宋体" pitchFamily="2" charset="-122"/>
                <a:ea typeface="宋体" pitchFamily="2" charset="-122"/>
                <a:cs typeface="+mn-cs"/>
              </a:rPr>
              <a:t>5.2</a:t>
            </a:r>
            <a:r>
              <a:rPr lang="zh-CN" altLang="zh-CN" sz="1200" kern="1200" dirty="0" smtClean="0">
                <a:solidFill>
                  <a:schemeClr val="tx1"/>
                </a:solidFill>
                <a:effectLst/>
                <a:latin typeface="宋体" pitchFamily="2" charset="-122"/>
                <a:ea typeface="宋体" pitchFamily="2" charset="-122"/>
                <a:cs typeface="+mn-cs"/>
              </a:rPr>
              <a:t>的主要不同在于节点利用的是加噪后的信息进行迭代，并在广播信息中注入新的</a:t>
            </a:r>
            <a:r>
              <a:rPr lang="zh-CN" altLang="zh-CN" sz="1200" kern="1200" smtClean="0">
                <a:solidFill>
                  <a:schemeClr val="tx1"/>
                </a:solidFill>
                <a:effectLst/>
                <a:latin typeface="宋体" pitchFamily="2" charset="-122"/>
                <a:ea typeface="宋体" pitchFamily="2" charset="-122"/>
                <a:cs typeface="+mn-cs"/>
              </a:rPr>
              <a:t>噪声以及</a:t>
            </a:r>
            <a:r>
              <a:rPr lang="zh-CN" altLang="en-US" sz="1200" kern="1200" smtClean="0">
                <a:solidFill>
                  <a:schemeClr val="tx1"/>
                </a:solidFill>
                <a:effectLst/>
                <a:latin typeface="宋体" pitchFamily="2" charset="-122"/>
                <a:ea typeface="宋体" pitchFamily="2" charset="-122"/>
                <a:cs typeface="+mn-cs"/>
              </a:rPr>
              <a:t>相应的</a:t>
            </a:r>
            <a:r>
              <a:rPr lang="zh-CN" altLang="zh-CN" sz="1200" kern="1200" smtClean="0">
                <a:solidFill>
                  <a:schemeClr val="tx1"/>
                </a:solidFill>
                <a:effectLst/>
                <a:latin typeface="宋体" pitchFamily="2" charset="-122"/>
                <a:ea typeface="宋体" pitchFamily="2" charset="-122"/>
                <a:cs typeface="+mn-cs"/>
              </a:rPr>
              <a:t>安全</a:t>
            </a:r>
            <a:r>
              <a:rPr lang="zh-CN" altLang="zh-CN" sz="1200" kern="1200" dirty="0" smtClean="0">
                <a:solidFill>
                  <a:schemeClr val="tx1"/>
                </a:solidFill>
                <a:effectLst/>
                <a:latin typeface="宋体" pitchFamily="2" charset="-122"/>
                <a:ea typeface="宋体" pitchFamily="2" charset="-122"/>
                <a:cs typeface="+mn-cs"/>
              </a:rPr>
              <a:t>函数值。</a:t>
            </a:r>
            <a:endParaRPr lang="en-US" altLang="zh-CN" sz="2200" b="1" kern="0" dirty="0">
              <a:ea typeface="微软雅黑" pitchFamily="34" charset="-122"/>
            </a:endParaRP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52</a:t>
            </a:fld>
            <a:endParaRPr lang="en-US" altLang="zh-CN"/>
          </a:p>
        </p:txBody>
      </p:sp>
    </p:spTree>
    <p:extLst>
      <p:ext uri="{BB962C8B-B14F-4D97-AF65-F5344CB8AC3E}">
        <p14:creationId xmlns:p14="http://schemas.microsoft.com/office/powerpoint/2010/main" val="9113693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对于上述</a:t>
            </a:r>
            <a:r>
              <a:rPr lang="zh-CN" altLang="en-US" sz="1200" kern="1200" dirty="0" smtClean="0">
                <a:solidFill>
                  <a:schemeClr val="tx1"/>
                </a:solidFill>
                <a:effectLst/>
                <a:latin typeface="宋体" pitchFamily="2" charset="-122"/>
                <a:ea typeface="宋体" pitchFamily="2" charset="-122"/>
                <a:cs typeface="+mn-cs"/>
              </a:rPr>
              <a:t>两种</a:t>
            </a:r>
            <a:r>
              <a:rPr lang="zh-CN" altLang="zh-CN" sz="1200" kern="1200" dirty="0" smtClean="0">
                <a:solidFill>
                  <a:schemeClr val="tx1"/>
                </a:solidFill>
                <a:effectLst/>
                <a:latin typeface="宋体" pitchFamily="2" charset="-122"/>
                <a:ea typeface="宋体" pitchFamily="2" charset="-122"/>
                <a:cs typeface="+mn-cs"/>
              </a:rPr>
              <a:t>算法，定理</a:t>
            </a:r>
            <a:r>
              <a:rPr lang="en-US" altLang="zh-CN" sz="1200" kern="1200" dirty="0" smtClean="0">
                <a:solidFill>
                  <a:schemeClr val="tx1"/>
                </a:solidFill>
                <a:effectLst/>
                <a:latin typeface="宋体" pitchFamily="2" charset="-122"/>
                <a:ea typeface="宋体" pitchFamily="2" charset="-122"/>
                <a:cs typeface="+mn-cs"/>
              </a:rPr>
              <a:t>5.1</a:t>
            </a:r>
            <a:r>
              <a:rPr lang="zh-CN" altLang="zh-CN" sz="1200" kern="1200" dirty="0" smtClean="0">
                <a:solidFill>
                  <a:schemeClr val="tx1"/>
                </a:solidFill>
                <a:effectLst/>
                <a:latin typeface="宋体" pitchFamily="2" charset="-122"/>
                <a:ea typeface="宋体" pitchFamily="2" charset="-122"/>
                <a:cs typeface="+mn-cs"/>
              </a:rPr>
              <a:t>和定理</a:t>
            </a:r>
            <a:r>
              <a:rPr lang="en-US" altLang="zh-CN" sz="1200" kern="1200" dirty="0" smtClean="0">
                <a:solidFill>
                  <a:schemeClr val="tx1"/>
                </a:solidFill>
                <a:effectLst/>
                <a:latin typeface="宋体" pitchFamily="2" charset="-122"/>
                <a:ea typeface="宋体" pitchFamily="2" charset="-122"/>
                <a:cs typeface="+mn-cs"/>
              </a:rPr>
              <a:t>5.2</a:t>
            </a:r>
            <a:r>
              <a:rPr lang="zh-CN" altLang="zh-CN" sz="1200" kern="1200" dirty="0" smtClean="0">
                <a:solidFill>
                  <a:schemeClr val="tx1"/>
                </a:solidFill>
                <a:effectLst/>
                <a:latin typeface="宋体" pitchFamily="2" charset="-122"/>
                <a:ea typeface="宋体" pitchFamily="2" charset="-122"/>
                <a:cs typeface="+mn-cs"/>
              </a:rPr>
              <a:t>对</a:t>
            </a:r>
            <a:r>
              <a:rPr lang="zh-CN" altLang="en-US" sz="1200" kern="1200" dirty="0" smtClean="0">
                <a:solidFill>
                  <a:schemeClr val="tx1"/>
                </a:solidFill>
                <a:effectLst/>
                <a:latin typeface="宋体" pitchFamily="2" charset="-122"/>
                <a:ea typeface="宋体" pitchFamily="2" charset="-122"/>
                <a:cs typeface="+mn-cs"/>
              </a:rPr>
              <a:t>他们</a:t>
            </a:r>
            <a:r>
              <a:rPr lang="zh-CN" altLang="zh-CN" sz="1200" kern="1200" dirty="0" smtClean="0">
                <a:solidFill>
                  <a:schemeClr val="tx1"/>
                </a:solidFill>
                <a:effectLst/>
                <a:latin typeface="宋体" pitchFamily="2" charset="-122"/>
                <a:ea typeface="宋体" pitchFamily="2" charset="-122"/>
                <a:cs typeface="+mn-cs"/>
              </a:rPr>
              <a:t>的收敛性和最优性进行了保障，其证明思路是构建相应</a:t>
            </a:r>
            <a:r>
              <a:rPr lang="en-US" altLang="zh-CN" sz="1200" kern="1200" dirty="0" err="1" smtClean="0">
                <a:solidFill>
                  <a:schemeClr val="tx1"/>
                </a:solidFill>
                <a:effectLst/>
                <a:latin typeface="宋体" pitchFamily="2" charset="-122"/>
                <a:ea typeface="宋体" pitchFamily="2" charset="-122"/>
                <a:cs typeface="+mn-cs"/>
              </a:rPr>
              <a:t>Lyapunov</a:t>
            </a:r>
            <a:r>
              <a:rPr lang="zh-CN" altLang="zh-CN" sz="1200" kern="1200" dirty="0" smtClean="0">
                <a:solidFill>
                  <a:schemeClr val="tx1"/>
                </a:solidFill>
                <a:effectLst/>
                <a:latin typeface="宋体" pitchFamily="2" charset="-122"/>
                <a:ea typeface="宋体" pitchFamily="2" charset="-122"/>
                <a:cs typeface="+mn-cs"/>
              </a:rPr>
              <a:t>函数证明收敛性，并结合一阶最优条件证明最优性。</a:t>
            </a:r>
            <a:endParaRPr lang="en-US" altLang="zh-CN" sz="1200" kern="1200" dirty="0" smtClean="0">
              <a:solidFill>
                <a:schemeClr val="tx1"/>
              </a:solidFill>
              <a:effectLst/>
              <a:latin typeface="宋体" pitchFamily="2" charset="-122"/>
              <a:ea typeface="宋体" pitchFamily="2" charset="-122"/>
              <a:cs typeface="+mn-cs"/>
            </a:endParaRP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宋体" pitchFamily="2" charset="-122"/>
              <a:ea typeface="宋体" pitchFamily="2" charset="-122"/>
              <a:cs typeface="+mn-cs"/>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同时我们在对其隐私保护效果进行了分析，</a:t>
            </a:r>
            <a:r>
              <a:rPr lang="zh-CN" altLang="en-US" sz="1200" kern="1200" dirty="0" smtClean="0">
                <a:solidFill>
                  <a:schemeClr val="tx1"/>
                </a:solidFill>
                <a:effectLst/>
                <a:latin typeface="宋体" pitchFamily="2" charset="-122"/>
                <a:ea typeface="宋体" pitchFamily="2" charset="-122"/>
                <a:cs typeface="+mn-cs"/>
              </a:rPr>
              <a:t>分析显示</a:t>
            </a:r>
            <a:r>
              <a:rPr lang="zh-CN" altLang="zh-CN" sz="1200" kern="1200" dirty="0" smtClean="0">
                <a:solidFill>
                  <a:schemeClr val="tx1"/>
                </a:solidFill>
                <a:effectLst/>
                <a:latin typeface="宋体" pitchFamily="2" charset="-122"/>
                <a:ea typeface="宋体" pitchFamily="2" charset="-122"/>
                <a:cs typeface="+mn-cs"/>
              </a:rPr>
              <a:t>算法</a:t>
            </a:r>
            <a:r>
              <a:rPr lang="en-US" altLang="zh-CN" sz="1200" kern="1200" dirty="0" smtClean="0">
                <a:solidFill>
                  <a:schemeClr val="tx1"/>
                </a:solidFill>
                <a:effectLst/>
                <a:latin typeface="宋体" pitchFamily="2" charset="-122"/>
                <a:ea typeface="宋体" pitchFamily="2" charset="-122"/>
                <a:cs typeface="+mn-cs"/>
              </a:rPr>
              <a:t>5.2</a:t>
            </a:r>
            <a:r>
              <a:rPr lang="zh-CN" altLang="zh-CN" sz="1200" kern="1200" dirty="0" smtClean="0">
                <a:solidFill>
                  <a:schemeClr val="tx1"/>
                </a:solidFill>
                <a:effectLst/>
                <a:latin typeface="宋体" pitchFamily="2" charset="-122"/>
                <a:ea typeface="宋体" pitchFamily="2" charset="-122"/>
                <a:cs typeface="+mn-cs"/>
              </a:rPr>
              <a:t>可以在合谋的恶意邻居节点攻击下，依然可以</a:t>
            </a:r>
            <a:r>
              <a:rPr lang="zh-CN" altLang="en-US" sz="1200" kern="1200" dirty="0" smtClean="0">
                <a:solidFill>
                  <a:schemeClr val="tx1"/>
                </a:solidFill>
                <a:effectLst/>
                <a:latin typeface="宋体" pitchFamily="2" charset="-122"/>
                <a:ea typeface="宋体" pitchFamily="2" charset="-122"/>
                <a:cs typeface="+mn-cs"/>
              </a:rPr>
              <a:t>保证</a:t>
            </a:r>
            <a:r>
              <a:rPr lang="zh-CN" altLang="zh-CN" sz="1200" kern="1200" dirty="0" smtClean="0">
                <a:solidFill>
                  <a:schemeClr val="tx1"/>
                </a:solidFill>
                <a:effectLst/>
                <a:latin typeface="宋体" pitchFamily="2" charset="-122"/>
                <a:ea typeface="宋体" pitchFamily="2" charset="-122"/>
                <a:cs typeface="+mn-cs"/>
              </a:rPr>
              <a:t>节点的隐私参量</a:t>
            </a:r>
            <a:r>
              <a:rPr lang="zh-CN" altLang="en-US" sz="1200" kern="1200" dirty="0" smtClean="0">
                <a:solidFill>
                  <a:schemeClr val="tx1"/>
                </a:solidFill>
                <a:effectLst/>
                <a:latin typeface="宋体" pitchFamily="2" charset="-122"/>
                <a:ea typeface="宋体" pitchFamily="2" charset="-122"/>
                <a:cs typeface="+mn-cs"/>
              </a:rPr>
              <a:t>不被泄露</a:t>
            </a:r>
            <a:r>
              <a:rPr lang="zh-CN" altLang="zh-CN" sz="1200" kern="1200" dirty="0" smtClean="0">
                <a:solidFill>
                  <a:schemeClr val="tx1"/>
                </a:solidFill>
                <a:effectLst/>
                <a:latin typeface="宋体" pitchFamily="2" charset="-122"/>
                <a:ea typeface="宋体" pitchFamily="2" charset="-122"/>
                <a:cs typeface="+mn-cs"/>
              </a:rPr>
              <a:t>，具体的隐私保护效果我们会在仿真实验中进行进一步呈现。</a:t>
            </a:r>
            <a:endParaRPr lang="en-US" altLang="zh-CN" sz="2200" b="1" kern="0" dirty="0">
              <a:ea typeface="微软雅黑" pitchFamily="34" charset="-122"/>
            </a:endParaRP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53</a:t>
            </a:fld>
            <a:endParaRPr lang="en-US" altLang="zh-CN"/>
          </a:p>
        </p:txBody>
      </p:sp>
    </p:spTree>
    <p:extLst>
      <p:ext uri="{BB962C8B-B14F-4D97-AF65-F5344CB8AC3E}">
        <p14:creationId xmlns:p14="http://schemas.microsoft.com/office/powerpoint/2010/main" val="38995771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defRPr/>
            </a:pPr>
            <a:r>
              <a:rPr lang="zh-CN" altLang="zh-CN" sz="1200" kern="1200" dirty="0" smtClean="0">
                <a:solidFill>
                  <a:schemeClr val="tx1"/>
                </a:solidFill>
                <a:effectLst/>
                <a:latin typeface="宋体" pitchFamily="2" charset="-122"/>
                <a:ea typeface="宋体" pitchFamily="2" charset="-122"/>
                <a:cs typeface="+mn-cs"/>
              </a:rPr>
              <a:t>仿真实验环节，我们考虑一个具有代表性的</a:t>
            </a:r>
            <a:r>
              <a:rPr lang="en-US" altLang="zh-CN" sz="1200" kern="1200" dirty="0" smtClean="0">
                <a:solidFill>
                  <a:schemeClr val="tx1"/>
                </a:solidFill>
                <a:effectLst/>
                <a:latin typeface="宋体" pitchFamily="2" charset="-122"/>
                <a:ea typeface="宋体" pitchFamily="2" charset="-122"/>
                <a:cs typeface="+mn-cs"/>
              </a:rPr>
              <a:t>9</a:t>
            </a:r>
            <a:r>
              <a:rPr lang="zh-CN" altLang="zh-CN" sz="1200" kern="1200" dirty="0" smtClean="0">
                <a:solidFill>
                  <a:schemeClr val="tx1"/>
                </a:solidFill>
                <a:effectLst/>
                <a:latin typeface="宋体" pitchFamily="2" charset="-122"/>
                <a:ea typeface="宋体" pitchFamily="2" charset="-122"/>
                <a:cs typeface="+mn-cs"/>
              </a:rPr>
              <a:t>节点系统</a:t>
            </a:r>
            <a:r>
              <a:rPr lang="zh-CN" altLang="en-US" sz="1200" kern="1200" dirty="0" smtClean="0">
                <a:solidFill>
                  <a:schemeClr val="tx1"/>
                </a:solidFill>
                <a:effectLst/>
                <a:latin typeface="宋体" pitchFamily="2" charset="-122"/>
                <a:ea typeface="宋体" pitchFamily="2" charset="-122"/>
                <a:cs typeface="+mn-cs"/>
              </a:rPr>
              <a:t>，相应的安全函数设置如下</a:t>
            </a:r>
            <a:r>
              <a:rPr lang="zh-CN" altLang="zh-CN" sz="1200" kern="1200" dirty="0" smtClean="0">
                <a:solidFill>
                  <a:schemeClr val="tx1"/>
                </a:solidFill>
                <a:effectLst/>
                <a:latin typeface="宋体" pitchFamily="2" charset="-122"/>
                <a:ea typeface="宋体" pitchFamily="2" charset="-122"/>
                <a:cs typeface="+mn-cs"/>
              </a:rPr>
              <a:t>。三张仿真图分别展示了算法</a:t>
            </a:r>
            <a:r>
              <a:rPr lang="en-US" altLang="zh-CN" sz="1200" kern="1200" dirty="0" smtClean="0">
                <a:solidFill>
                  <a:schemeClr val="tx1"/>
                </a:solidFill>
                <a:effectLst/>
                <a:latin typeface="宋体" pitchFamily="2" charset="-122"/>
                <a:ea typeface="宋体" pitchFamily="2" charset="-122"/>
                <a:cs typeface="+mn-cs"/>
              </a:rPr>
              <a:t>5.2</a:t>
            </a:r>
            <a:r>
              <a:rPr lang="zh-CN" altLang="zh-CN" sz="1200" kern="1200" dirty="0" smtClean="0">
                <a:solidFill>
                  <a:schemeClr val="tx1"/>
                </a:solidFill>
                <a:effectLst/>
                <a:latin typeface="宋体" pitchFamily="2" charset="-122"/>
                <a:ea typeface="宋体" pitchFamily="2" charset="-122"/>
                <a:cs typeface="+mn-cs"/>
              </a:rPr>
              <a:t>在不同噪声幅值、衰减系数设置下的收敛性，可以看出：</a:t>
            </a:r>
            <a:r>
              <a:rPr lang="zh-CN" altLang="en-US" sz="1200" b="1" kern="1200" dirty="0" smtClean="0">
                <a:solidFill>
                  <a:schemeClr val="tx1"/>
                </a:solidFill>
                <a:effectLst/>
                <a:latin typeface="宋体" pitchFamily="2" charset="-122"/>
                <a:ea typeface="宋体" pitchFamily="2" charset="-122"/>
                <a:cs typeface="+mn-cs"/>
              </a:rPr>
              <a:t>最优</a:t>
            </a:r>
            <a:r>
              <a:rPr lang="zh-CN" altLang="en-US" b="1" dirty="0" smtClean="0">
                <a:latin typeface="微软雅黑" pitchFamily="34" charset="-122"/>
                <a:ea typeface="微软雅黑" pitchFamily="34" charset="-122"/>
              </a:rPr>
              <a:t>潮流计算的收敛性、最优性可以在算法</a:t>
            </a:r>
            <a:r>
              <a:rPr lang="en-US" altLang="zh-CN" b="1" dirty="0" smtClean="0">
                <a:latin typeface="微软雅黑" pitchFamily="34" charset="-122"/>
                <a:ea typeface="微软雅黑" pitchFamily="34" charset="-122"/>
              </a:rPr>
              <a:t>5.2</a:t>
            </a:r>
            <a:r>
              <a:rPr lang="zh-CN" altLang="en-US" b="1" dirty="0" smtClean="0">
                <a:latin typeface="微软雅黑" pitchFamily="34" charset="-122"/>
                <a:ea typeface="微软雅黑" pitchFamily="34" charset="-122"/>
              </a:rPr>
              <a:t>下得到保证</a:t>
            </a:r>
            <a:endParaRPr lang="zh-CN" altLang="en-US" b="1"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54</a:t>
            </a:fld>
            <a:endParaRPr lang="en-US" altLang="zh-CN"/>
          </a:p>
        </p:txBody>
      </p:sp>
    </p:spTree>
    <p:extLst>
      <p:ext uri="{BB962C8B-B14F-4D97-AF65-F5344CB8AC3E}">
        <p14:creationId xmlns:p14="http://schemas.microsoft.com/office/powerpoint/2010/main" val="9370890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在隐私保护效果方面，我们以节点</a:t>
            </a:r>
            <a:r>
              <a:rPr lang="en-US" altLang="zh-CN" sz="1200" kern="1200" dirty="0" smtClean="0">
                <a:solidFill>
                  <a:schemeClr val="tx1"/>
                </a:solidFill>
                <a:effectLst/>
                <a:latin typeface="宋体" pitchFamily="2" charset="-122"/>
                <a:ea typeface="宋体" pitchFamily="2" charset="-122"/>
                <a:cs typeface="+mn-cs"/>
              </a:rPr>
              <a:t>1</a:t>
            </a:r>
            <a:r>
              <a:rPr lang="zh-CN" altLang="zh-CN" sz="1200" kern="1200" dirty="0" smtClean="0">
                <a:solidFill>
                  <a:schemeClr val="tx1"/>
                </a:solidFill>
                <a:effectLst/>
                <a:latin typeface="宋体" pitchFamily="2" charset="-122"/>
                <a:ea typeface="宋体" pitchFamily="2" charset="-122"/>
                <a:cs typeface="+mn-cs"/>
              </a:rPr>
              <a:t>为例，并假设其邻居节点</a:t>
            </a:r>
            <a:r>
              <a:rPr lang="en-US" altLang="zh-CN" sz="1200" kern="1200" dirty="0" smtClean="0">
                <a:solidFill>
                  <a:schemeClr val="tx1"/>
                </a:solidFill>
                <a:effectLst/>
                <a:latin typeface="宋体" pitchFamily="2" charset="-122"/>
                <a:ea typeface="宋体" pitchFamily="2" charset="-122"/>
                <a:cs typeface="+mn-cs"/>
              </a:rPr>
              <a:t>4</a:t>
            </a:r>
            <a:r>
              <a:rPr lang="zh-CN" altLang="zh-CN" sz="1200" kern="1200" dirty="0" smtClean="0">
                <a:solidFill>
                  <a:schemeClr val="tx1"/>
                </a:solidFill>
                <a:effectLst/>
                <a:latin typeface="宋体" pitchFamily="2" charset="-122"/>
                <a:ea typeface="宋体" pitchFamily="2" charset="-122"/>
                <a:cs typeface="+mn-cs"/>
              </a:rPr>
              <a:t>为恶意节点，由于节点</a:t>
            </a:r>
            <a:r>
              <a:rPr lang="en-US" altLang="zh-CN" sz="1200" kern="1200" dirty="0" smtClean="0">
                <a:solidFill>
                  <a:schemeClr val="tx1"/>
                </a:solidFill>
                <a:effectLst/>
                <a:latin typeface="宋体" pitchFamily="2" charset="-122"/>
                <a:ea typeface="宋体" pitchFamily="2" charset="-122"/>
                <a:cs typeface="+mn-cs"/>
              </a:rPr>
              <a:t>1</a:t>
            </a:r>
            <a:r>
              <a:rPr lang="zh-CN" altLang="zh-CN" sz="1200" kern="1200" dirty="0" smtClean="0">
                <a:solidFill>
                  <a:schemeClr val="tx1"/>
                </a:solidFill>
                <a:effectLst/>
                <a:latin typeface="宋体" pitchFamily="2" charset="-122"/>
                <a:ea typeface="宋体" pitchFamily="2" charset="-122"/>
                <a:cs typeface="+mn-cs"/>
              </a:rPr>
              <a:t>只有一个邻居，可以说这是一个十分极端攻击场景。</a:t>
            </a:r>
            <a:endParaRPr lang="en-US" altLang="zh-CN" sz="1200" kern="1200" dirty="0" smtClean="0">
              <a:solidFill>
                <a:schemeClr val="tx1"/>
              </a:solidFill>
              <a:effectLst/>
              <a:latin typeface="宋体" pitchFamily="2" charset="-122"/>
              <a:ea typeface="宋体" pitchFamily="2" charset="-122"/>
              <a:cs typeface="+mn-cs"/>
            </a:endParaRP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宋体" pitchFamily="2" charset="-122"/>
              <a:ea typeface="宋体" pitchFamily="2" charset="-122"/>
              <a:cs typeface="+mn-cs"/>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从右上图可以看出，在没有隐私保护机制时，恶意节点</a:t>
            </a:r>
            <a:r>
              <a:rPr lang="en-US" altLang="zh-CN" sz="1200" kern="1200" dirty="0" smtClean="0">
                <a:solidFill>
                  <a:schemeClr val="tx1"/>
                </a:solidFill>
                <a:effectLst/>
                <a:latin typeface="宋体" pitchFamily="2" charset="-122"/>
                <a:ea typeface="宋体" pitchFamily="2" charset="-122"/>
                <a:cs typeface="+mn-cs"/>
              </a:rPr>
              <a:t>4</a:t>
            </a:r>
            <a:r>
              <a:rPr lang="zh-CN" altLang="zh-CN" sz="1200" kern="1200" dirty="0" smtClean="0">
                <a:solidFill>
                  <a:schemeClr val="tx1"/>
                </a:solidFill>
                <a:effectLst/>
                <a:latin typeface="宋体" pitchFamily="2" charset="-122"/>
                <a:ea typeface="宋体" pitchFamily="2" charset="-122"/>
                <a:cs typeface="+mn-cs"/>
              </a:rPr>
              <a:t>可以根据交互信息对节点</a:t>
            </a:r>
            <a:r>
              <a:rPr lang="en-US" altLang="zh-CN" sz="1200" kern="1200" dirty="0" smtClean="0">
                <a:solidFill>
                  <a:schemeClr val="tx1"/>
                </a:solidFill>
                <a:effectLst/>
                <a:latin typeface="宋体" pitchFamily="2" charset="-122"/>
                <a:ea typeface="宋体" pitchFamily="2" charset="-122"/>
                <a:cs typeface="+mn-cs"/>
              </a:rPr>
              <a:t>1</a:t>
            </a:r>
            <a:r>
              <a:rPr lang="zh-CN" altLang="zh-CN" sz="1200" kern="1200" dirty="0" smtClean="0">
                <a:solidFill>
                  <a:schemeClr val="tx1"/>
                </a:solidFill>
                <a:effectLst/>
                <a:latin typeface="宋体" pitchFamily="2" charset="-122"/>
                <a:ea typeface="宋体" pitchFamily="2" charset="-122"/>
                <a:cs typeface="+mn-cs"/>
              </a:rPr>
              <a:t>的优化目标参数进行精确重构，而在加入隐私保护机制后，由于随机噪声的存在，攻击者无法精确还原出节点</a:t>
            </a:r>
            <a:r>
              <a:rPr lang="en-US" altLang="zh-CN" sz="1200" kern="1200" dirty="0" smtClean="0">
                <a:solidFill>
                  <a:schemeClr val="tx1"/>
                </a:solidFill>
                <a:effectLst/>
                <a:latin typeface="宋体" pitchFamily="2" charset="-122"/>
                <a:ea typeface="宋体" pitchFamily="2" charset="-122"/>
                <a:cs typeface="+mn-cs"/>
              </a:rPr>
              <a:t>1</a:t>
            </a:r>
            <a:r>
              <a:rPr lang="zh-CN" altLang="zh-CN" sz="1200" kern="1200" dirty="0" smtClean="0">
                <a:solidFill>
                  <a:schemeClr val="tx1"/>
                </a:solidFill>
                <a:effectLst/>
                <a:latin typeface="宋体" pitchFamily="2" charset="-122"/>
                <a:ea typeface="宋体" pitchFamily="2" charset="-122"/>
                <a:cs typeface="+mn-cs"/>
              </a:rPr>
              <a:t>的敏感参数。</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200" b="1" kern="0" dirty="0">
              <a:ea typeface="微软雅黑" pitchFamily="34" charset="-122"/>
            </a:endParaRP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55</a:t>
            </a:fld>
            <a:endParaRPr lang="en-US" altLang="zh-CN"/>
          </a:p>
        </p:txBody>
      </p:sp>
    </p:spTree>
    <p:extLst>
      <p:ext uri="{BB962C8B-B14F-4D97-AF65-F5344CB8AC3E}">
        <p14:creationId xmlns:p14="http://schemas.microsoft.com/office/powerpoint/2010/main" val="24652072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为了更直观地展示算法的隐私保护效果，我们采用互信息作为隐私保护的衡量标准，同时我们也站在攻击者的角度对敏感参数进行估计，并将估计误差</a:t>
            </a:r>
            <a:r>
              <a:rPr lang="zh-CN" altLang="en-US" sz="1200" kern="1200" dirty="0" smtClean="0">
                <a:solidFill>
                  <a:schemeClr val="tx1"/>
                </a:solidFill>
                <a:effectLst/>
                <a:latin typeface="宋体" pitchFamily="2" charset="-122"/>
                <a:ea typeface="宋体" pitchFamily="2" charset="-122"/>
                <a:cs typeface="+mn-cs"/>
              </a:rPr>
              <a:t>作为隐私保护水平的衡量标准</a:t>
            </a:r>
            <a:r>
              <a:rPr lang="zh-CN" altLang="zh-CN" sz="1200" kern="1200" dirty="0" smtClean="0">
                <a:solidFill>
                  <a:schemeClr val="tx1"/>
                </a:solidFill>
                <a:effectLst/>
                <a:latin typeface="宋体" pitchFamily="2" charset="-122"/>
                <a:ea typeface="宋体" pitchFamily="2" charset="-122"/>
                <a:cs typeface="+mn-cs"/>
              </a:rPr>
              <a:t>进行</a:t>
            </a:r>
            <a:r>
              <a:rPr lang="zh-CN" altLang="en-US" sz="1200" kern="1200" dirty="0" smtClean="0">
                <a:solidFill>
                  <a:schemeClr val="tx1"/>
                </a:solidFill>
                <a:effectLst/>
                <a:latin typeface="宋体" pitchFamily="2" charset="-122"/>
                <a:ea typeface="宋体" pitchFamily="2" charset="-122"/>
                <a:cs typeface="+mn-cs"/>
              </a:rPr>
              <a:t>了</a:t>
            </a:r>
            <a:r>
              <a:rPr lang="zh-CN" altLang="zh-CN" sz="1200" kern="1200" dirty="0" smtClean="0">
                <a:solidFill>
                  <a:schemeClr val="tx1"/>
                </a:solidFill>
                <a:effectLst/>
                <a:latin typeface="宋体" pitchFamily="2" charset="-122"/>
                <a:ea typeface="宋体" pitchFamily="2" charset="-122"/>
                <a:cs typeface="+mn-cs"/>
              </a:rPr>
              <a:t>展示，</a:t>
            </a:r>
            <a:endParaRPr lang="en-US" altLang="zh-CN" sz="1200" kern="1200" dirty="0" smtClean="0">
              <a:solidFill>
                <a:schemeClr val="tx1"/>
              </a:solidFill>
              <a:effectLst/>
              <a:latin typeface="宋体" pitchFamily="2" charset="-122"/>
              <a:ea typeface="宋体" pitchFamily="2" charset="-122"/>
              <a:cs typeface="+mn-cs"/>
            </a:endParaRP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宋体" pitchFamily="2" charset="-122"/>
              <a:ea typeface="宋体" pitchFamily="2" charset="-122"/>
              <a:cs typeface="+mn-cs"/>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结合上面两张图，我们可以得出结论，</a:t>
            </a:r>
            <a:r>
              <a:rPr lang="zh-CN" altLang="zh-CN" sz="1200" b="1" kern="1200" dirty="0" smtClean="0">
                <a:solidFill>
                  <a:schemeClr val="tx1"/>
                </a:solidFill>
                <a:effectLst/>
                <a:latin typeface="宋体" pitchFamily="2" charset="-122"/>
                <a:ea typeface="宋体" pitchFamily="2" charset="-122"/>
                <a:cs typeface="+mn-cs"/>
              </a:rPr>
              <a:t>算法</a:t>
            </a:r>
            <a:r>
              <a:rPr lang="en-US" altLang="zh-CN" sz="1200" b="1" kern="1200" dirty="0" smtClean="0">
                <a:solidFill>
                  <a:schemeClr val="tx1"/>
                </a:solidFill>
                <a:effectLst/>
                <a:latin typeface="宋体" pitchFamily="2" charset="-122"/>
                <a:ea typeface="宋体" pitchFamily="2" charset="-122"/>
                <a:cs typeface="+mn-cs"/>
              </a:rPr>
              <a:t>5.2</a:t>
            </a:r>
            <a:r>
              <a:rPr lang="zh-CN" altLang="zh-CN" sz="1200" b="1" kern="1200" dirty="0" smtClean="0">
                <a:solidFill>
                  <a:schemeClr val="tx1"/>
                </a:solidFill>
                <a:effectLst/>
                <a:latin typeface="宋体" pitchFamily="2" charset="-122"/>
                <a:ea typeface="宋体" pitchFamily="2" charset="-122"/>
                <a:cs typeface="+mn-cs"/>
              </a:rPr>
              <a:t>可以有效对敏感参数进行保护，同时噪声初始幅值、衰减系数越大，隐私保护效果越好</a:t>
            </a:r>
            <a:r>
              <a:rPr lang="zh-CN" altLang="zh-CN" sz="1200" kern="1200" dirty="0" smtClean="0">
                <a:solidFill>
                  <a:schemeClr val="tx1"/>
                </a:solidFill>
                <a:effectLst/>
                <a:latin typeface="宋体" pitchFamily="2" charset="-122"/>
                <a:ea typeface="宋体" pitchFamily="2" charset="-122"/>
                <a:cs typeface="+mn-cs"/>
              </a:rPr>
              <a:t>。</a:t>
            </a:r>
            <a:endParaRPr lang="en-US" altLang="zh-CN" sz="1200" kern="1200" dirty="0" smtClean="0">
              <a:solidFill>
                <a:schemeClr val="tx1"/>
              </a:solidFill>
              <a:effectLst/>
              <a:latin typeface="宋体" pitchFamily="2" charset="-122"/>
              <a:ea typeface="宋体" pitchFamily="2" charset="-122"/>
              <a:cs typeface="+mn-cs"/>
            </a:endParaRP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宋体" pitchFamily="2" charset="-122"/>
              <a:ea typeface="宋体" pitchFamily="2" charset="-122"/>
              <a:cs typeface="+mn-cs"/>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最后，我们也研究了安全函数的隐私保护效果，可以看出，由于网络窃听者无法获得真实的安全函数值，也无法获得真实的本地发电机出力，从而有效地防御网络窃听者的攻击。</a:t>
            </a:r>
            <a:endParaRPr lang="en-US" altLang="zh-CN" sz="2200" b="1" kern="0" dirty="0">
              <a:ea typeface="微软雅黑" pitchFamily="34" charset="-122"/>
            </a:endParaRP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56</a:t>
            </a:fld>
            <a:endParaRPr lang="en-US" altLang="zh-CN"/>
          </a:p>
        </p:txBody>
      </p:sp>
    </p:spTree>
    <p:extLst>
      <p:ext uri="{BB962C8B-B14F-4D97-AF65-F5344CB8AC3E}">
        <p14:creationId xmlns:p14="http://schemas.microsoft.com/office/powerpoint/2010/main" val="19539370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宋体" pitchFamily="2" charset="-122"/>
                <a:ea typeface="宋体" pitchFamily="2" charset="-122"/>
                <a:cs typeface="+mn-cs"/>
              </a:rPr>
              <a:t>最后是总结与展望</a:t>
            </a:r>
          </a:p>
          <a:p>
            <a:endParaRPr lang="zh-CN" altLang="en-US" dirty="0" smtClean="0">
              <a:latin typeface="宋体" charset="-122"/>
              <a:ea typeface="宋体" charset="-122"/>
            </a:endParaRPr>
          </a:p>
        </p:txBody>
      </p:sp>
      <p:sp>
        <p:nvSpPr>
          <p:cNvPr id="4" name="灯片编号占位符 3"/>
          <p:cNvSpPr>
            <a:spLocks noGrp="1"/>
          </p:cNvSpPr>
          <p:nvPr>
            <p:ph type="sldNum" sz="quarter" idx="5"/>
          </p:nvPr>
        </p:nvSpPr>
        <p:spPr/>
        <p:txBody>
          <a:bodyPr/>
          <a:lstStyle/>
          <a:p>
            <a:pPr>
              <a:defRPr/>
            </a:pPr>
            <a:fld id="{847947B7-4DEF-43B5-9DA8-6DD2935025BC}" type="slidenum">
              <a:rPr lang="zh-CN" altLang="en-US" smtClean="0"/>
              <a:pPr>
                <a:defRPr/>
              </a:pPr>
              <a:t>57</a:t>
            </a:fld>
            <a:endParaRPr lang="en-US" altLang="zh-CN"/>
          </a:p>
        </p:txBody>
      </p:sp>
    </p:spTree>
    <p:extLst>
      <p:ext uri="{BB962C8B-B14F-4D97-AF65-F5344CB8AC3E}">
        <p14:creationId xmlns:p14="http://schemas.microsoft.com/office/powerpoint/2010/main" val="28081628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ln/>
        </p:spPr>
      </p:sp>
      <p:sp>
        <p:nvSpPr>
          <p:cNvPr id="665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b="1" dirty="0" smtClean="0">
              <a:latin typeface="宋体" charset="-122"/>
              <a:ea typeface="宋体" charset="-122"/>
            </a:endParaRPr>
          </a:p>
        </p:txBody>
      </p:sp>
      <p:sp>
        <p:nvSpPr>
          <p:cNvPr id="4" name="灯片编号占位符 3"/>
          <p:cNvSpPr>
            <a:spLocks noGrp="1"/>
          </p:cNvSpPr>
          <p:nvPr>
            <p:ph type="sldNum" sz="quarter" idx="5"/>
          </p:nvPr>
        </p:nvSpPr>
        <p:spPr/>
        <p:txBody>
          <a:bodyPr/>
          <a:lstStyle/>
          <a:p>
            <a:pPr>
              <a:defRPr/>
            </a:pPr>
            <a:fld id="{1CF34885-EC10-4B27-A909-F5B8398275AF}" type="slidenum">
              <a:rPr lang="zh-CN" altLang="en-US" smtClean="0"/>
              <a:pPr>
                <a:defRPr/>
              </a:pPr>
              <a:t>58</a:t>
            </a:fld>
            <a:endParaRPr lang="en-US" altLang="zh-CN"/>
          </a:p>
        </p:txBody>
      </p:sp>
    </p:spTree>
    <p:extLst>
      <p:ext uri="{BB962C8B-B14F-4D97-AF65-F5344CB8AC3E}">
        <p14:creationId xmlns:p14="http://schemas.microsoft.com/office/powerpoint/2010/main" val="24508251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p:spPr>
      </p:sp>
      <p:sp>
        <p:nvSpPr>
          <p:cNvPr id="1034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宋体" charset="-122"/>
              <a:ea typeface="宋体" charset="-122"/>
            </a:endParaRPr>
          </a:p>
        </p:txBody>
      </p:sp>
      <p:sp>
        <p:nvSpPr>
          <p:cNvPr id="115716" name="灯片编号占位符 3"/>
          <p:cNvSpPr>
            <a:spLocks noGrp="1"/>
          </p:cNvSpPr>
          <p:nvPr>
            <p:ph type="sldNum" sz="quarter" idx="5"/>
          </p:nvPr>
        </p:nvSpPr>
        <p:spPr>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fld id="{585F0D2F-7EAD-4B16-8F65-08B9A14576B6}" type="slidenum">
              <a:rPr lang="zh-CN" altLang="en-US" smtClean="0">
                <a:latin typeface="宋体" pitchFamily="2" charset="-122"/>
              </a:rPr>
              <a:pPr eaLnBrk="1" hangingPunct="1">
                <a:defRPr/>
              </a:pPr>
              <a:t>59</a:t>
            </a:fld>
            <a:endParaRPr lang="zh-CN" altLang="en-US" smtClean="0">
              <a:latin typeface="宋体" pitchFamily="2" charset="-122"/>
            </a:endParaRPr>
          </a:p>
        </p:txBody>
      </p:sp>
    </p:spTree>
    <p:extLst>
      <p:ext uri="{BB962C8B-B14F-4D97-AF65-F5344CB8AC3E}">
        <p14:creationId xmlns:p14="http://schemas.microsoft.com/office/powerpoint/2010/main" val="4022530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smtClean="0">
                <a:solidFill>
                  <a:schemeClr val="tx1"/>
                </a:solidFill>
                <a:effectLst/>
                <a:latin typeface="宋体" pitchFamily="2" charset="-122"/>
                <a:ea typeface="宋体" pitchFamily="2" charset="-122"/>
                <a:cs typeface="+mn-cs"/>
              </a:rPr>
              <a:t>同时，未来智能电网将是一个可兼容新型能源、具备分布式架构、支持竞争市场机制的全新电力网络。在这一构架中，分布式的调度控制方式</a:t>
            </a:r>
            <a:r>
              <a:rPr lang="zh-CN" altLang="en-US" sz="1200" kern="1200" dirty="0" smtClean="0">
                <a:solidFill>
                  <a:schemeClr val="tx1"/>
                </a:solidFill>
                <a:effectLst/>
                <a:latin typeface="宋体" pitchFamily="2" charset="-122"/>
                <a:ea typeface="宋体" pitchFamily="2" charset="-122"/>
                <a:cs typeface="+mn-cs"/>
              </a:rPr>
              <a:t>将占据越来越重要的地位</a:t>
            </a:r>
            <a:r>
              <a:rPr lang="zh-CN" altLang="zh-CN" sz="1200" kern="1200" dirty="0" smtClean="0">
                <a:solidFill>
                  <a:schemeClr val="tx1"/>
                </a:solidFill>
                <a:effectLst/>
                <a:latin typeface="宋体" pitchFamily="2" charset="-122"/>
                <a:ea typeface="宋体" pitchFamily="2" charset="-122"/>
                <a:cs typeface="+mn-cs"/>
              </a:rPr>
              <a:t>。</a:t>
            </a:r>
            <a:endParaRPr lang="en-US" altLang="zh-CN" sz="1200" kern="1200" dirty="0" smtClean="0">
              <a:solidFill>
                <a:schemeClr val="tx1"/>
              </a:solidFill>
              <a:effectLst/>
              <a:latin typeface="宋体" pitchFamily="2" charset="-122"/>
              <a:ea typeface="宋体" pitchFamily="2" charset="-122"/>
              <a:cs typeface="+mn-cs"/>
            </a:endParaRPr>
          </a:p>
          <a:p>
            <a:endParaRPr lang="en-US" altLang="zh-CN" sz="1200" kern="1200" dirty="0" smtClean="0">
              <a:solidFill>
                <a:schemeClr val="tx1"/>
              </a:solidFill>
              <a:effectLst/>
              <a:latin typeface="宋体" pitchFamily="2" charset="-122"/>
              <a:ea typeface="宋体" pitchFamily="2" charset="-122"/>
              <a:cs typeface="+mn-cs"/>
            </a:endParaRPr>
          </a:p>
          <a:p>
            <a:r>
              <a:rPr lang="zh-CN" altLang="zh-CN" sz="1200" kern="1200" dirty="0" smtClean="0">
                <a:solidFill>
                  <a:schemeClr val="tx1"/>
                </a:solidFill>
                <a:effectLst/>
                <a:latin typeface="宋体" pitchFamily="2" charset="-122"/>
                <a:ea typeface="宋体" pitchFamily="2" charset="-122"/>
                <a:cs typeface="+mn-cs"/>
              </a:rPr>
              <a:t>这种分布式的控制和计算架构在一定程度上避免了传统控制中心对各个参与方敏感信息的收集，但是在各参与方相互协作的过程中，</a:t>
            </a:r>
            <a:r>
              <a:rPr lang="zh-CN" altLang="en-US" sz="1200" kern="1200" dirty="0" smtClean="0">
                <a:solidFill>
                  <a:schemeClr val="tx1"/>
                </a:solidFill>
                <a:effectLst/>
                <a:latin typeface="宋体" pitchFamily="2" charset="-122"/>
                <a:ea typeface="宋体" pitchFamily="2" charset="-122"/>
                <a:cs typeface="+mn-cs"/>
              </a:rPr>
              <a:t>数据的交互是不可避免的，而这些</a:t>
            </a:r>
            <a:r>
              <a:rPr lang="zh-CN" altLang="zh-CN" sz="1200" kern="1200" dirty="0" smtClean="0">
                <a:solidFill>
                  <a:schemeClr val="tx1"/>
                </a:solidFill>
                <a:effectLst/>
                <a:latin typeface="宋体" pitchFamily="2" charset="-122"/>
                <a:ea typeface="宋体" pitchFamily="2" charset="-122"/>
                <a:cs typeface="+mn-cs"/>
              </a:rPr>
              <a:t>交互数据依然会泄露各参与方的敏感</a:t>
            </a:r>
            <a:r>
              <a:rPr lang="zh-CN" altLang="en-US" sz="1200" kern="1200" dirty="0" smtClean="0">
                <a:solidFill>
                  <a:schemeClr val="tx1"/>
                </a:solidFill>
                <a:effectLst/>
                <a:latin typeface="宋体" pitchFamily="2" charset="-122"/>
                <a:ea typeface="宋体" pitchFamily="2" charset="-122"/>
                <a:cs typeface="+mn-cs"/>
              </a:rPr>
              <a:t>信息</a:t>
            </a:r>
            <a:r>
              <a:rPr lang="zh-CN" altLang="zh-CN" sz="1200" kern="1200" dirty="0" smtClean="0">
                <a:solidFill>
                  <a:schemeClr val="tx1"/>
                </a:solidFill>
                <a:effectLst/>
                <a:latin typeface="宋体" pitchFamily="2" charset="-122"/>
                <a:ea typeface="宋体" pitchFamily="2" charset="-122"/>
                <a:cs typeface="+mn-cs"/>
              </a:rPr>
              <a:t>（如节点电力负荷、发电成本、关键电力参数等）。</a:t>
            </a:r>
            <a:endParaRPr lang="zh-CN" altLang="en-US" dirty="0">
              <a:latin typeface="宋体" charset="-122"/>
              <a:ea typeface="宋体" charset="-122"/>
            </a:endParaRPr>
          </a:p>
        </p:txBody>
      </p:sp>
      <p:sp>
        <p:nvSpPr>
          <p:cNvPr id="4" name="灯片编号占位符 3"/>
          <p:cNvSpPr>
            <a:spLocks noGrp="1"/>
          </p:cNvSpPr>
          <p:nvPr>
            <p:ph type="sldNum" sz="quarter" idx="5"/>
          </p:nvPr>
        </p:nvSpPr>
        <p:spPr/>
        <p:txBody>
          <a:bodyPr/>
          <a:lstStyle/>
          <a:p>
            <a:pPr>
              <a:defRPr/>
            </a:pPr>
            <a:fld id="{884D6A51-9DBD-4767-9310-D9AE4537F1C7}" type="slidenum">
              <a:rPr lang="zh-CN" altLang="en-US" smtClean="0"/>
              <a:pPr>
                <a:defRPr/>
              </a:pPr>
              <a:t>6</a:t>
            </a:fld>
            <a:endParaRPr lang="en-US" altLang="zh-CN"/>
          </a:p>
        </p:txBody>
      </p:sp>
    </p:spTree>
    <p:extLst>
      <p:ext uri="{BB962C8B-B14F-4D97-AF65-F5344CB8AC3E}">
        <p14:creationId xmlns:p14="http://schemas.microsoft.com/office/powerpoint/2010/main" val="4155495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smtClean="0">
                <a:solidFill>
                  <a:schemeClr val="tx1"/>
                </a:solidFill>
                <a:effectLst/>
                <a:latin typeface="宋体" pitchFamily="2" charset="-122"/>
                <a:ea typeface="宋体" pitchFamily="2" charset="-122"/>
                <a:cs typeface="+mn-cs"/>
              </a:rPr>
              <a:t>此外，我们知道传统信息安全关注的三个要素分别为</a:t>
            </a:r>
            <a:r>
              <a:rPr lang="zh-CN" altLang="en-US" sz="1200" kern="1200" dirty="0" smtClean="0">
                <a:solidFill>
                  <a:schemeClr val="tx1"/>
                </a:solidFill>
                <a:effectLst/>
                <a:latin typeface="宋体" pitchFamily="2" charset="-122"/>
                <a:ea typeface="宋体" pitchFamily="2" charset="-122"/>
                <a:cs typeface="+mn-cs"/>
              </a:rPr>
              <a:t>机密性、可用性和完整性</a:t>
            </a:r>
            <a:r>
              <a:rPr lang="zh-CN" altLang="zh-CN" sz="1200" kern="1200" dirty="0" smtClean="0">
                <a:solidFill>
                  <a:schemeClr val="tx1"/>
                </a:solidFill>
                <a:effectLst/>
                <a:latin typeface="宋体" pitchFamily="2" charset="-122"/>
                <a:ea typeface="宋体" pitchFamily="2" charset="-122"/>
                <a:cs typeface="+mn-cs"/>
              </a:rPr>
              <a:t>，而对于智能电网，由于其是关系国计民生的重要基础设施，其安全稳定运行是排在首要位置的，也就是说对于智能电网而言，数据可用性和完整性的重要性程度要大于数据的隐私性。</a:t>
            </a:r>
            <a:endParaRPr lang="en-US" altLang="zh-CN" sz="1200" kern="1200" dirty="0" smtClean="0">
              <a:solidFill>
                <a:schemeClr val="tx1"/>
              </a:solidFill>
              <a:effectLst/>
              <a:latin typeface="宋体" pitchFamily="2" charset="-122"/>
              <a:ea typeface="宋体" pitchFamily="2" charset="-122"/>
              <a:cs typeface="+mn-cs"/>
            </a:endParaRPr>
          </a:p>
          <a:p>
            <a:endParaRPr lang="en-US" altLang="zh-CN" sz="1200" kern="1200" dirty="0" smtClean="0">
              <a:solidFill>
                <a:schemeClr val="tx1"/>
              </a:solidFill>
              <a:effectLst/>
              <a:latin typeface="宋体" pitchFamily="2" charset="-122"/>
              <a:ea typeface="宋体" pitchFamily="2" charset="-122"/>
              <a:cs typeface="+mn-cs"/>
            </a:endParaRPr>
          </a:p>
          <a:p>
            <a:r>
              <a:rPr lang="zh-CN" altLang="zh-CN" sz="1200" kern="1200" dirty="0" smtClean="0">
                <a:solidFill>
                  <a:schemeClr val="tx1"/>
                </a:solidFill>
                <a:effectLst/>
                <a:latin typeface="宋体" pitchFamily="2" charset="-122"/>
                <a:ea typeface="宋体" pitchFamily="2" charset="-122"/>
                <a:cs typeface="+mn-cs"/>
              </a:rPr>
              <a:t>因此，</a:t>
            </a:r>
            <a:r>
              <a:rPr lang="zh-CN" altLang="en-US" sz="1200" kern="1200" dirty="0" smtClean="0">
                <a:solidFill>
                  <a:schemeClr val="tx1"/>
                </a:solidFill>
                <a:effectLst/>
                <a:latin typeface="宋体" pitchFamily="2" charset="-122"/>
                <a:ea typeface="宋体" pitchFamily="2" charset="-122"/>
                <a:cs typeface="+mn-cs"/>
              </a:rPr>
              <a:t>我们在研究智能电网隐私保护的同时，也要注意</a:t>
            </a:r>
            <a:r>
              <a:rPr lang="zh-CN" altLang="zh-CN" sz="1200" kern="1200" dirty="0" smtClean="0">
                <a:solidFill>
                  <a:schemeClr val="tx1"/>
                </a:solidFill>
                <a:effectLst/>
                <a:latin typeface="宋体" pitchFamily="2" charset="-122"/>
                <a:ea typeface="宋体" pitchFamily="2" charset="-122"/>
                <a:cs typeface="+mn-cs"/>
              </a:rPr>
              <a:t>如何合理权衡数据可用性、完整性和数据隐私性之间的辩证关系</a:t>
            </a:r>
            <a:endParaRPr lang="zh-CN" altLang="en-US" dirty="0">
              <a:latin typeface="宋体" charset="-122"/>
              <a:ea typeface="宋体" charset="-122"/>
            </a:endParaRPr>
          </a:p>
        </p:txBody>
      </p:sp>
      <p:sp>
        <p:nvSpPr>
          <p:cNvPr id="4" name="灯片编号占位符 3"/>
          <p:cNvSpPr>
            <a:spLocks noGrp="1"/>
          </p:cNvSpPr>
          <p:nvPr>
            <p:ph type="sldNum" sz="quarter" idx="5"/>
          </p:nvPr>
        </p:nvSpPr>
        <p:spPr/>
        <p:txBody>
          <a:bodyPr/>
          <a:lstStyle/>
          <a:p>
            <a:pPr>
              <a:defRPr/>
            </a:pPr>
            <a:fld id="{884D6A51-9DBD-4767-9310-D9AE4537F1C7}" type="slidenum">
              <a:rPr lang="zh-CN" altLang="en-US" smtClean="0"/>
              <a:pPr>
                <a:defRPr/>
              </a:pPr>
              <a:t>7</a:t>
            </a:fld>
            <a:endParaRPr lang="en-US" altLang="zh-CN"/>
          </a:p>
        </p:txBody>
      </p:sp>
    </p:spTree>
    <p:extLst>
      <p:ext uri="{BB962C8B-B14F-4D97-AF65-F5344CB8AC3E}">
        <p14:creationId xmlns:p14="http://schemas.microsoft.com/office/powerpoint/2010/main" val="2936170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smtClean="0">
                <a:solidFill>
                  <a:schemeClr val="tx1"/>
                </a:solidFill>
                <a:effectLst/>
                <a:latin typeface="宋体" pitchFamily="2" charset="-122"/>
                <a:ea typeface="宋体" pitchFamily="2" charset="-122"/>
                <a:cs typeface="+mn-cs"/>
              </a:rPr>
              <a:t>根据以上思路，我们将现有关于智能电网隐私</a:t>
            </a:r>
            <a:r>
              <a:rPr lang="zh-CN" altLang="en-US" sz="1200" kern="1200" dirty="0" smtClean="0">
                <a:solidFill>
                  <a:schemeClr val="tx1"/>
                </a:solidFill>
                <a:effectLst/>
                <a:latin typeface="宋体" pitchFamily="2" charset="-122"/>
                <a:ea typeface="宋体" pitchFamily="2" charset="-122"/>
                <a:cs typeface="+mn-cs"/>
              </a:rPr>
              <a:t>保护</a:t>
            </a:r>
            <a:r>
              <a:rPr lang="zh-CN" altLang="zh-CN" sz="1200" kern="1200" dirty="0" smtClean="0">
                <a:solidFill>
                  <a:schemeClr val="tx1"/>
                </a:solidFill>
                <a:effectLst/>
                <a:latin typeface="宋体" pitchFamily="2" charset="-122"/>
                <a:ea typeface="宋体" pitchFamily="2" charset="-122"/>
                <a:cs typeface="+mn-cs"/>
              </a:rPr>
              <a:t>问题</a:t>
            </a:r>
            <a:r>
              <a:rPr lang="zh-CN" altLang="en-US" sz="1200" kern="1200" dirty="0" smtClean="0">
                <a:solidFill>
                  <a:schemeClr val="tx1"/>
                </a:solidFill>
                <a:effectLst/>
                <a:latin typeface="宋体" pitchFamily="2" charset="-122"/>
                <a:ea typeface="宋体" pitchFamily="2" charset="-122"/>
                <a:cs typeface="+mn-cs"/>
              </a:rPr>
              <a:t>的</a:t>
            </a:r>
            <a:r>
              <a:rPr lang="zh-CN" altLang="zh-CN" sz="1200" kern="1200" dirty="0" smtClean="0">
                <a:solidFill>
                  <a:schemeClr val="tx1"/>
                </a:solidFill>
                <a:effectLst/>
                <a:latin typeface="宋体" pitchFamily="2" charset="-122"/>
                <a:ea typeface="宋体" pitchFamily="2" charset="-122"/>
                <a:cs typeface="+mn-cs"/>
              </a:rPr>
              <a:t>研究进行了大致分类，分别是。。。。</a:t>
            </a:r>
            <a:endParaRPr lang="en-US" altLang="zh-CN" sz="1200" kern="1200" dirty="0" smtClean="0">
              <a:solidFill>
                <a:schemeClr val="tx1"/>
              </a:solidFill>
              <a:effectLst/>
              <a:latin typeface="宋体" pitchFamily="2" charset="-122"/>
              <a:ea typeface="宋体" pitchFamily="2" charset="-122"/>
              <a:cs typeface="+mn-cs"/>
            </a:endParaRPr>
          </a:p>
          <a:p>
            <a:r>
              <a:rPr lang="zh-CN" altLang="zh-CN" sz="1200" kern="1200" dirty="0" smtClean="0">
                <a:solidFill>
                  <a:schemeClr val="tx1"/>
                </a:solidFill>
                <a:effectLst/>
                <a:latin typeface="宋体" pitchFamily="2" charset="-122"/>
                <a:ea typeface="宋体" pitchFamily="2" charset="-122"/>
                <a:cs typeface="+mn-cs"/>
              </a:rPr>
              <a:t>其中，用电数据隐私保护根据其使用手段和方法又可分为。。。。。，</a:t>
            </a:r>
            <a:endParaRPr lang="en-US" altLang="zh-CN" sz="1200" kern="1200" dirty="0" smtClean="0">
              <a:solidFill>
                <a:schemeClr val="tx1"/>
              </a:solidFill>
              <a:effectLst/>
              <a:latin typeface="宋体" pitchFamily="2" charset="-122"/>
              <a:ea typeface="宋体" pitchFamily="2" charset="-122"/>
              <a:cs typeface="+mn-cs"/>
            </a:endParaRPr>
          </a:p>
          <a:p>
            <a:endParaRPr lang="en-US" altLang="zh-CN" sz="1200" kern="1200" dirty="0" smtClean="0">
              <a:solidFill>
                <a:schemeClr val="tx1"/>
              </a:solidFill>
              <a:effectLst/>
              <a:latin typeface="宋体" pitchFamily="2" charset="-122"/>
              <a:ea typeface="宋体" pitchFamily="2" charset="-122"/>
              <a:cs typeface="+mn-cs"/>
            </a:endParaRPr>
          </a:p>
          <a:p>
            <a:r>
              <a:rPr lang="zh-CN" altLang="zh-CN" sz="1200" kern="1200" dirty="0" smtClean="0">
                <a:solidFill>
                  <a:schemeClr val="tx1"/>
                </a:solidFill>
                <a:effectLst/>
                <a:latin typeface="宋体" pitchFamily="2" charset="-122"/>
                <a:ea typeface="宋体" pitchFamily="2" charset="-122"/>
                <a:cs typeface="+mn-cs"/>
              </a:rPr>
              <a:t>而“运营方敏感数据保护”和“数据隐私与系统效能权衡研究”这两块内容尚处于研究起步阶段，目前学术界主要从“具有隐私保护特性的最优潮流计算方法”和“</a:t>
            </a:r>
            <a:r>
              <a:rPr lang="zh-CN" altLang="en-US" sz="1200" kern="1200" dirty="0" smtClean="0">
                <a:solidFill>
                  <a:schemeClr val="tx1"/>
                </a:solidFill>
                <a:effectLst/>
                <a:latin typeface="宋体" pitchFamily="2" charset="-122"/>
                <a:ea typeface="宋体" pitchFamily="2" charset="-122"/>
                <a:cs typeface="+mn-cs"/>
              </a:rPr>
              <a:t>基于激励机制的隐私</a:t>
            </a:r>
            <a:r>
              <a:rPr lang="en-US" altLang="zh-CN" sz="1200" kern="1200" dirty="0" smtClean="0">
                <a:solidFill>
                  <a:schemeClr val="tx1"/>
                </a:solidFill>
                <a:effectLst/>
                <a:latin typeface="宋体" pitchFamily="2" charset="-122"/>
                <a:ea typeface="宋体" pitchFamily="2" charset="-122"/>
                <a:cs typeface="+mn-cs"/>
              </a:rPr>
              <a:t>-</a:t>
            </a:r>
            <a:r>
              <a:rPr lang="zh-CN" altLang="en-US" sz="1200" kern="1200" dirty="0" smtClean="0">
                <a:solidFill>
                  <a:schemeClr val="tx1"/>
                </a:solidFill>
                <a:effectLst/>
                <a:latin typeface="宋体" pitchFamily="2" charset="-122"/>
                <a:ea typeface="宋体" pitchFamily="2" charset="-122"/>
                <a:cs typeface="+mn-cs"/>
              </a:rPr>
              <a:t>效用权衡方法</a:t>
            </a:r>
          </a:p>
          <a:p>
            <a:r>
              <a:rPr lang="zh-CN" altLang="zh-CN" sz="1200" kern="1200" dirty="0" smtClean="0">
                <a:solidFill>
                  <a:schemeClr val="tx1"/>
                </a:solidFill>
                <a:effectLst/>
                <a:latin typeface="宋体" pitchFamily="2" charset="-122"/>
                <a:ea typeface="宋体" pitchFamily="2" charset="-122"/>
                <a:cs typeface="+mn-cs"/>
              </a:rPr>
              <a:t>”这两点作为切入点进行研究。</a:t>
            </a:r>
            <a:endParaRPr lang="zh-CN" altLang="en-US" dirty="0">
              <a:latin typeface="宋体" charset="-122"/>
              <a:ea typeface="宋体" charset="-122"/>
            </a:endParaRPr>
          </a:p>
        </p:txBody>
      </p:sp>
      <p:sp>
        <p:nvSpPr>
          <p:cNvPr id="4" name="灯片编号占位符 3"/>
          <p:cNvSpPr>
            <a:spLocks noGrp="1"/>
          </p:cNvSpPr>
          <p:nvPr>
            <p:ph type="sldNum" sz="quarter" idx="5"/>
          </p:nvPr>
        </p:nvSpPr>
        <p:spPr/>
        <p:txBody>
          <a:bodyPr/>
          <a:lstStyle/>
          <a:p>
            <a:pPr>
              <a:defRPr/>
            </a:pPr>
            <a:fld id="{884D6A51-9DBD-4767-9310-D9AE4537F1C7}" type="slidenum">
              <a:rPr lang="zh-CN" altLang="en-US" smtClean="0"/>
              <a:pPr>
                <a:defRPr/>
              </a:pPr>
              <a:t>8</a:t>
            </a:fld>
            <a:endParaRPr lang="en-US" altLang="zh-CN"/>
          </a:p>
        </p:txBody>
      </p:sp>
    </p:spTree>
    <p:extLst>
      <p:ext uri="{BB962C8B-B14F-4D97-AF65-F5344CB8AC3E}">
        <p14:creationId xmlns:p14="http://schemas.microsoft.com/office/powerpoint/2010/main" val="303624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smtClean="0">
                <a:solidFill>
                  <a:schemeClr val="tx1"/>
                </a:solidFill>
                <a:effectLst/>
                <a:latin typeface="宋体" pitchFamily="2" charset="-122"/>
                <a:ea typeface="宋体" pitchFamily="2" charset="-122"/>
                <a:cs typeface="+mn-cs"/>
              </a:rPr>
              <a:t>具体而言，在用电数据隐私保护方面，</a:t>
            </a:r>
            <a:endParaRPr lang="en-US" altLang="zh-CN" sz="1200" kern="1200" dirty="0" smtClean="0">
              <a:solidFill>
                <a:schemeClr val="tx1"/>
              </a:solidFill>
              <a:effectLst/>
              <a:latin typeface="宋体" pitchFamily="2" charset="-122"/>
              <a:ea typeface="宋体" pitchFamily="2" charset="-122"/>
              <a:cs typeface="+mn-cs"/>
            </a:endParaRPr>
          </a:p>
          <a:p>
            <a:endParaRPr lang="en-US" altLang="zh-CN" sz="1200" kern="1200" dirty="0" smtClean="0">
              <a:solidFill>
                <a:schemeClr val="tx1"/>
              </a:solidFill>
              <a:effectLst/>
              <a:latin typeface="宋体" pitchFamily="2" charset="-122"/>
              <a:ea typeface="宋体" pitchFamily="2" charset="-122"/>
              <a:cs typeface="+mn-cs"/>
            </a:endParaRPr>
          </a:p>
          <a:p>
            <a:r>
              <a:rPr lang="zh-CN" altLang="zh-CN" sz="1200" kern="1200" dirty="0" smtClean="0">
                <a:solidFill>
                  <a:schemeClr val="tx1"/>
                </a:solidFill>
                <a:effectLst/>
                <a:latin typeface="宋体" pitchFamily="2" charset="-122"/>
                <a:ea typeface="宋体" pitchFamily="2" charset="-122"/>
                <a:cs typeface="+mn-cs"/>
              </a:rPr>
              <a:t>基于</a:t>
            </a:r>
            <a:r>
              <a:rPr lang="zh-CN" altLang="en-US" sz="1200" kern="1200" dirty="0" smtClean="0">
                <a:solidFill>
                  <a:schemeClr val="tx1"/>
                </a:solidFill>
                <a:effectLst/>
                <a:latin typeface="宋体" pitchFamily="2" charset="-122"/>
                <a:ea typeface="宋体" pitchFamily="2" charset="-122"/>
                <a:cs typeface="+mn-cs"/>
              </a:rPr>
              <a:t>负载</a:t>
            </a:r>
            <a:r>
              <a:rPr lang="zh-CN" altLang="zh-CN" sz="1200" kern="1200" dirty="0" smtClean="0">
                <a:solidFill>
                  <a:schemeClr val="tx1"/>
                </a:solidFill>
                <a:effectLst/>
                <a:latin typeface="宋体" pitchFamily="2" charset="-122"/>
                <a:ea typeface="宋体" pitchFamily="2" charset="-122"/>
                <a:cs typeface="+mn-cs"/>
              </a:rPr>
              <a:t>调度的用电隐私保护方法，其基本思想是通过充电、储能等方式主动改变用户的用电数据，此类方法需要充足的硬件设备配置来保证隐私保护的裕度；</a:t>
            </a:r>
            <a:endParaRPr lang="en-US" altLang="zh-CN" sz="1200" kern="1200" dirty="0" smtClean="0">
              <a:solidFill>
                <a:schemeClr val="tx1"/>
              </a:solidFill>
              <a:effectLst/>
              <a:latin typeface="宋体" pitchFamily="2" charset="-122"/>
              <a:ea typeface="宋体" pitchFamily="2" charset="-122"/>
              <a:cs typeface="+mn-cs"/>
            </a:endParaRPr>
          </a:p>
          <a:p>
            <a:endParaRPr lang="en-US" altLang="zh-CN" sz="1200" kern="1200" dirty="0" smtClean="0">
              <a:solidFill>
                <a:schemeClr val="tx1"/>
              </a:solidFill>
              <a:effectLst/>
              <a:latin typeface="宋体" pitchFamily="2" charset="-122"/>
              <a:ea typeface="宋体" pitchFamily="2" charset="-122"/>
              <a:cs typeface="+mn-cs"/>
            </a:endParaRPr>
          </a:p>
          <a:p>
            <a:r>
              <a:rPr lang="zh-CN" altLang="en-US" sz="1200" kern="1200" dirty="0" smtClean="0">
                <a:solidFill>
                  <a:schemeClr val="tx1"/>
                </a:solidFill>
                <a:effectLst/>
                <a:latin typeface="宋体" pitchFamily="2" charset="-122"/>
                <a:ea typeface="宋体" pitchFamily="2" charset="-122"/>
                <a:cs typeface="+mn-cs"/>
              </a:rPr>
              <a:t>（翻动画）</a:t>
            </a:r>
            <a:r>
              <a:rPr lang="zh-CN" altLang="zh-CN" sz="1200" kern="1200" dirty="0" smtClean="0">
                <a:solidFill>
                  <a:schemeClr val="tx1"/>
                </a:solidFill>
                <a:effectLst/>
                <a:latin typeface="宋体" pitchFamily="2" charset="-122"/>
                <a:ea typeface="宋体" pitchFamily="2" charset="-122"/>
                <a:cs typeface="+mn-cs"/>
              </a:rPr>
              <a:t>而基于数据聚合的隐私保护方法往往通过噪声信号注入的方式模糊化用电信息，但是这会在一定程度上降低数据的完整性和系统效能；</a:t>
            </a:r>
            <a:endParaRPr lang="en-US" altLang="zh-CN" sz="1200" kern="1200" dirty="0" smtClean="0">
              <a:solidFill>
                <a:schemeClr val="tx1"/>
              </a:solidFill>
              <a:effectLst/>
              <a:latin typeface="宋体" pitchFamily="2" charset="-122"/>
              <a:ea typeface="宋体" pitchFamily="2" charset="-122"/>
              <a:cs typeface="+mn-cs"/>
            </a:endParaRPr>
          </a:p>
          <a:p>
            <a:endParaRPr lang="en-US" altLang="zh-CN" sz="1200" kern="1200" dirty="0" smtClean="0">
              <a:solidFill>
                <a:schemeClr val="tx1"/>
              </a:solidFill>
              <a:effectLst/>
              <a:latin typeface="宋体" pitchFamily="2" charset="-122"/>
              <a:ea typeface="宋体" pitchFamily="2" charset="-122"/>
              <a:cs typeface="+mn-cs"/>
            </a:endParaRPr>
          </a:p>
          <a:p>
            <a:r>
              <a:rPr lang="zh-CN" altLang="en-US" sz="1200" kern="1200" dirty="0" smtClean="0">
                <a:solidFill>
                  <a:schemeClr val="tx1"/>
                </a:solidFill>
                <a:effectLst/>
                <a:latin typeface="宋体" pitchFamily="2" charset="-122"/>
                <a:ea typeface="宋体" pitchFamily="2" charset="-122"/>
                <a:cs typeface="+mn-cs"/>
              </a:rPr>
              <a:t>（翻动画）</a:t>
            </a:r>
            <a:r>
              <a:rPr lang="zh-CN" altLang="zh-CN" sz="1200" kern="1200" dirty="0" smtClean="0">
                <a:solidFill>
                  <a:schemeClr val="tx1"/>
                </a:solidFill>
                <a:effectLst/>
                <a:latin typeface="宋体" pitchFamily="2" charset="-122"/>
                <a:ea typeface="宋体" pitchFamily="2" charset="-122"/>
                <a:cs typeface="+mn-cs"/>
              </a:rPr>
              <a:t>而基于访问控制、匿名化的隐私保护方法</a:t>
            </a:r>
            <a:r>
              <a:rPr lang="zh-CN" altLang="en-US" sz="1200" kern="1200" dirty="0" smtClean="0">
                <a:solidFill>
                  <a:schemeClr val="tx1"/>
                </a:solidFill>
                <a:effectLst/>
                <a:latin typeface="宋体" pitchFamily="2" charset="-122"/>
                <a:ea typeface="宋体" pitchFamily="2" charset="-122"/>
                <a:cs typeface="+mn-cs"/>
              </a:rPr>
              <a:t>一般</a:t>
            </a:r>
            <a:r>
              <a:rPr lang="zh-CN" altLang="zh-CN" sz="1200" kern="1200" dirty="0" smtClean="0">
                <a:solidFill>
                  <a:schemeClr val="tx1"/>
                </a:solidFill>
                <a:effectLst/>
                <a:latin typeface="宋体" pitchFamily="2" charset="-122"/>
                <a:ea typeface="宋体" pitchFamily="2" charset="-122"/>
                <a:cs typeface="+mn-cs"/>
              </a:rPr>
              <a:t>通过加密、数字签名、认证等密码学的方式来使得用电信息的推测难度加大，但也会带来计算和通讯成本的提高</a:t>
            </a:r>
            <a:r>
              <a:rPr lang="zh-CN" altLang="en-US" sz="1200" kern="1200" dirty="0" smtClean="0">
                <a:solidFill>
                  <a:schemeClr val="tx1"/>
                </a:solidFill>
                <a:effectLst/>
                <a:latin typeface="宋体" pitchFamily="2" charset="-122"/>
                <a:ea typeface="宋体" pitchFamily="2" charset="-122"/>
                <a:cs typeface="+mn-cs"/>
              </a:rPr>
              <a:t>。</a:t>
            </a:r>
            <a:endParaRPr lang="en-US" altLang="zh-CN" sz="1200" kern="1200" dirty="0" smtClean="0">
              <a:solidFill>
                <a:schemeClr val="tx1"/>
              </a:solidFill>
              <a:effectLst/>
              <a:latin typeface="宋体" pitchFamily="2" charset="-122"/>
              <a:ea typeface="宋体" pitchFamily="2" charset="-122"/>
              <a:cs typeface="+mn-cs"/>
            </a:endParaRPr>
          </a:p>
          <a:p>
            <a:endParaRPr lang="en-US" altLang="zh-CN" sz="1200" kern="1200" dirty="0" smtClean="0">
              <a:solidFill>
                <a:schemeClr val="tx1"/>
              </a:solidFill>
              <a:effectLst/>
              <a:latin typeface="宋体" pitchFamily="2" charset="-122"/>
              <a:ea typeface="宋体" pitchFamily="2" charset="-122"/>
              <a:cs typeface="+mn-cs"/>
            </a:endParaRPr>
          </a:p>
          <a:p>
            <a:r>
              <a:rPr lang="zh-CN" altLang="en-US" sz="1200" kern="1200" dirty="0" smtClean="0">
                <a:solidFill>
                  <a:schemeClr val="tx1"/>
                </a:solidFill>
                <a:effectLst/>
                <a:latin typeface="宋体" pitchFamily="2" charset="-122"/>
                <a:ea typeface="宋体" pitchFamily="2" charset="-122"/>
                <a:cs typeface="+mn-cs"/>
              </a:rPr>
              <a:t>（翻动画）</a:t>
            </a:r>
            <a:r>
              <a:rPr lang="zh-CN" altLang="zh-CN" sz="1200" kern="1200" dirty="0" smtClean="0">
                <a:solidFill>
                  <a:schemeClr val="tx1"/>
                </a:solidFill>
                <a:effectLst/>
                <a:latin typeface="宋体" pitchFamily="2" charset="-122"/>
                <a:ea typeface="宋体" pitchFamily="2" charset="-122"/>
                <a:cs typeface="+mn-cs"/>
              </a:rPr>
              <a:t>结合以上分析，我们认为基于</a:t>
            </a:r>
            <a:r>
              <a:rPr lang="zh-CN" altLang="en-US" sz="1200" kern="1200" dirty="0" smtClean="0">
                <a:solidFill>
                  <a:schemeClr val="tx1"/>
                </a:solidFill>
                <a:effectLst/>
                <a:latin typeface="宋体" pitchFamily="2" charset="-122"/>
                <a:ea typeface="宋体" pitchFamily="2" charset="-122"/>
                <a:cs typeface="+mn-cs"/>
              </a:rPr>
              <a:t>负载</a:t>
            </a:r>
            <a:r>
              <a:rPr lang="zh-CN" altLang="zh-CN" sz="1200" kern="1200" dirty="0" smtClean="0">
                <a:solidFill>
                  <a:schemeClr val="tx1"/>
                </a:solidFill>
                <a:effectLst/>
                <a:latin typeface="宋体" pitchFamily="2" charset="-122"/>
                <a:ea typeface="宋体" pitchFamily="2" charset="-122"/>
                <a:cs typeface="+mn-cs"/>
              </a:rPr>
              <a:t>调度的隐私保护方法在现阶段更具有实用价值，但是也亟待研究更</a:t>
            </a:r>
            <a:r>
              <a:rPr lang="zh-CN" altLang="en-US" sz="1200" kern="1200" dirty="0" smtClean="0">
                <a:solidFill>
                  <a:schemeClr val="tx1"/>
                </a:solidFill>
                <a:effectLst/>
                <a:latin typeface="宋体" pitchFamily="2" charset="-122"/>
                <a:ea typeface="宋体" pitchFamily="2" charset="-122"/>
                <a:cs typeface="+mn-cs"/>
              </a:rPr>
              <a:t>经济、</a:t>
            </a:r>
            <a:r>
              <a:rPr lang="zh-CN" altLang="zh-CN" sz="1200" kern="1200" dirty="0" smtClean="0">
                <a:solidFill>
                  <a:schemeClr val="tx1"/>
                </a:solidFill>
                <a:effectLst/>
                <a:latin typeface="宋体" pitchFamily="2" charset="-122"/>
                <a:ea typeface="宋体" pitchFamily="2" charset="-122"/>
                <a:cs typeface="+mn-cs"/>
              </a:rPr>
              <a:t>高效的隐私保护</a:t>
            </a:r>
            <a:r>
              <a:rPr lang="zh-CN" altLang="en-US" sz="1200" kern="1200" dirty="0" smtClean="0">
                <a:solidFill>
                  <a:schemeClr val="tx1"/>
                </a:solidFill>
                <a:effectLst/>
                <a:latin typeface="宋体" pitchFamily="2" charset="-122"/>
                <a:ea typeface="宋体" pitchFamily="2" charset="-122"/>
                <a:cs typeface="+mn-cs"/>
              </a:rPr>
              <a:t>负载</a:t>
            </a:r>
            <a:r>
              <a:rPr lang="zh-CN" altLang="zh-CN" sz="1200" kern="1200" dirty="0" smtClean="0">
                <a:solidFill>
                  <a:schemeClr val="tx1"/>
                </a:solidFill>
                <a:effectLst/>
                <a:latin typeface="宋体" pitchFamily="2" charset="-122"/>
                <a:ea typeface="宋体" pitchFamily="2" charset="-122"/>
                <a:cs typeface="+mn-cs"/>
              </a:rPr>
              <a:t>调度策略。</a:t>
            </a:r>
            <a:endParaRPr lang="en-US" altLang="zh-CN" sz="1200" kern="1200" dirty="0" smtClean="0">
              <a:solidFill>
                <a:schemeClr val="tx1"/>
              </a:solidFill>
              <a:effectLst/>
              <a:latin typeface="宋体" pitchFamily="2" charset="-122"/>
              <a:ea typeface="宋体" pitchFamily="2" charset="-122"/>
              <a:cs typeface="+mn-cs"/>
            </a:endParaRPr>
          </a:p>
          <a:p>
            <a:endParaRPr lang="zh-CN" altLang="en-US" dirty="0">
              <a:latin typeface="宋体" charset="-122"/>
              <a:ea typeface="宋体" charset="-122"/>
            </a:endParaRPr>
          </a:p>
        </p:txBody>
      </p:sp>
      <p:sp>
        <p:nvSpPr>
          <p:cNvPr id="4" name="灯片编号占位符 3"/>
          <p:cNvSpPr>
            <a:spLocks noGrp="1"/>
          </p:cNvSpPr>
          <p:nvPr>
            <p:ph type="sldNum" sz="quarter" idx="5"/>
          </p:nvPr>
        </p:nvSpPr>
        <p:spPr/>
        <p:txBody>
          <a:bodyPr/>
          <a:lstStyle/>
          <a:p>
            <a:pPr>
              <a:defRPr/>
            </a:pPr>
            <a:fld id="{884D6A51-9DBD-4767-9310-D9AE4537F1C7}" type="slidenum">
              <a:rPr lang="zh-CN" altLang="en-US" smtClean="0"/>
              <a:pPr>
                <a:defRPr/>
              </a:pPr>
              <a:t>9</a:t>
            </a:fld>
            <a:endParaRPr lang="en-US" altLang="zh-CN"/>
          </a:p>
        </p:txBody>
      </p:sp>
    </p:spTree>
    <p:extLst>
      <p:ext uri="{BB962C8B-B14F-4D97-AF65-F5344CB8AC3E}">
        <p14:creationId xmlns:p14="http://schemas.microsoft.com/office/powerpoint/2010/main" val="1697753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0"/>
          <p:cNvSpPr>
            <a:spLocks noChangeArrowheads="1"/>
          </p:cNvSpPr>
          <p:nvPr/>
        </p:nvSpPr>
        <p:spPr bwMode="auto">
          <a:xfrm flipV="1">
            <a:off x="330200" y="2552569"/>
            <a:ext cx="9303320" cy="72009"/>
          </a:xfrm>
          <a:prstGeom prst="rect">
            <a:avLst/>
          </a:prstGeom>
          <a:solidFill>
            <a:schemeClr val="tx2"/>
          </a:solidFill>
          <a:ln w="9525" cmpd="dbl">
            <a:solidFill>
              <a:srgbClr val="0070C0"/>
            </a:solidFill>
            <a:miter lim="800000"/>
            <a:headEnd/>
            <a:tailEnd/>
          </a:ln>
          <a:effectLst>
            <a:innerShdw blurRad="63500" dist="50800" dir="13500000">
              <a:prstClr val="black">
                <a:alpha val="50000"/>
              </a:prstClr>
            </a:innerShdw>
          </a:effec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defRPr/>
            </a:pPr>
            <a:endParaRPr lang="zh-CN" altLang="en-US" smtClean="0">
              <a:ea typeface="宋体" pitchFamily="2" charset="-122"/>
            </a:endParaRPr>
          </a:p>
        </p:txBody>
      </p:sp>
      <p:sp>
        <p:nvSpPr>
          <p:cNvPr id="16386" name="Rectangle 2"/>
          <p:cNvSpPr>
            <a:spLocks noGrp="1" noChangeArrowheads="1"/>
          </p:cNvSpPr>
          <p:nvPr>
            <p:ph type="ctrTitle"/>
          </p:nvPr>
        </p:nvSpPr>
        <p:spPr>
          <a:xfrm>
            <a:off x="742950" y="685800"/>
            <a:ext cx="8420100" cy="2127250"/>
          </a:xfrm>
        </p:spPr>
        <p:txBody>
          <a:bodyPr/>
          <a:lstStyle>
            <a:lvl1pPr algn="ctr">
              <a:defRPr sz="5400"/>
            </a:lvl1pPr>
          </a:lstStyle>
          <a:p>
            <a:r>
              <a:rPr lang="zh-CN" altLang="en-US" smtClean="0"/>
              <a:t>单击此处编辑母版标题样式</a:t>
            </a:r>
            <a:endParaRPr lang="en-US" altLang="zh-CN"/>
          </a:p>
        </p:txBody>
      </p:sp>
      <p:sp>
        <p:nvSpPr>
          <p:cNvPr id="16387" name="Rectangle 3"/>
          <p:cNvSpPr>
            <a:spLocks noGrp="1" noChangeArrowheads="1"/>
          </p:cNvSpPr>
          <p:nvPr>
            <p:ph type="subTitle" idx="1"/>
          </p:nvPr>
        </p:nvSpPr>
        <p:spPr>
          <a:xfrm>
            <a:off x="1485900" y="3270250"/>
            <a:ext cx="6934200" cy="2209800"/>
          </a:xfrm>
        </p:spPr>
        <p:txBody>
          <a:bodyPr/>
          <a:lstStyle>
            <a:lvl1pPr marL="0" indent="0" algn="ctr">
              <a:buFont typeface="Wingdings" pitchFamily="2" charset="2"/>
              <a:buNone/>
              <a:defRPr sz="3000"/>
            </a:lvl1pPr>
          </a:lstStyle>
          <a:p>
            <a:r>
              <a:rPr lang="zh-CN" altLang="en-US" smtClean="0"/>
              <a:t>单击此处编辑母版副标题样式</a:t>
            </a:r>
            <a:endParaRPr lang="en-US" altLang="zh-CN"/>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AAACE9F9-2339-47EF-8410-3CC54A6493E2}" type="slidenum">
              <a:rPr lang="zh-CN" altLang="en-US"/>
              <a:pPr>
                <a:defRPr/>
              </a:pPr>
              <a:t>‹#›</a:t>
            </a:fld>
            <a:endParaRPr lang="en-US" altLang="zh-CN"/>
          </a:p>
        </p:txBody>
      </p:sp>
    </p:spTree>
    <p:extLst>
      <p:ext uri="{BB962C8B-B14F-4D97-AF65-F5344CB8AC3E}">
        <p14:creationId xmlns:p14="http://schemas.microsoft.com/office/powerpoint/2010/main" val="380270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0C76527-8A23-463A-A3F5-7D8E21E74298}" type="slidenum">
              <a:rPr lang="zh-CN" altLang="en-US"/>
              <a:pPr>
                <a:defRPr/>
              </a:pPr>
              <a:t>‹#›</a:t>
            </a:fld>
            <a:endParaRPr lang="en-US" altLang="zh-CN" dirty="0"/>
          </a:p>
        </p:txBody>
      </p:sp>
    </p:spTree>
    <p:extLst>
      <p:ext uri="{BB962C8B-B14F-4D97-AF65-F5344CB8AC3E}">
        <p14:creationId xmlns:p14="http://schemas.microsoft.com/office/powerpoint/2010/main" val="3600006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7813"/>
            <a:ext cx="222885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277813"/>
            <a:ext cx="653415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2285E57-3C91-4AAD-8C36-48D9A49C09A1}" type="slidenum">
              <a:rPr lang="zh-CN" altLang="en-US"/>
              <a:pPr>
                <a:defRPr/>
              </a:pPr>
              <a:t>‹#›</a:t>
            </a:fld>
            <a:endParaRPr lang="en-US" altLang="zh-CN" dirty="0"/>
          </a:p>
        </p:txBody>
      </p:sp>
    </p:spTree>
    <p:extLst>
      <p:ext uri="{BB962C8B-B14F-4D97-AF65-F5344CB8AC3E}">
        <p14:creationId xmlns:p14="http://schemas.microsoft.com/office/powerpoint/2010/main" val="2556359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277813"/>
            <a:ext cx="89154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600200"/>
            <a:ext cx="43815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029200" y="1600200"/>
            <a:ext cx="43815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029200" y="3941763"/>
            <a:ext cx="43815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1F2C954C-063D-4132-AFF7-D6C33A2CABD5}" type="slidenum">
              <a:rPr lang="zh-CN" altLang="en-US"/>
              <a:pPr>
                <a:defRPr/>
              </a:pPr>
              <a:t>‹#›</a:t>
            </a:fld>
            <a:endParaRPr lang="en-US" altLang="zh-CN" dirty="0"/>
          </a:p>
        </p:txBody>
      </p:sp>
    </p:spTree>
    <p:extLst>
      <p:ext uri="{BB962C8B-B14F-4D97-AF65-F5344CB8AC3E}">
        <p14:creationId xmlns:p14="http://schemas.microsoft.com/office/powerpoint/2010/main" val="2237566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95300" y="277813"/>
            <a:ext cx="89154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600200"/>
            <a:ext cx="43815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5029200" y="1600200"/>
            <a:ext cx="4381500" cy="4530725"/>
          </a:xfrm>
        </p:spPr>
        <p:txBody>
          <a:bodyPr/>
          <a:lstStyle/>
          <a:p>
            <a:pPr lvl="0"/>
            <a:r>
              <a:rPr lang="zh-CN" altLang="en-US" noProof="0" smtClean="0"/>
              <a:t>单击图标添加剪 贴画</a:t>
            </a:r>
            <a:endParaRPr lang="zh-CN" alt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5FCEBCA-2923-47CE-9644-0809EDAF6112}" type="slidenum">
              <a:rPr lang="zh-CN" altLang="en-US"/>
              <a:pPr>
                <a:defRPr/>
              </a:pPr>
              <a:t>‹#›</a:t>
            </a:fld>
            <a:endParaRPr lang="en-US" altLang="zh-CN" dirty="0"/>
          </a:p>
        </p:txBody>
      </p:sp>
    </p:spTree>
    <p:extLst>
      <p:ext uri="{BB962C8B-B14F-4D97-AF65-F5344CB8AC3E}">
        <p14:creationId xmlns:p14="http://schemas.microsoft.com/office/powerpoint/2010/main" val="3615905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44625"/>
            <a:ext cx="8915400" cy="1008112"/>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1C970E6-C7E8-405D-A059-F1521ABA02BA}" type="slidenum">
              <a:rPr lang="zh-CN" altLang="en-US"/>
              <a:pPr>
                <a:defRPr/>
              </a:pPr>
              <a:t>‹#›</a:t>
            </a:fld>
            <a:endParaRPr lang="en-US" altLang="zh-CN" dirty="0"/>
          </a:p>
        </p:txBody>
      </p:sp>
    </p:spTree>
    <p:extLst>
      <p:ext uri="{BB962C8B-B14F-4D97-AF65-F5344CB8AC3E}">
        <p14:creationId xmlns:p14="http://schemas.microsoft.com/office/powerpoint/2010/main" val="221511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87E0377-6D5E-40EC-A39B-BF408A2E10BD}" type="slidenum">
              <a:rPr lang="zh-CN" altLang="en-US"/>
              <a:pPr>
                <a:defRPr/>
              </a:pPr>
              <a:t>‹#›</a:t>
            </a:fld>
            <a:endParaRPr lang="en-US" altLang="zh-CN" dirty="0"/>
          </a:p>
        </p:txBody>
      </p:sp>
    </p:spTree>
    <p:extLst>
      <p:ext uri="{BB962C8B-B14F-4D97-AF65-F5344CB8AC3E}">
        <p14:creationId xmlns:p14="http://schemas.microsoft.com/office/powerpoint/2010/main" val="1160367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0"/>
            <a:ext cx="43815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1600200"/>
            <a:ext cx="43815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E70865F-B02C-4990-B811-50DC9BDCF57A}" type="slidenum">
              <a:rPr lang="zh-CN" altLang="en-US"/>
              <a:pPr>
                <a:defRPr/>
              </a:pPr>
              <a:t>‹#›</a:t>
            </a:fld>
            <a:endParaRPr lang="en-US" altLang="zh-CN" dirty="0"/>
          </a:p>
        </p:txBody>
      </p:sp>
    </p:spTree>
    <p:extLst>
      <p:ext uri="{BB962C8B-B14F-4D97-AF65-F5344CB8AC3E}">
        <p14:creationId xmlns:p14="http://schemas.microsoft.com/office/powerpoint/2010/main" val="417374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44624"/>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06DBB4E4-A5B7-4615-9AB7-A4C47FFA473F}" type="slidenum">
              <a:rPr lang="zh-CN" altLang="en-US"/>
              <a:pPr>
                <a:defRPr/>
              </a:pPr>
              <a:t>‹#›</a:t>
            </a:fld>
            <a:endParaRPr lang="en-US" altLang="zh-CN" dirty="0"/>
          </a:p>
        </p:txBody>
      </p:sp>
    </p:spTree>
    <p:extLst>
      <p:ext uri="{BB962C8B-B14F-4D97-AF65-F5344CB8AC3E}">
        <p14:creationId xmlns:p14="http://schemas.microsoft.com/office/powerpoint/2010/main" val="3222300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BE1B0913-F65F-479A-9135-3C1CAF4A37D8}" type="slidenum">
              <a:rPr lang="zh-CN" altLang="en-US"/>
              <a:pPr>
                <a:defRPr/>
              </a:pPr>
              <a:t>‹#›</a:t>
            </a:fld>
            <a:endParaRPr lang="en-US" altLang="zh-CN" dirty="0"/>
          </a:p>
        </p:txBody>
      </p:sp>
    </p:spTree>
    <p:extLst>
      <p:ext uri="{BB962C8B-B14F-4D97-AF65-F5344CB8AC3E}">
        <p14:creationId xmlns:p14="http://schemas.microsoft.com/office/powerpoint/2010/main" val="3792964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3"/>
          <p:cNvSpPr>
            <a:spLocks noGrp="1"/>
          </p:cNvSpPr>
          <p:nvPr>
            <p:ph type="sldNum" sz="quarter" idx="12"/>
          </p:nvPr>
        </p:nvSpPr>
        <p:spPr>
          <a:xfrm>
            <a:off x="7537450" y="6356350"/>
            <a:ext cx="2311400" cy="457200"/>
          </a:xfrm>
        </p:spPr>
        <p:txBody>
          <a:bodyPr/>
          <a:lstStyle>
            <a:lvl1pPr>
              <a:defRPr/>
            </a:lvl1pPr>
          </a:lstStyle>
          <a:p>
            <a:pPr>
              <a:defRPr/>
            </a:pPr>
            <a:fld id="{CFDB5D0D-21C5-4694-ADD6-5CE844F78D06}" type="slidenum">
              <a:rPr lang="zh-CN" altLang="en-US"/>
              <a:pPr>
                <a:defRPr/>
              </a:pPr>
              <a:t>‹#›</a:t>
            </a:fld>
            <a:endParaRPr lang="en-US" altLang="zh-CN"/>
          </a:p>
        </p:txBody>
      </p:sp>
    </p:spTree>
    <p:extLst>
      <p:ext uri="{BB962C8B-B14F-4D97-AF65-F5344CB8AC3E}">
        <p14:creationId xmlns:p14="http://schemas.microsoft.com/office/powerpoint/2010/main" val="2084531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9F4306B-771B-4F4C-BCB4-DCFADCC29374}" type="slidenum">
              <a:rPr lang="zh-CN" altLang="en-US"/>
              <a:pPr>
                <a:defRPr/>
              </a:pPr>
              <a:t>‹#›</a:t>
            </a:fld>
            <a:endParaRPr lang="en-US" altLang="zh-CN" dirty="0"/>
          </a:p>
        </p:txBody>
      </p:sp>
    </p:spTree>
    <p:extLst>
      <p:ext uri="{BB962C8B-B14F-4D97-AF65-F5344CB8AC3E}">
        <p14:creationId xmlns:p14="http://schemas.microsoft.com/office/powerpoint/2010/main" val="710238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94CE386-CFA7-4320-9898-61C8B55F8779}" type="slidenum">
              <a:rPr lang="zh-CN" altLang="en-US"/>
              <a:pPr>
                <a:defRPr/>
              </a:pPr>
              <a:t>‹#›</a:t>
            </a:fld>
            <a:endParaRPr lang="en-US" altLang="zh-CN" dirty="0"/>
          </a:p>
        </p:txBody>
      </p:sp>
    </p:spTree>
    <p:extLst>
      <p:ext uri="{BB962C8B-B14F-4D97-AF65-F5344CB8AC3E}">
        <p14:creationId xmlns:p14="http://schemas.microsoft.com/office/powerpoint/2010/main" val="381369824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g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descr="zju_wenzi.gif"/>
          <p:cNvPicPr>
            <a:picLocks noChangeAspect="1"/>
          </p:cNvPicPr>
          <p:nvPr userDrawn="1"/>
        </p:nvPicPr>
        <p:blipFill>
          <a:blip r:embed="rId15" cstate="print"/>
          <a:stretch>
            <a:fillRect/>
          </a:stretch>
        </p:blipFill>
        <p:spPr>
          <a:xfrm>
            <a:off x="7216164" y="69757"/>
            <a:ext cx="1240615" cy="360000"/>
          </a:xfrm>
          <a:prstGeom prst="rect">
            <a:avLst/>
          </a:prstGeom>
        </p:spPr>
      </p:pic>
      <p:sp>
        <p:nvSpPr>
          <p:cNvPr id="1026" name="Rectangle 2"/>
          <p:cNvSpPr>
            <a:spLocks noGrp="1" noChangeArrowheads="1"/>
          </p:cNvSpPr>
          <p:nvPr>
            <p:ph type="title"/>
          </p:nvPr>
        </p:nvSpPr>
        <p:spPr bwMode="auto">
          <a:xfrm>
            <a:off x="495300" y="44450"/>
            <a:ext cx="89154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endParaRPr lang="en-US" altLang="zh-CN" smtClean="0"/>
          </a:p>
        </p:txBody>
      </p:sp>
      <p:sp>
        <p:nvSpPr>
          <p:cNvPr id="1027" name="Rectangle 3"/>
          <p:cNvSpPr>
            <a:spLocks noGrp="1" noChangeArrowheads="1"/>
          </p:cNvSpPr>
          <p:nvPr>
            <p:ph type="body" idx="1"/>
          </p:nvPr>
        </p:nvSpPr>
        <p:spPr bwMode="auto">
          <a:xfrm>
            <a:off x="495300" y="1268413"/>
            <a:ext cx="8915400" cy="486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endParaRPr lang="en-US" altLang="zh-CN" dirty="0" smtClean="0"/>
          </a:p>
          <a:p>
            <a:pPr lvl="1"/>
            <a:r>
              <a:rPr lang="zh-CN" altLang="en-US" dirty="0" smtClean="0"/>
              <a:t>第二级</a:t>
            </a:r>
            <a:endParaRPr lang="en-US" altLang="zh-CN" dirty="0" smtClean="0"/>
          </a:p>
          <a:p>
            <a:pPr lvl="2"/>
            <a:r>
              <a:rPr lang="zh-CN" altLang="en-US" dirty="0" smtClean="0"/>
              <a:t>第三级</a:t>
            </a:r>
            <a:endParaRPr lang="en-US" altLang="zh-CN" dirty="0" smtClean="0"/>
          </a:p>
          <a:p>
            <a:pPr lvl="3"/>
            <a:r>
              <a:rPr lang="zh-CN" altLang="en-US" dirty="0" smtClean="0"/>
              <a:t>第四级</a:t>
            </a:r>
            <a:endParaRPr lang="en-US" altLang="zh-CN" dirty="0" smtClean="0"/>
          </a:p>
          <a:p>
            <a:pPr lvl="4"/>
            <a:r>
              <a:rPr lang="zh-CN" altLang="en-US" dirty="0" smtClean="0"/>
              <a:t>第五级</a:t>
            </a:r>
            <a:endParaRPr lang="en-US" altLang="zh-CN" dirty="0" smtClean="0"/>
          </a:p>
        </p:txBody>
      </p:sp>
      <p:sp>
        <p:nvSpPr>
          <p:cNvPr id="15364" name="Rectangle 4"/>
          <p:cNvSpPr>
            <a:spLocks noGrp="1" noChangeArrowheads="1"/>
          </p:cNvSpPr>
          <p:nvPr>
            <p:ph type="dt" sz="half" idx="2"/>
          </p:nvPr>
        </p:nvSpPr>
        <p:spPr bwMode="auto">
          <a:xfrm>
            <a:off x="495300" y="6248400"/>
            <a:ext cx="2311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latin typeface="Arial" pitchFamily="34" charset="0"/>
                <a:ea typeface="宋体" pitchFamily="2" charset="-122"/>
              </a:defRPr>
            </a:lvl1pPr>
          </a:lstStyle>
          <a:p>
            <a:pPr>
              <a:defRPr/>
            </a:pPr>
            <a:endParaRPr lang="en-US" altLang="zh-CN"/>
          </a:p>
        </p:txBody>
      </p:sp>
      <p:sp>
        <p:nvSpPr>
          <p:cNvPr id="15365" name="Rectangle 5"/>
          <p:cNvSpPr>
            <a:spLocks noGrp="1" noChangeArrowheads="1"/>
          </p:cNvSpPr>
          <p:nvPr>
            <p:ph type="ftr" sz="quarter" idx="3"/>
          </p:nvPr>
        </p:nvSpPr>
        <p:spPr bwMode="auto">
          <a:xfrm>
            <a:off x="3384550" y="6248400"/>
            <a:ext cx="31369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latin typeface="Arial" pitchFamily="34" charset="0"/>
                <a:ea typeface="宋体" pitchFamily="2" charset="-122"/>
              </a:defRPr>
            </a:lvl1pPr>
          </a:lstStyle>
          <a:p>
            <a:pPr>
              <a:defRPr/>
            </a:pPr>
            <a:endParaRPr lang="en-US" altLang="zh-CN"/>
          </a:p>
        </p:txBody>
      </p:sp>
      <p:sp>
        <p:nvSpPr>
          <p:cNvPr id="15366" name="Rectangle 6"/>
          <p:cNvSpPr>
            <a:spLocks noGrp="1" noChangeArrowheads="1"/>
          </p:cNvSpPr>
          <p:nvPr>
            <p:ph type="sldNum" sz="quarter" idx="4"/>
          </p:nvPr>
        </p:nvSpPr>
        <p:spPr bwMode="auto">
          <a:xfrm>
            <a:off x="7464425" y="6242050"/>
            <a:ext cx="2311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atin typeface="+mj-lt"/>
                <a:ea typeface="宋体" pitchFamily="2" charset="-122"/>
              </a:defRPr>
            </a:lvl1pPr>
          </a:lstStyle>
          <a:p>
            <a:pPr>
              <a:defRPr/>
            </a:pPr>
            <a:fld id="{F0548F07-C921-477C-93AE-EE81E7406299}" type="slidenum">
              <a:rPr lang="zh-CN" altLang="en-US"/>
              <a:pPr>
                <a:defRPr/>
              </a:pPr>
              <a:t>‹#›</a:t>
            </a:fld>
            <a:endParaRPr lang="en-US" altLang="zh-CN" dirty="0"/>
          </a:p>
        </p:txBody>
      </p:sp>
      <p:sp>
        <p:nvSpPr>
          <p:cNvPr id="1031" name="Line 8"/>
          <p:cNvSpPr>
            <a:spLocks noChangeShapeType="1"/>
          </p:cNvSpPr>
          <p:nvPr/>
        </p:nvSpPr>
        <p:spPr bwMode="auto">
          <a:xfrm>
            <a:off x="523875" y="1125538"/>
            <a:ext cx="8750300" cy="0"/>
          </a:xfrm>
          <a:prstGeom prst="line">
            <a:avLst/>
          </a:prstGeom>
          <a:noFill/>
          <a:ln w="38100">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8288257" y="60232"/>
            <a:ext cx="1620957" cy="328936"/>
          </a:xfrm>
          <a:prstGeom prst="rect">
            <a:avLst/>
          </a:prstGeom>
        </p:spPr>
        <p:txBody>
          <a:bodyPr wrap="none">
            <a:spAutoFit/>
          </a:bodyPr>
          <a:lstStyle/>
          <a:p>
            <a:pPr fontAlgn="auto">
              <a:lnSpc>
                <a:spcPct val="120000"/>
              </a:lnSpc>
              <a:spcBef>
                <a:spcPts val="0"/>
              </a:spcBef>
              <a:spcAft>
                <a:spcPts val="0"/>
              </a:spcAft>
              <a:buClr>
                <a:srgbClr val="0000FF"/>
              </a:buClr>
              <a:buSzPct val="70000"/>
              <a:defRPr/>
            </a:pPr>
            <a:r>
              <a:rPr lang="zh-CN" altLang="en-US" sz="1400" b="1" kern="0" dirty="0" smtClean="0">
                <a:ln w="1905"/>
                <a:gradFill>
                  <a:gsLst>
                    <a:gs pos="0">
                      <a:srgbClr val="2D2D8A">
                        <a:shade val="20000"/>
                        <a:satMod val="200000"/>
                      </a:srgbClr>
                    </a:gs>
                    <a:gs pos="78000">
                      <a:srgbClr val="2D2D8A">
                        <a:tint val="90000"/>
                        <a:shade val="89000"/>
                        <a:satMod val="220000"/>
                      </a:srgbClr>
                    </a:gs>
                    <a:gs pos="100000">
                      <a:srgbClr val="2D2D8A">
                        <a:tint val="12000"/>
                        <a:satMod val="255000"/>
                      </a:srgbClr>
                    </a:gs>
                  </a:gsLst>
                  <a:lin ang="5400000"/>
                </a:gradFill>
                <a:effectLst>
                  <a:innerShdw blurRad="69850" dist="43180" dir="5400000">
                    <a:srgbClr val="000000">
                      <a:alpha val="65000"/>
                    </a:srgbClr>
                  </a:innerShdw>
                </a:effectLst>
                <a:latin typeface="+mj-lt"/>
                <a:ea typeface="微软雅黑" pitchFamily="34" charset="-122"/>
              </a:rPr>
              <a:t>博士学位论文</a:t>
            </a:r>
            <a:r>
              <a:rPr lang="zh-CN" altLang="en-US" sz="1400" b="1" kern="0" dirty="0" smtClean="0">
                <a:ln w="1905"/>
                <a:gradFill>
                  <a:gsLst>
                    <a:gs pos="0">
                      <a:srgbClr val="2D2D8A">
                        <a:shade val="20000"/>
                        <a:satMod val="200000"/>
                      </a:srgbClr>
                    </a:gs>
                    <a:gs pos="78000">
                      <a:srgbClr val="2D2D8A">
                        <a:tint val="90000"/>
                        <a:shade val="89000"/>
                        <a:satMod val="220000"/>
                      </a:srgbClr>
                    </a:gs>
                    <a:gs pos="100000">
                      <a:srgbClr val="2D2D8A">
                        <a:tint val="12000"/>
                        <a:satMod val="255000"/>
                      </a:srgbClr>
                    </a:gs>
                  </a:gsLst>
                  <a:lin ang="5400000"/>
                </a:gradFill>
                <a:effectLst>
                  <a:innerShdw blurRad="69850" dist="43180" dir="5400000">
                    <a:srgbClr val="000000">
                      <a:alpha val="65000"/>
                    </a:srgbClr>
                  </a:innerShdw>
                </a:effectLst>
                <a:latin typeface="微软雅黑" pitchFamily="34" charset="-122"/>
                <a:ea typeface="微软雅黑" pitchFamily="34" charset="-122"/>
              </a:rPr>
              <a:t>答辩</a:t>
            </a:r>
            <a:endParaRPr lang="zh-CN" altLang="en-US" sz="1400" b="1" kern="0" dirty="0">
              <a:ln w="1905"/>
              <a:gradFill>
                <a:gsLst>
                  <a:gs pos="0">
                    <a:srgbClr val="2D2D8A">
                      <a:shade val="20000"/>
                      <a:satMod val="200000"/>
                    </a:srgbClr>
                  </a:gs>
                  <a:gs pos="78000">
                    <a:srgbClr val="2D2D8A">
                      <a:tint val="90000"/>
                      <a:shade val="89000"/>
                      <a:satMod val="220000"/>
                    </a:srgbClr>
                  </a:gs>
                  <a:gs pos="100000">
                    <a:srgbClr val="2D2D8A">
                      <a:tint val="12000"/>
                      <a:satMod val="255000"/>
                    </a:srgbClr>
                  </a:gs>
                </a:gsLst>
                <a:lin ang="5400000"/>
              </a:gradFill>
              <a:effectLst>
                <a:innerShdw blurRad="69850" dist="43180" dir="5400000">
                  <a:srgbClr val="000000">
                    <a:alpha val="65000"/>
                  </a:srgbClr>
                </a:innerShdw>
              </a:effectLst>
              <a:latin typeface="微软雅黑" pitchFamily="34" charset="-122"/>
              <a:ea typeface="微软雅黑" pitchFamily="34" charset="-122"/>
            </a:endParaRPr>
          </a:p>
        </p:txBody>
      </p:sp>
    </p:spTree>
  </p:cSld>
  <p:clrMap bg1="lt1" tx1="dk1" bg2="lt2" tx2="dk2" accent1="accent1" accent2="accent2" accent3="accent3" accent4="accent4" accent5="accent5" accent6="accent6" hlink="hlink" folHlink="folHlink"/>
  <p:sldLayoutIdLst>
    <p:sldLayoutId id="2147483913" r:id="rId1"/>
    <p:sldLayoutId id="2147483902" r:id="rId2"/>
    <p:sldLayoutId id="2147483903" r:id="rId3"/>
    <p:sldLayoutId id="2147483904" r:id="rId4"/>
    <p:sldLayoutId id="2147483905" r:id="rId5"/>
    <p:sldLayoutId id="2147483906" r:id="rId6"/>
    <p:sldLayoutId id="2147483914" r:id="rId7"/>
    <p:sldLayoutId id="2147483907" r:id="rId8"/>
    <p:sldLayoutId id="2147483908" r:id="rId9"/>
    <p:sldLayoutId id="2147483909" r:id="rId10"/>
    <p:sldLayoutId id="2147483910" r:id="rId11"/>
    <p:sldLayoutId id="2147483911" r:id="rId12"/>
    <p:sldLayoutId id="2147483912" r:id="rId13"/>
  </p:sldLayoutIdLst>
  <p:timing>
    <p:tnLst>
      <p:par>
        <p:cTn id="1" dur="indefinite" restart="never" nodeType="tmRoot"/>
      </p:par>
    </p:tnLst>
  </p:timing>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rgbClr val="C0000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Font typeface="Wingdings" pitchFamily="2" charset="2"/>
        <a:buChar char="w"/>
        <a:defRPr sz="2400">
          <a:solidFill>
            <a:schemeClr val="tx1"/>
          </a:solidFill>
          <a:latin typeface="+mn-lt"/>
        </a:defRPr>
      </a:lvl2pPr>
      <a:lvl3pPr marL="1143000" indent="-228600" algn="l" rtl="0" eaLnBrk="0" fontAlgn="base" hangingPunct="0">
        <a:spcBef>
          <a:spcPct val="20000"/>
        </a:spcBef>
        <a:spcAft>
          <a:spcPct val="0"/>
        </a:spcAft>
        <a:buClr>
          <a:schemeClr val="accent1"/>
        </a:buClr>
        <a:buSzPct val="85000"/>
        <a:buFont typeface="Wingdings"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tx2"/>
        </a:buClr>
        <a:buSzPct val="80000"/>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gif"/><Relationship Id="rId5" Type="http://schemas.openxmlformats.org/officeDocument/2006/relationships/image" Target="../media/image1.gi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1" Type="http://schemas.openxmlformats.org/officeDocument/2006/relationships/image" Target="../media/image25.wmf"/><Relationship Id="rId12" Type="http://schemas.openxmlformats.org/officeDocument/2006/relationships/image" Target="../media/image26.wmf"/><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image" Target="../media/image21.png"/><Relationship Id="rId8" Type="http://schemas.openxmlformats.org/officeDocument/2006/relationships/image" Target="../media/image22.jpeg"/><Relationship Id="rId9" Type="http://schemas.openxmlformats.org/officeDocument/2006/relationships/image" Target="../media/image23.png"/><Relationship Id="rId10" Type="http://schemas.openxmlformats.org/officeDocument/2006/relationships/image" Target="../media/image24.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jpeg"/><Relationship Id="rId5" Type="http://schemas.openxmlformats.org/officeDocument/2006/relationships/image" Target="../media/image48.jpeg"/><Relationship Id="rId6" Type="http://schemas.openxmlformats.org/officeDocument/2006/relationships/image" Target="../media/image49.png"/><Relationship Id="rId7" Type="http://schemas.openxmlformats.org/officeDocument/2006/relationships/image" Target="../media/image50.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gi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60.png"/><Relationship Id="rId8" Type="http://schemas.openxmlformats.org/officeDocument/2006/relationships/image" Target="../media/image87.png"/><Relationship Id="rId9" Type="http://schemas.openxmlformats.org/officeDocument/2006/relationships/image" Target="../media/image88.png"/><Relationship Id="rId10" Type="http://schemas.openxmlformats.org/officeDocument/2006/relationships/image" Target="../media/image89.png"/><Relationship Id="rId11"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g"/><Relationship Id="rId5"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710.png"/><Relationship Id="rId4" Type="http://schemas.openxmlformats.org/officeDocument/2006/relationships/image" Target="../media/image720.png"/><Relationship Id="rId5" Type="http://schemas.openxmlformats.org/officeDocument/2006/relationships/image" Target="../media/image730.png"/><Relationship Id="rId6"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3.png"/><Relationship Id="rId8" Type="http://schemas.openxmlformats.org/officeDocument/2006/relationships/image" Target="../media/image114.png"/><Relationship Id="rId9"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2.png"/><Relationship Id="rId6"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2.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image" Target="../media/image127.png"/><Relationship Id="rId7" Type="http://schemas.openxmlformats.org/officeDocument/2006/relationships/image" Target="../media/image128.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e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080.png"/><Relationship Id="rId5" Type="http://schemas.openxmlformats.org/officeDocument/2006/relationships/image" Target="../media/image1090.png"/><Relationship Id="rId6" Type="http://schemas.openxmlformats.org/officeDocument/2006/relationships/image" Target="../media/image1100.png"/><Relationship Id="rId7" Type="http://schemas.openxmlformats.org/officeDocument/2006/relationships/image" Target="../media/image135.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150.png"/><Relationship Id="rId6" Type="http://schemas.openxmlformats.org/officeDocument/2006/relationships/image" Target="../media/image146.png"/><Relationship Id="rId7" Type="http://schemas.openxmlformats.org/officeDocument/2006/relationships/image" Target="../media/image1170.png"/><Relationship Id="rId8" Type="http://schemas.openxmlformats.org/officeDocument/2006/relationships/image" Target="../media/image1460.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5" Type="http://schemas.openxmlformats.org/officeDocument/2006/relationships/image" Target="../media/image143.png"/><Relationship Id="rId6" Type="http://schemas.openxmlformats.org/officeDocument/2006/relationships/image" Target="../media/image144.png"/><Relationship Id="rId7" Type="http://schemas.openxmlformats.org/officeDocument/2006/relationships/image" Target="../media/image145.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image" Target="../media/image141.png"/><Relationship Id="rId7"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2.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280481" y="1366614"/>
            <a:ext cx="7433938" cy="1184275"/>
          </a:xfrm>
        </p:spPr>
        <p:txBody>
          <a:bodyPr/>
          <a:lstStyle/>
          <a:p>
            <a:pPr eaLnBrk="1" hangingPunct="1"/>
            <a:r>
              <a:rPr lang="zh-CN" altLang="en-US" sz="4000" b="1" dirty="0">
                <a:solidFill>
                  <a:srgbClr val="B40000"/>
                </a:solidFill>
                <a:latin typeface="微软雅黑" pitchFamily="34" charset="-122"/>
                <a:ea typeface="微软雅黑" pitchFamily="34" charset="-122"/>
              </a:rPr>
              <a:t>网络外部性视角下移动网络中的效用优化研究</a:t>
            </a:r>
            <a:endParaRPr lang="zh-CN" altLang="en-US" sz="4000" dirty="0" smtClean="0">
              <a:solidFill>
                <a:srgbClr val="B40000"/>
              </a:solidFill>
              <a:ea typeface="宋体" charset="-122"/>
            </a:endParaRPr>
          </a:p>
        </p:txBody>
      </p:sp>
      <p:sp>
        <p:nvSpPr>
          <p:cNvPr id="10" name="内容占位符 2"/>
          <p:cNvSpPr txBox="1">
            <a:spLocks/>
          </p:cNvSpPr>
          <p:nvPr/>
        </p:nvSpPr>
        <p:spPr bwMode="auto">
          <a:xfrm>
            <a:off x="8369300" y="514350"/>
            <a:ext cx="1536700" cy="806450"/>
          </a:xfrm>
          <a:prstGeom prst="rect">
            <a:avLst/>
          </a:prstGeom>
          <a:solidFill>
            <a:schemeClr val="bg1"/>
          </a:solidFill>
          <a:ln w="9525">
            <a:noFill/>
            <a:miter lim="800000"/>
            <a:headEnd/>
            <a:tailEnd/>
          </a:ln>
        </p:spPr>
        <p:txBody>
          <a:bodyPr/>
          <a:lstStyle/>
          <a:p>
            <a:pPr marL="342900" indent="-342900" eaLnBrk="0" hangingPunct="0">
              <a:lnSpc>
                <a:spcPct val="125000"/>
              </a:lnSpc>
              <a:spcBef>
                <a:spcPts val="1200"/>
              </a:spcBef>
              <a:buClr>
                <a:srgbClr val="C00000"/>
              </a:buClr>
              <a:buSzPct val="85000"/>
              <a:defRPr/>
            </a:pPr>
            <a:r>
              <a:rPr lang="en-US" altLang="zh-CN" sz="2800" b="1" kern="0" dirty="0">
                <a:latin typeface="+mn-lt"/>
                <a:ea typeface="微软雅黑" pitchFamily="34" charset="-122"/>
              </a:rPr>
              <a:t>	</a:t>
            </a:r>
            <a:endParaRPr lang="zh-CN" altLang="en-US" sz="2800" kern="0" dirty="0">
              <a:latin typeface="+mn-lt"/>
              <a:ea typeface="宋体" pitchFamily="2" charset="-122"/>
            </a:endParaRPr>
          </a:p>
        </p:txBody>
      </p:sp>
      <p:sp>
        <p:nvSpPr>
          <p:cNvPr id="4102" name="日期占位符 3"/>
          <p:cNvSpPr>
            <a:spLocks noGrp="1"/>
          </p:cNvSpPr>
          <p:nvPr>
            <p:ph type="dt" sz="quarter" idx="10"/>
          </p:nvPr>
        </p:nvSpPr>
        <p:spPr>
          <a:xfrm>
            <a:off x="3911600" y="5985148"/>
            <a:ext cx="21717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fld id="{D714F22E-CD43-41E8-9A91-E89846B288BE}" type="datetime2">
              <a:rPr lang="zh-CN" altLang="en-US" sz="2000" smtClean="0">
                <a:latin typeface="微软雅黑" pitchFamily="34" charset="-122"/>
                <a:ea typeface="微软雅黑" pitchFamily="34" charset="-122"/>
              </a:rPr>
              <a:pPr algn="ctr" eaLnBrk="1" hangingPunct="1"/>
              <a:t>2020年5月2日</a:t>
            </a:fld>
            <a:endParaRPr lang="en-US" altLang="zh-CN" sz="2000" dirty="0" smtClean="0">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315309887"/>
              </p:ext>
            </p:extLst>
          </p:nvPr>
        </p:nvGraphicFramePr>
        <p:xfrm>
          <a:off x="2821139" y="2916512"/>
          <a:ext cx="5276157" cy="2895600"/>
        </p:xfrm>
        <a:graphic>
          <a:graphicData uri="http://schemas.openxmlformats.org/drawingml/2006/table">
            <a:tbl>
              <a:tblPr firstRow="1" bandRow="1">
                <a:tableStyleId>{5C22544A-7EE6-4342-B048-85BDC9FD1C3A}</a:tableStyleId>
              </a:tblPr>
              <a:tblGrid>
                <a:gridCol w="1571663"/>
                <a:gridCol w="422033"/>
                <a:gridCol w="3282461"/>
              </a:tblGrid>
              <a:tr h="370840">
                <a:tc>
                  <a:txBody>
                    <a:bodyPr/>
                    <a:lstStyle/>
                    <a:p>
                      <a:pPr algn="dist"/>
                      <a:r>
                        <a:rPr lang="zh-CN" altLang="en-US" sz="3200" b="1" dirty="0" smtClean="0">
                          <a:solidFill>
                            <a:schemeClr val="tx1"/>
                          </a:solidFill>
                          <a:latin typeface="微软雅黑" pitchFamily="34" charset="-122"/>
                          <a:ea typeface="微软雅黑" pitchFamily="34" charset="-122"/>
                          <a:cs typeface="+mn-cs"/>
                        </a:rPr>
                        <a:t>答辩人</a:t>
                      </a:r>
                      <a:endParaRPr lang="zh-CN" altLang="en-US" sz="3200" b="1" dirty="0">
                        <a:solidFill>
                          <a:schemeClr val="tx1"/>
                        </a:solidFill>
                        <a:latin typeface="微软雅黑" pitchFamily="34" charset="-122"/>
                        <a:ea typeface="微软雅黑" pitchFamily="34" charset="-122"/>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3200" b="1" dirty="0" smtClean="0">
                          <a:solidFill>
                            <a:schemeClr val="tx1"/>
                          </a:solidFill>
                          <a:latin typeface="微软雅黑" pitchFamily="34" charset="-122"/>
                          <a:ea typeface="微软雅黑" pitchFamily="34" charset="-122"/>
                          <a:cs typeface="+mn-cs"/>
                        </a:rPr>
                        <a:t>：</a:t>
                      </a:r>
                      <a:endParaRPr lang="zh-CN" altLang="en-US" sz="3200" b="1" dirty="0">
                        <a:solidFill>
                          <a:schemeClr val="tx1"/>
                        </a:solidFill>
                        <a:latin typeface="微软雅黑" pitchFamily="34" charset="-122"/>
                        <a:ea typeface="微软雅黑" pitchFamily="34" charset="-122"/>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zh-CN" altLang="en-US" sz="3200" b="1" kern="1200" dirty="0" smtClean="0">
                          <a:solidFill>
                            <a:srgbClr val="0070C0"/>
                          </a:solidFill>
                          <a:latin typeface="微软雅黑" pitchFamily="34" charset="-122"/>
                          <a:ea typeface="微软雅黑" pitchFamily="34" charset="-122"/>
                          <a:cs typeface="+mn-cs"/>
                        </a:rPr>
                        <a:t>张梦源</a:t>
                      </a:r>
                      <a:endParaRPr lang="zh-CN" altLang="en-US" sz="3200" b="1" kern="1200" dirty="0">
                        <a:solidFill>
                          <a:srgbClr val="0070C0"/>
                        </a:solidFill>
                        <a:latin typeface="微软雅黑" pitchFamily="34" charset="-122"/>
                        <a:ea typeface="微软雅黑" pitchFamily="34" charset="-122"/>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pPr algn="dist"/>
                      <a:r>
                        <a:rPr lang="zh-CN" altLang="en-US" sz="3200" b="1" dirty="0" smtClean="0">
                          <a:solidFill>
                            <a:schemeClr val="tx1"/>
                          </a:solidFill>
                          <a:latin typeface="微软雅黑" pitchFamily="34" charset="-122"/>
                          <a:ea typeface="微软雅黑" pitchFamily="34" charset="-122"/>
                          <a:cs typeface="+mn-cs"/>
                        </a:rPr>
                        <a:t>导师</a:t>
                      </a:r>
                      <a:endParaRPr lang="zh-CN" altLang="en-US" sz="3200" b="1" dirty="0">
                        <a:solidFill>
                          <a:schemeClr val="tx1"/>
                        </a:solidFill>
                        <a:latin typeface="微软雅黑" pitchFamily="34" charset="-122"/>
                        <a:ea typeface="微软雅黑" pitchFamily="34" charset="-122"/>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zh-CN" altLang="en-US" sz="3200" b="1" dirty="0" smtClean="0">
                          <a:solidFill>
                            <a:schemeClr val="tx1"/>
                          </a:solidFill>
                          <a:latin typeface="微软雅黑" pitchFamily="34" charset="-122"/>
                          <a:ea typeface="微软雅黑" pitchFamily="34" charset="-122"/>
                          <a:cs typeface="+mn-cs"/>
                        </a:rPr>
                        <a:t>：</a:t>
                      </a:r>
                      <a:endParaRPr lang="zh-CN" altLang="en-US" sz="3200" b="1" dirty="0">
                        <a:solidFill>
                          <a:schemeClr val="tx1"/>
                        </a:solidFill>
                        <a:latin typeface="微软雅黑" pitchFamily="34" charset="-122"/>
                        <a:ea typeface="微软雅黑" pitchFamily="34" charset="-122"/>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zh-CN" altLang="en-US" sz="3200" b="1" dirty="0" smtClean="0">
                          <a:solidFill>
                            <a:srgbClr val="0070C0"/>
                          </a:solidFill>
                          <a:latin typeface="微软雅黑" pitchFamily="34" charset="-122"/>
                          <a:ea typeface="微软雅黑" pitchFamily="34" charset="-122"/>
                          <a:cs typeface="+mn-cs"/>
                        </a:rPr>
                        <a:t>陈积明 教授</a:t>
                      </a:r>
                      <a:endParaRPr lang="zh-CN" altLang="en-US" sz="3200" b="1" dirty="0">
                        <a:solidFill>
                          <a:srgbClr val="0070C0"/>
                        </a:solidFill>
                        <a:latin typeface="微软雅黑" pitchFamily="34" charset="-122"/>
                        <a:ea typeface="微软雅黑" pitchFamily="34" charset="-122"/>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0840">
                <a:tc>
                  <a:txBody>
                    <a:bodyPr/>
                    <a:lstStyle/>
                    <a:p>
                      <a:pPr algn="dist"/>
                      <a:endParaRPr lang="zh-CN" altLang="en-US" sz="3200" b="1" dirty="0">
                        <a:solidFill>
                          <a:schemeClr val="tx1"/>
                        </a:solidFill>
                        <a:latin typeface="微软雅黑" pitchFamily="34" charset="-122"/>
                        <a:ea typeface="微软雅黑" pitchFamily="34" charset="-122"/>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3200" b="1" dirty="0">
                        <a:solidFill>
                          <a:schemeClr val="tx1"/>
                        </a:solidFill>
                        <a:latin typeface="微软雅黑" pitchFamily="34" charset="-122"/>
                        <a:ea typeface="微软雅黑" pitchFamily="34" charset="-122"/>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3200" b="1" dirty="0" smtClean="0">
                          <a:solidFill>
                            <a:srgbClr val="0070C0"/>
                          </a:solidFill>
                          <a:latin typeface="微软雅黑" pitchFamily="34" charset="-122"/>
                          <a:ea typeface="微软雅黑" pitchFamily="34" charset="-122"/>
                          <a:cs typeface="+mn-cs"/>
                        </a:rPr>
                        <a:t>章君山 </a:t>
                      </a:r>
                      <a:r>
                        <a:rPr lang="zh-CN" altLang="en-US" sz="3200" b="1" dirty="0" smtClean="0">
                          <a:solidFill>
                            <a:srgbClr val="0070C0"/>
                          </a:solidFill>
                          <a:latin typeface="微软雅黑" pitchFamily="34" charset="-122"/>
                          <a:ea typeface="微软雅黑" pitchFamily="34" charset="-122"/>
                          <a:cs typeface="+mn-cs"/>
                        </a:rPr>
                        <a:t>教授</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0840">
                <a:tc>
                  <a:txBody>
                    <a:bodyPr/>
                    <a:lstStyle/>
                    <a:p>
                      <a:pPr algn="dist"/>
                      <a:endParaRPr lang="zh-CN" altLang="en-US" sz="3200" b="1" dirty="0">
                        <a:solidFill>
                          <a:schemeClr val="tx1"/>
                        </a:solidFill>
                        <a:latin typeface="微软雅黑" pitchFamily="34" charset="-122"/>
                        <a:ea typeface="微软雅黑" pitchFamily="34"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ltLang="en-US" sz="3200" b="1" dirty="0">
                        <a:solidFill>
                          <a:schemeClr val="tx1"/>
                        </a:solidFill>
                        <a:latin typeface="微软雅黑" pitchFamily="34" charset="-122"/>
                        <a:ea typeface="微软雅黑" pitchFamily="34"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3200" b="1" dirty="0" smtClean="0">
                          <a:solidFill>
                            <a:srgbClr val="0070C0"/>
                          </a:solidFill>
                          <a:latin typeface="微软雅黑" pitchFamily="34" charset="-122"/>
                          <a:ea typeface="微软雅黑" pitchFamily="34" charset="-122"/>
                          <a:cs typeface="+mn-cs"/>
                        </a:rPr>
                        <a:t>贺诗波 教授</a:t>
                      </a:r>
                      <a:endParaRPr lang="zh-CN" altLang="en-US" sz="3200" b="1" dirty="0">
                        <a:solidFill>
                          <a:srgbClr val="0070C0"/>
                        </a:solidFill>
                        <a:latin typeface="微软雅黑" pitchFamily="34" charset="-122"/>
                        <a:ea typeface="微软雅黑" pitchFamily="34"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dist"/>
                      <a:r>
                        <a:rPr lang="zh-CN" altLang="en-US" sz="3200" b="1" dirty="0" smtClean="0">
                          <a:solidFill>
                            <a:schemeClr val="tx1"/>
                          </a:solidFill>
                          <a:latin typeface="微软雅黑" pitchFamily="34" charset="-122"/>
                          <a:ea typeface="微软雅黑" pitchFamily="34" charset="-122"/>
                          <a:cs typeface="+mn-cs"/>
                        </a:rPr>
                        <a:t>专业</a:t>
                      </a:r>
                      <a:endParaRPr lang="zh-CN" altLang="en-US" sz="3200" b="1" dirty="0">
                        <a:solidFill>
                          <a:schemeClr val="tx1"/>
                        </a:solidFill>
                        <a:latin typeface="微软雅黑" pitchFamily="34" charset="-122"/>
                        <a:ea typeface="微软雅黑" pitchFamily="34"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zh-CN" altLang="en-US" sz="3200" b="1" dirty="0" smtClean="0">
                          <a:solidFill>
                            <a:schemeClr val="tx1"/>
                          </a:solidFill>
                          <a:latin typeface="微软雅黑" pitchFamily="34" charset="-122"/>
                          <a:ea typeface="微软雅黑" pitchFamily="34" charset="-122"/>
                          <a:cs typeface="+mn-cs"/>
                        </a:rPr>
                        <a:t>：</a:t>
                      </a:r>
                      <a:endParaRPr lang="zh-CN" altLang="en-US" sz="3200" b="1" dirty="0">
                        <a:solidFill>
                          <a:schemeClr val="tx1"/>
                        </a:solidFill>
                        <a:latin typeface="微软雅黑" pitchFamily="34" charset="-122"/>
                        <a:ea typeface="微软雅黑" pitchFamily="34"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3200" b="1" dirty="0" smtClean="0">
                          <a:solidFill>
                            <a:srgbClr val="0070C0"/>
                          </a:solidFill>
                          <a:latin typeface="微软雅黑" pitchFamily="34" charset="-122"/>
                          <a:ea typeface="微软雅黑" pitchFamily="34" charset="-122"/>
                          <a:cs typeface="+mn-cs"/>
                        </a:rPr>
                        <a:t>控制科学与工程</a:t>
                      </a:r>
                      <a:endParaRPr lang="zh-CN" altLang="en-US" sz="3200" b="1" dirty="0">
                        <a:solidFill>
                          <a:srgbClr val="0070C0"/>
                        </a:solidFill>
                        <a:latin typeface="微软雅黑" pitchFamily="34" charset="-122"/>
                        <a:ea typeface="微软雅黑" pitchFamily="34"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pic>
        <p:nvPicPr>
          <p:cNvPr id="8" name="图片 13" descr="校标.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989" y="146961"/>
            <a:ext cx="961675" cy="961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E:\浙大\xibiao.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65294" y="146961"/>
            <a:ext cx="1318879" cy="10466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2927674" y="324564"/>
            <a:ext cx="4225660" cy="545593"/>
            <a:chOff x="3003874" y="324564"/>
            <a:chExt cx="4225660" cy="545593"/>
          </a:xfrm>
        </p:grpSpPr>
        <p:pic>
          <p:nvPicPr>
            <p:cNvPr id="11" name="图片 10" descr="zju_wenzi.gif"/>
            <p:cNvPicPr>
              <a:picLocks noChangeAspect="1"/>
            </p:cNvPicPr>
            <p:nvPr/>
          </p:nvPicPr>
          <p:blipFill>
            <a:blip r:embed="rId5" cstate="print"/>
            <a:stretch>
              <a:fillRect/>
            </a:stretch>
          </p:blipFill>
          <p:spPr>
            <a:xfrm>
              <a:off x="3003874" y="366157"/>
              <a:ext cx="1736862" cy="504000"/>
            </a:xfrm>
            <a:prstGeom prst="rect">
              <a:avLst/>
            </a:prstGeom>
          </p:spPr>
        </p:pic>
        <p:sp>
          <p:nvSpPr>
            <p:cNvPr id="9" name="矩形 8"/>
            <p:cNvSpPr/>
            <p:nvPr/>
          </p:nvSpPr>
          <p:spPr>
            <a:xfrm>
              <a:off x="4582656" y="324564"/>
              <a:ext cx="2646878" cy="497957"/>
            </a:xfrm>
            <a:prstGeom prst="rect">
              <a:avLst/>
            </a:prstGeom>
          </p:spPr>
          <p:txBody>
            <a:bodyPr wrap="none">
              <a:spAutoFit/>
            </a:bodyPr>
            <a:lstStyle/>
            <a:p>
              <a:pPr fontAlgn="auto">
                <a:lnSpc>
                  <a:spcPct val="120000"/>
                </a:lnSpc>
                <a:spcBef>
                  <a:spcPts val="0"/>
                </a:spcBef>
                <a:spcAft>
                  <a:spcPts val="0"/>
                </a:spcAft>
                <a:buClr>
                  <a:srgbClr val="0000FF"/>
                </a:buClr>
                <a:buSzPct val="70000"/>
                <a:defRPr/>
              </a:pPr>
              <a:r>
                <a:rPr lang="zh-CN" altLang="en-US" sz="2400" b="1" kern="0" dirty="0" smtClean="0">
                  <a:ln w="1905"/>
                  <a:effectLst>
                    <a:innerShdw blurRad="69850" dist="43180" dir="5400000">
                      <a:srgbClr val="000000">
                        <a:alpha val="65000"/>
                      </a:srgbClr>
                    </a:innerShdw>
                  </a:effectLst>
                  <a:latin typeface="+mj-lt"/>
                  <a:ea typeface="微软雅黑" pitchFamily="34" charset="-122"/>
                </a:rPr>
                <a:t>博士学位论文</a:t>
              </a:r>
              <a:r>
                <a:rPr lang="zh-CN" altLang="en-US" sz="2400" b="1" kern="0" dirty="0" smtClean="0">
                  <a:ln w="1905"/>
                  <a:effectLst>
                    <a:innerShdw blurRad="69850" dist="43180" dir="5400000">
                      <a:srgbClr val="000000">
                        <a:alpha val="65000"/>
                      </a:srgbClr>
                    </a:innerShdw>
                  </a:effectLst>
                  <a:latin typeface="微软雅黑" pitchFamily="34" charset="-122"/>
                  <a:ea typeface="微软雅黑" pitchFamily="34" charset="-122"/>
                </a:rPr>
                <a:t>答辩</a:t>
              </a:r>
              <a:endParaRPr lang="zh-CN" altLang="en-US" sz="2400" b="1" kern="0" dirty="0">
                <a:ln w="1905"/>
                <a:effectLst>
                  <a:innerShdw blurRad="69850" dist="43180" dir="5400000">
                    <a:srgbClr val="000000">
                      <a:alpha val="65000"/>
                    </a:srgbClr>
                  </a:innerShdw>
                </a:effectLst>
                <a:latin typeface="微软雅黑" pitchFamily="34" charset="-122"/>
                <a:ea typeface="微软雅黑" pitchFamily="34" charset="-122"/>
              </a:endParaRPr>
            </a:p>
          </p:txBody>
        </p:sp>
      </p:gr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一 </a:t>
            </a:r>
            <a:r>
              <a:rPr lang="en-US" altLang="zh-CN" sz="2800" b="1" kern="1200" dirty="0">
                <a:solidFill>
                  <a:srgbClr val="8E0000"/>
                </a:solidFill>
                <a:latin typeface="微软雅黑" pitchFamily="34" charset="-122"/>
                <a:ea typeface="微软雅黑" pitchFamily="34" charset="-122"/>
              </a:rPr>
              <a:t>. </a:t>
            </a:r>
            <a:r>
              <a:rPr lang="zh-CN" altLang="en-US" sz="2800" b="1" kern="1200" dirty="0">
                <a:solidFill>
                  <a:srgbClr val="8E0000"/>
                </a:solidFill>
                <a:latin typeface="微软雅黑" pitchFamily="34" charset="-122"/>
                <a:ea typeface="微软雅黑" pitchFamily="34" charset="-122"/>
              </a:rPr>
              <a:t>研究背景及现状</a:t>
            </a:r>
          </a:p>
        </p:txBody>
      </p:sp>
      <p:sp>
        <p:nvSpPr>
          <p:cNvPr id="10" name="灯片编号占位符 9"/>
          <p:cNvSpPr>
            <a:spLocks noGrp="1"/>
          </p:cNvSpPr>
          <p:nvPr>
            <p:ph type="sldNum" sz="quarter" idx="12"/>
          </p:nvPr>
        </p:nvSpPr>
        <p:spPr/>
        <p:txBody>
          <a:bodyPr/>
          <a:lstStyle/>
          <a:p>
            <a:pPr>
              <a:defRPr/>
            </a:pPr>
            <a:fld id="{0D56DE49-7D69-42D4-97F4-8FD584C7B30F}" type="slidenum">
              <a:rPr lang="zh-CN" altLang="en-US"/>
              <a:pPr>
                <a:defRPr/>
              </a:pPr>
              <a:t>10</a:t>
            </a:fld>
            <a:endParaRPr lang="en-US" altLang="zh-CN" dirty="0"/>
          </a:p>
        </p:txBody>
      </p:sp>
      <p:sp>
        <p:nvSpPr>
          <p:cNvPr id="20" name="内容占位符 2"/>
          <p:cNvSpPr txBox="1">
            <a:spLocks/>
          </p:cNvSpPr>
          <p:nvPr/>
        </p:nvSpPr>
        <p:spPr bwMode="auto">
          <a:xfrm>
            <a:off x="738919" y="1262060"/>
            <a:ext cx="8345487" cy="1620186"/>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solidFill>
                  <a:srgbClr val="8E0000"/>
                </a:solidFill>
                <a:latin typeface="微软雅黑" pitchFamily="34" charset="-122"/>
                <a:ea typeface="微软雅黑" pitchFamily="34" charset="-122"/>
              </a:rPr>
              <a:t>研究现状</a:t>
            </a:r>
            <a:r>
              <a:rPr lang="en-US" altLang="zh-CN" sz="2400" b="1" dirty="0" smtClean="0">
                <a:solidFill>
                  <a:srgbClr val="8E0000"/>
                </a:solidFill>
                <a:latin typeface="微软雅黑" pitchFamily="34" charset="-122"/>
                <a:ea typeface="微软雅黑" pitchFamily="34" charset="-122"/>
              </a:rPr>
              <a:t>-</a:t>
            </a:r>
            <a:r>
              <a:rPr lang="zh-CN" altLang="en-US" sz="2400" b="1" dirty="0">
                <a:solidFill>
                  <a:srgbClr val="8E0000"/>
                </a:solidFill>
                <a:latin typeface="微软雅黑" pitchFamily="34" charset="-122"/>
                <a:ea typeface="微软雅黑" pitchFamily="34" charset="-122"/>
              </a:rPr>
              <a:t>具有隐私保护特性的最优潮流</a:t>
            </a:r>
            <a:r>
              <a:rPr lang="zh-CN" altLang="en-US" sz="2400" b="1" dirty="0" smtClean="0">
                <a:solidFill>
                  <a:srgbClr val="8E0000"/>
                </a:solidFill>
                <a:latin typeface="微软雅黑" pitchFamily="34" charset="-122"/>
                <a:ea typeface="微软雅黑" pitchFamily="34" charset="-122"/>
              </a:rPr>
              <a:t>计算</a:t>
            </a:r>
            <a:endParaRPr lang="en-US" altLang="zh-CN" sz="2400" b="1" dirty="0" smtClean="0">
              <a:solidFill>
                <a:srgbClr val="8E0000"/>
              </a:solidFill>
              <a:latin typeface="微软雅黑" pitchFamily="34" charset="-122"/>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a:ea typeface="微软雅黑" pitchFamily="34" charset="-122"/>
              </a:rPr>
              <a:t>基于安全和通讯</a:t>
            </a:r>
            <a:r>
              <a:rPr lang="zh-CN" altLang="en-US" sz="2200" b="1" kern="0" dirty="0" smtClean="0">
                <a:ea typeface="微软雅黑" pitchFamily="34" charset="-122"/>
              </a:rPr>
              <a:t>协议（</a:t>
            </a:r>
            <a:r>
              <a:rPr lang="en-US" altLang="zh-CN" sz="2200" b="1" kern="0" dirty="0" smtClean="0">
                <a:ea typeface="微软雅黑" pitchFamily="34" charset="-122"/>
              </a:rPr>
              <a:t>FNSS’2016</a:t>
            </a:r>
            <a:r>
              <a:rPr lang="zh-CN" altLang="en-US" sz="2200" b="1" kern="0" dirty="0" smtClean="0">
                <a:ea typeface="微软雅黑" pitchFamily="34" charset="-122"/>
              </a:rPr>
              <a:t>）</a:t>
            </a:r>
            <a:endParaRPr lang="en-US" altLang="zh-CN" sz="2200" b="1" kern="0" dirty="0" smtClean="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基于安全一致性（</a:t>
            </a:r>
            <a:r>
              <a:rPr lang="en-US" altLang="zh-CN" sz="2200" b="1" kern="0" dirty="0" smtClean="0">
                <a:ea typeface="微软雅黑" pitchFamily="34" charset="-122"/>
              </a:rPr>
              <a:t>PES GM’2017</a:t>
            </a:r>
            <a:r>
              <a:rPr lang="zh-CN" altLang="en-US" sz="2200" b="1" kern="0" dirty="0" smtClean="0">
                <a:ea typeface="微软雅黑" pitchFamily="34" charset="-122"/>
              </a:rPr>
              <a:t>）</a:t>
            </a:r>
            <a:endParaRPr lang="en-US" altLang="zh-CN" sz="2200" b="1" kern="0" dirty="0" smtClean="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基于云计算（</a:t>
            </a:r>
            <a:r>
              <a:rPr lang="en-US" altLang="zh-CN" sz="2200" b="1" kern="0" dirty="0" smtClean="0">
                <a:ea typeface="微软雅黑" pitchFamily="34" charset="-122"/>
              </a:rPr>
              <a:t>TSG’2016</a:t>
            </a:r>
            <a:r>
              <a:rPr lang="zh-CN" altLang="en-US" sz="2200" b="1" kern="0" dirty="0" smtClean="0">
                <a:ea typeface="微软雅黑" pitchFamily="34" charset="-122"/>
              </a:rPr>
              <a:t>）</a:t>
            </a:r>
            <a:endParaRPr lang="en-US" altLang="zh-CN" sz="2200" b="1" kern="0" dirty="0" smtClean="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a:ea typeface="微软雅黑" pitchFamily="34" charset="-122"/>
              </a:rPr>
              <a:t>噪声信号</a:t>
            </a:r>
            <a:r>
              <a:rPr lang="zh-CN" altLang="en-US" sz="2200" b="1" kern="0" dirty="0" smtClean="0">
                <a:ea typeface="微软雅黑" pitchFamily="34" charset="-122"/>
              </a:rPr>
              <a:t>注入（</a:t>
            </a:r>
            <a:r>
              <a:rPr lang="en-US" altLang="zh-CN" sz="2200" b="1" kern="0" dirty="0">
                <a:ea typeface="微软雅黑" pitchFamily="34" charset="-122"/>
              </a:rPr>
              <a:t>IET </a:t>
            </a:r>
            <a:r>
              <a:rPr lang="en-US" altLang="zh-CN" sz="2200" b="1" kern="0" dirty="0" smtClean="0">
                <a:ea typeface="微软雅黑" pitchFamily="34" charset="-122"/>
              </a:rPr>
              <a:t>GTD’2017</a:t>
            </a:r>
            <a:r>
              <a:rPr lang="zh-CN" altLang="en-US" sz="2200" b="1" kern="0" dirty="0" smtClean="0">
                <a:ea typeface="微软雅黑" pitchFamily="34" charset="-122"/>
              </a:rPr>
              <a:t>）</a:t>
            </a:r>
            <a:endParaRPr lang="zh-CN" altLang="en-US" sz="2200" b="1" kern="0" dirty="0">
              <a:ea typeface="微软雅黑" pitchFamily="34" charset="-122"/>
            </a:endParaRPr>
          </a:p>
        </p:txBody>
      </p:sp>
      <p:sp>
        <p:nvSpPr>
          <p:cNvPr id="21" name="圆角矩形 20"/>
          <p:cNvSpPr/>
          <p:nvPr/>
        </p:nvSpPr>
        <p:spPr>
          <a:xfrm>
            <a:off x="6609892" y="1792109"/>
            <a:ext cx="2730153" cy="1514127"/>
          </a:xfrm>
          <a:prstGeom prst="roundRect">
            <a:avLst/>
          </a:prstGeom>
          <a:noFill/>
          <a:ln>
            <a:solidFill>
              <a:srgbClr val="00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chemeClr val="tx1"/>
                </a:solidFill>
                <a:latin typeface="微软雅黑" panose="020B0503020204020204" pitchFamily="34" charset="-122"/>
                <a:ea typeface="微软雅黑" panose="020B0503020204020204" pitchFamily="34" charset="-122"/>
              </a:rPr>
              <a:t>不足</a:t>
            </a:r>
            <a:r>
              <a:rPr lang="zh-CN" altLang="en-US" dirty="0" smtClean="0">
                <a:solidFill>
                  <a:schemeClr val="tx1"/>
                </a:solidFill>
                <a:latin typeface="微软雅黑" panose="020B0503020204020204" pitchFamily="34" charset="-122"/>
                <a:ea typeface="微软雅黑" panose="020B0503020204020204" pitchFamily="34" charset="-122"/>
              </a:rPr>
              <a:t>：</a:t>
            </a:r>
            <a:endParaRPr lang="en-US" altLang="zh-CN" dirty="0" smtClean="0">
              <a:solidFill>
                <a:schemeClr val="tx1"/>
              </a:solidFill>
              <a:latin typeface="微软雅黑" panose="020B0503020204020204" pitchFamily="34" charset="-122"/>
              <a:ea typeface="微软雅黑" panose="020B0503020204020204" pitchFamily="34" charset="-122"/>
            </a:endParaRPr>
          </a:p>
          <a:p>
            <a:pPr marL="452438" indent="-285750">
              <a:buFont typeface="Wingdings" panose="05000000000000000000" pitchFamily="2" charset="2"/>
              <a:buChar char="l"/>
            </a:pPr>
            <a:r>
              <a:rPr lang="zh-CN" altLang="en-US" dirty="0" smtClean="0">
                <a:solidFill>
                  <a:schemeClr val="tx1"/>
                </a:solidFill>
                <a:latin typeface="微软雅黑" panose="020B0503020204020204" pitchFamily="34" charset="-122"/>
                <a:ea typeface="微软雅黑" panose="020B0503020204020204" pitchFamily="34" charset="-122"/>
              </a:rPr>
              <a:t>考虑物理约束不足</a:t>
            </a:r>
            <a:endParaRPr lang="en-US" altLang="zh-CN" dirty="0" smtClean="0">
              <a:solidFill>
                <a:schemeClr val="tx1"/>
              </a:solidFill>
              <a:latin typeface="微软雅黑" panose="020B0503020204020204" pitchFamily="34" charset="-122"/>
              <a:ea typeface="微软雅黑" panose="020B0503020204020204" pitchFamily="34" charset="-122"/>
            </a:endParaRPr>
          </a:p>
          <a:p>
            <a:pPr marL="452438" indent="-285750">
              <a:buFont typeface="Wingdings" panose="05000000000000000000" pitchFamily="2" charset="2"/>
              <a:buChar char="l"/>
            </a:pPr>
            <a:r>
              <a:rPr lang="zh-CN" altLang="en-US" dirty="0" smtClean="0">
                <a:solidFill>
                  <a:schemeClr val="tx1"/>
                </a:solidFill>
                <a:latin typeface="微软雅黑" panose="020B0503020204020204" pitchFamily="34" charset="-122"/>
                <a:ea typeface="微软雅黑" panose="020B0503020204020204" pitchFamily="34" charset="-122"/>
              </a:rPr>
              <a:t>第三方可信度问题</a:t>
            </a:r>
            <a:endParaRPr lang="en-US" altLang="zh-CN" dirty="0" smtClean="0">
              <a:solidFill>
                <a:schemeClr val="tx1"/>
              </a:solidFill>
              <a:latin typeface="微软雅黑" panose="020B0503020204020204" pitchFamily="34" charset="-122"/>
              <a:ea typeface="微软雅黑" panose="020B0503020204020204" pitchFamily="34" charset="-122"/>
            </a:endParaRPr>
          </a:p>
          <a:p>
            <a:pPr marL="452438" indent="-285750">
              <a:buFont typeface="Wingdings" panose="05000000000000000000" pitchFamily="2" charset="2"/>
              <a:buChar char="l"/>
            </a:pPr>
            <a:r>
              <a:rPr lang="zh-CN" altLang="en-US" dirty="0" smtClean="0">
                <a:solidFill>
                  <a:schemeClr val="tx1"/>
                </a:solidFill>
                <a:latin typeface="微软雅黑" panose="020B0503020204020204" pitchFamily="34" charset="-122"/>
                <a:ea typeface="微软雅黑" panose="020B0503020204020204" pitchFamily="34" charset="-122"/>
              </a:rPr>
              <a:t>最优性无法保障</a:t>
            </a:r>
            <a:endParaRPr lang="en-US" altLang="zh-CN" dirty="0" smtClean="0">
              <a:solidFill>
                <a:schemeClr val="tx1"/>
              </a:solidFill>
              <a:latin typeface="微软雅黑" panose="020B0503020204020204" pitchFamily="34" charset="-122"/>
              <a:ea typeface="微软雅黑" panose="020B0503020204020204" pitchFamily="34" charset="-122"/>
            </a:endParaRPr>
          </a:p>
          <a:p>
            <a:pPr marL="452438" indent="-285750">
              <a:buFont typeface="Wingdings" panose="05000000000000000000" pitchFamily="2" charset="2"/>
              <a:buChar char="l"/>
            </a:pPr>
            <a:r>
              <a:rPr lang="zh-CN" altLang="en-US" dirty="0" smtClean="0">
                <a:solidFill>
                  <a:schemeClr val="tx1"/>
                </a:solidFill>
                <a:latin typeface="微软雅黑" panose="020B0503020204020204" pitchFamily="34" charset="-122"/>
                <a:ea typeface="微软雅黑" panose="020B0503020204020204" pitchFamily="34" charset="-122"/>
              </a:rPr>
              <a:t>局限于集中式</a:t>
            </a:r>
            <a:r>
              <a:rPr lang="zh-CN" altLang="en-US" dirty="0">
                <a:solidFill>
                  <a:schemeClr val="tx1"/>
                </a:solidFill>
                <a:latin typeface="微软雅黑" panose="020B0503020204020204" pitchFamily="34" charset="-122"/>
                <a:ea typeface="微软雅黑" panose="020B0503020204020204" pitchFamily="34" charset="-122"/>
              </a:rPr>
              <a:t>求解</a:t>
            </a:r>
          </a:p>
        </p:txBody>
      </p:sp>
      <p:sp>
        <p:nvSpPr>
          <p:cNvPr id="24" name="圆角矩形 23"/>
          <p:cNvSpPr/>
          <p:nvPr/>
        </p:nvSpPr>
        <p:spPr>
          <a:xfrm>
            <a:off x="1995338" y="3507177"/>
            <a:ext cx="5832648" cy="475374"/>
          </a:xfrm>
          <a:prstGeom prst="roundRect">
            <a:avLst/>
          </a:prstGeom>
          <a:solidFill>
            <a:schemeClr val="bg1"/>
          </a:solidFill>
          <a:ln>
            <a:solidFill>
              <a:srgbClr val="A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latin typeface="微软雅黑" panose="020B0503020204020204" pitchFamily="34" charset="-122"/>
                <a:ea typeface="微软雅黑" panose="020B0503020204020204" pitchFamily="34" charset="-122"/>
              </a:rPr>
              <a:t>亟待开展分布式隐私保护最优潮流计算研究</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25" name="内容占位符 2"/>
          <p:cNvSpPr txBox="1">
            <a:spLocks/>
          </p:cNvSpPr>
          <p:nvPr/>
        </p:nvSpPr>
        <p:spPr bwMode="auto">
          <a:xfrm>
            <a:off x="743836" y="4167508"/>
            <a:ext cx="8345487" cy="1620186"/>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solidFill>
                  <a:srgbClr val="8E0000"/>
                </a:solidFill>
                <a:latin typeface="微软雅黑" pitchFamily="34" charset="-122"/>
                <a:ea typeface="微软雅黑" pitchFamily="34" charset="-122"/>
              </a:rPr>
              <a:t>研究现状</a:t>
            </a:r>
            <a:r>
              <a:rPr lang="en-US" altLang="zh-CN" sz="2400" b="1" dirty="0" smtClean="0">
                <a:solidFill>
                  <a:srgbClr val="8E0000"/>
                </a:solidFill>
                <a:latin typeface="微软雅黑" pitchFamily="34" charset="-122"/>
                <a:ea typeface="微软雅黑" pitchFamily="34" charset="-122"/>
              </a:rPr>
              <a:t>-</a:t>
            </a:r>
            <a:r>
              <a:rPr lang="zh-CN" altLang="en-US" sz="2400" b="1" dirty="0">
                <a:solidFill>
                  <a:srgbClr val="8E0000"/>
                </a:solidFill>
                <a:latin typeface="微软雅黑" pitchFamily="34" charset="-122"/>
                <a:ea typeface="微软雅黑" pitchFamily="34" charset="-122"/>
              </a:rPr>
              <a:t>基于激励机制的隐私</a:t>
            </a:r>
            <a:r>
              <a:rPr lang="en-US" altLang="zh-CN" sz="2400" b="1" dirty="0">
                <a:solidFill>
                  <a:srgbClr val="8E0000"/>
                </a:solidFill>
                <a:latin typeface="微软雅黑" pitchFamily="34" charset="-122"/>
                <a:ea typeface="微软雅黑" pitchFamily="34" charset="-122"/>
              </a:rPr>
              <a:t>-</a:t>
            </a:r>
            <a:r>
              <a:rPr lang="zh-CN" altLang="en-US" sz="2400" b="1" dirty="0">
                <a:solidFill>
                  <a:srgbClr val="8E0000"/>
                </a:solidFill>
                <a:latin typeface="微软雅黑" pitchFamily="34" charset="-122"/>
                <a:ea typeface="微软雅黑" pitchFamily="34" charset="-122"/>
              </a:rPr>
              <a:t>效用权衡方法</a:t>
            </a:r>
          </a:p>
          <a:p>
            <a:pPr marL="800100" lvl="1" indent="-342900" eaLnBrk="0" hangingPunct="0">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契约理论（</a:t>
            </a:r>
            <a:r>
              <a:rPr lang="en-US" altLang="zh-CN" sz="2200" b="1" kern="0" dirty="0" smtClean="0">
                <a:ea typeface="微软雅黑" pitchFamily="34" charset="-122"/>
              </a:rPr>
              <a:t>TIFS’2018</a:t>
            </a:r>
            <a:r>
              <a:rPr lang="zh-CN" altLang="en-US" sz="2200" b="1" kern="0" dirty="0" smtClean="0">
                <a:ea typeface="微软雅黑" pitchFamily="34" charset="-122"/>
              </a:rPr>
              <a:t>）</a:t>
            </a:r>
            <a:endParaRPr lang="en-US" altLang="zh-CN" sz="2200" b="1" kern="0" dirty="0" smtClean="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构建综合隐私评价指标（</a:t>
            </a:r>
            <a:r>
              <a:rPr lang="en-US" altLang="zh-CN" sz="2200" b="1" kern="0" dirty="0" smtClean="0">
                <a:ea typeface="微软雅黑" pitchFamily="34" charset="-122"/>
              </a:rPr>
              <a:t>TSG’2013</a:t>
            </a:r>
            <a:r>
              <a:rPr lang="zh-CN" altLang="en-US" sz="2200" b="1" kern="0" dirty="0" smtClean="0">
                <a:ea typeface="微软雅黑" pitchFamily="34" charset="-122"/>
              </a:rPr>
              <a:t>）</a:t>
            </a:r>
            <a:endParaRPr lang="en-US" altLang="zh-CN" sz="2200" b="1" kern="0" dirty="0" smtClean="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博弈论（</a:t>
            </a:r>
            <a:r>
              <a:rPr lang="en-US" altLang="zh-CN" sz="2200" b="1" kern="0" dirty="0" smtClean="0">
                <a:ea typeface="微软雅黑" pitchFamily="34" charset="-122"/>
              </a:rPr>
              <a:t>CISS’2016</a:t>
            </a:r>
            <a:r>
              <a:rPr lang="zh-CN" altLang="en-US" sz="2200" b="1" kern="0" dirty="0" smtClean="0">
                <a:ea typeface="微软雅黑" pitchFamily="34" charset="-122"/>
              </a:rPr>
              <a:t>）</a:t>
            </a:r>
            <a:endParaRPr lang="zh-CN" altLang="en-US" sz="2200" b="1" kern="0" dirty="0">
              <a:ea typeface="微软雅黑" pitchFamily="34" charset="-122"/>
            </a:endParaRPr>
          </a:p>
        </p:txBody>
      </p:sp>
      <p:sp>
        <p:nvSpPr>
          <p:cNvPr id="26" name="圆角矩形 25"/>
          <p:cNvSpPr/>
          <p:nvPr/>
        </p:nvSpPr>
        <p:spPr>
          <a:xfrm>
            <a:off x="6609891" y="4591498"/>
            <a:ext cx="2730153" cy="1544323"/>
          </a:xfrm>
          <a:prstGeom prst="roundRect">
            <a:avLst/>
          </a:prstGeom>
          <a:noFill/>
          <a:ln>
            <a:solidFill>
              <a:srgbClr val="00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000" b="1" dirty="0" smtClean="0">
              <a:solidFill>
                <a:schemeClr val="tx1"/>
              </a:solidFill>
              <a:latin typeface="微软雅黑" panose="020B0503020204020204" pitchFamily="34" charset="-122"/>
              <a:ea typeface="微软雅黑" panose="020B0503020204020204" pitchFamily="34" charset="-122"/>
            </a:endParaRPr>
          </a:p>
          <a:p>
            <a:r>
              <a:rPr lang="zh-CN" altLang="en-US" sz="2000" b="1" dirty="0" smtClean="0">
                <a:solidFill>
                  <a:schemeClr val="tx1"/>
                </a:solidFill>
                <a:latin typeface="微软雅黑" panose="020B0503020204020204" pitchFamily="34" charset="-122"/>
                <a:ea typeface="微软雅黑" panose="020B0503020204020204" pitchFamily="34" charset="-122"/>
              </a:rPr>
              <a:t>不足</a:t>
            </a:r>
            <a:r>
              <a:rPr lang="zh-CN" altLang="en-US" dirty="0" smtClean="0">
                <a:solidFill>
                  <a:schemeClr val="tx1"/>
                </a:solidFill>
                <a:latin typeface="微软雅黑" panose="020B0503020204020204" pitchFamily="34" charset="-122"/>
                <a:ea typeface="微软雅黑" panose="020B0503020204020204" pitchFamily="34" charset="-122"/>
              </a:rPr>
              <a:t>：</a:t>
            </a:r>
            <a:endParaRPr lang="en-US" altLang="zh-CN" dirty="0" smtClean="0">
              <a:solidFill>
                <a:schemeClr val="tx1"/>
              </a:solidFill>
              <a:latin typeface="微软雅黑" panose="020B0503020204020204" pitchFamily="34" charset="-122"/>
              <a:ea typeface="微软雅黑" panose="020B0503020204020204" pitchFamily="34" charset="-122"/>
            </a:endParaRPr>
          </a:p>
          <a:p>
            <a:pPr marL="452438" indent="-285750">
              <a:buFont typeface="Wingdings" panose="05000000000000000000" pitchFamily="2" charset="2"/>
              <a:buChar char="l"/>
            </a:pPr>
            <a:r>
              <a:rPr lang="zh-CN" altLang="en-US" dirty="0">
                <a:solidFill>
                  <a:schemeClr val="tx1"/>
                </a:solidFill>
                <a:latin typeface="微软雅黑" panose="020B0503020204020204" pitchFamily="34" charset="-122"/>
                <a:ea typeface="微软雅黑" panose="020B0503020204020204" pitchFamily="34" charset="-122"/>
              </a:rPr>
              <a:t>无法</a:t>
            </a:r>
            <a:r>
              <a:rPr lang="zh-CN" altLang="en-US" dirty="0" smtClean="0">
                <a:solidFill>
                  <a:schemeClr val="tx1"/>
                </a:solidFill>
                <a:latin typeface="微软雅黑" panose="020B0503020204020204" pitchFamily="34" charset="-122"/>
                <a:ea typeface="微软雅黑" panose="020B0503020204020204" pitchFamily="34" charset="-122"/>
              </a:rPr>
              <a:t>应对多样化的隐私需求</a:t>
            </a:r>
            <a:endParaRPr lang="en-US" altLang="zh-CN" dirty="0" smtClean="0">
              <a:solidFill>
                <a:schemeClr val="tx1"/>
              </a:solidFill>
              <a:latin typeface="微软雅黑" panose="020B0503020204020204" pitchFamily="34" charset="-122"/>
              <a:ea typeface="微软雅黑" panose="020B0503020204020204" pitchFamily="34" charset="-122"/>
            </a:endParaRPr>
          </a:p>
          <a:p>
            <a:pPr marL="452438" indent="-285750">
              <a:buFont typeface="Wingdings" panose="05000000000000000000" pitchFamily="2" charset="2"/>
              <a:buChar char="l"/>
            </a:pPr>
            <a:r>
              <a:rPr lang="zh-CN" altLang="en-US" dirty="0">
                <a:solidFill>
                  <a:schemeClr val="tx1"/>
                </a:solidFill>
                <a:latin typeface="微软雅黑" panose="020B0503020204020204" pitchFamily="34" charset="-122"/>
                <a:ea typeface="微软雅黑" panose="020B0503020204020204" pitchFamily="34" charset="-122"/>
              </a:rPr>
              <a:t>无法</a:t>
            </a:r>
            <a:r>
              <a:rPr lang="zh-CN" altLang="en-US" dirty="0" smtClean="0">
                <a:solidFill>
                  <a:schemeClr val="tx1"/>
                </a:solidFill>
                <a:latin typeface="微软雅黑" panose="020B0503020204020204" pitchFamily="34" charset="-122"/>
                <a:ea typeface="微软雅黑" panose="020B0503020204020204" pitchFamily="34" charset="-122"/>
              </a:rPr>
              <a:t>有效补偿用户的隐私损失</a:t>
            </a:r>
            <a:endParaRPr lang="en-US" altLang="zh-CN" dirty="0" smtClean="0">
              <a:solidFill>
                <a:schemeClr val="tx1"/>
              </a:solidFill>
              <a:latin typeface="微软雅黑" panose="020B0503020204020204" pitchFamily="34" charset="-122"/>
              <a:ea typeface="微软雅黑" panose="020B0503020204020204" pitchFamily="34" charset="-122"/>
            </a:endParaRPr>
          </a:p>
          <a:p>
            <a:pPr marL="452438" indent="-285750">
              <a:buFont typeface="Wingdings" panose="05000000000000000000" pitchFamily="2" charset="2"/>
              <a:buChar char="l"/>
            </a:pPr>
            <a:endParaRPr lang="en-US" altLang="zh-CN" dirty="0" smtClean="0">
              <a:solidFill>
                <a:schemeClr val="tx1"/>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1995338" y="6242050"/>
            <a:ext cx="5832648" cy="475374"/>
          </a:xfrm>
          <a:prstGeom prst="roundRect">
            <a:avLst/>
          </a:prstGeom>
          <a:solidFill>
            <a:schemeClr val="bg1"/>
          </a:solidFill>
          <a:ln>
            <a:solidFill>
              <a:srgbClr val="A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latin typeface="微软雅黑" panose="020B0503020204020204" pitchFamily="34" charset="-122"/>
                <a:ea typeface="微软雅黑" panose="020B0503020204020204" pitchFamily="34" charset="-122"/>
              </a:rPr>
              <a:t>亟待开展高效、灵活的隐私</a:t>
            </a:r>
            <a:r>
              <a:rPr lang="en-US" altLang="zh-CN" sz="2000" b="1" dirty="0" smtClean="0">
                <a:solidFill>
                  <a:schemeClr val="tx1"/>
                </a:solidFill>
                <a:latin typeface="微软雅黑" panose="020B0503020204020204" pitchFamily="34" charset="-122"/>
                <a:ea typeface="微软雅黑" panose="020B0503020204020204" pitchFamily="34" charset="-122"/>
              </a:rPr>
              <a:t>-</a:t>
            </a:r>
            <a:r>
              <a:rPr lang="zh-CN" altLang="en-US" sz="2000" b="1" dirty="0" smtClean="0">
                <a:solidFill>
                  <a:schemeClr val="tx1"/>
                </a:solidFill>
                <a:latin typeface="微软雅黑" panose="020B0503020204020204" pitchFamily="34" charset="-122"/>
                <a:ea typeface="微软雅黑" panose="020B0503020204020204" pitchFamily="34" charset="-122"/>
              </a:rPr>
              <a:t>效用激励机制研究</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1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6"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44450"/>
            <a:ext cx="8915400" cy="1008063"/>
          </a:xfrm>
        </p:spPr>
        <p:txBody>
          <a:bodyPr/>
          <a:lstStyle/>
          <a:p>
            <a:pPr>
              <a:defRPr/>
            </a:pPr>
            <a:r>
              <a:rPr lang="zh-CN" altLang="en-US" sz="3600" b="1" kern="1200" dirty="0" smtClean="0">
                <a:solidFill>
                  <a:srgbClr val="8E0000"/>
                </a:solidFill>
                <a:latin typeface="微软雅黑" pitchFamily="34" charset="-122"/>
                <a:ea typeface="微软雅黑" pitchFamily="34" charset="-122"/>
              </a:rPr>
              <a:t>研究</a:t>
            </a:r>
            <a:r>
              <a:rPr lang="zh-CN" altLang="en-US" sz="3600" b="1" kern="1200" dirty="0">
                <a:solidFill>
                  <a:srgbClr val="8E0000"/>
                </a:solidFill>
                <a:latin typeface="微软雅黑" pitchFamily="34" charset="-122"/>
                <a:ea typeface="微软雅黑" pitchFamily="34" charset="-122"/>
              </a:rPr>
              <a:t>思路</a:t>
            </a:r>
          </a:p>
        </p:txBody>
      </p:sp>
      <p:sp>
        <p:nvSpPr>
          <p:cNvPr id="6" name="灯片编号占位符 5"/>
          <p:cNvSpPr>
            <a:spLocks noGrp="1"/>
          </p:cNvSpPr>
          <p:nvPr>
            <p:ph type="sldNum" sz="quarter" idx="12"/>
          </p:nvPr>
        </p:nvSpPr>
        <p:spPr/>
        <p:txBody>
          <a:bodyPr/>
          <a:lstStyle/>
          <a:p>
            <a:pPr>
              <a:defRPr/>
            </a:pPr>
            <a:fld id="{7E3D92A0-CE29-4193-95C9-BB093A5AC750}" type="slidenum">
              <a:rPr lang="zh-CN" altLang="en-US"/>
              <a:pPr>
                <a:defRPr/>
              </a:pPr>
              <a:t>11</a:t>
            </a:fld>
            <a:endParaRPr lang="en-US" altLang="zh-CN" dirty="0"/>
          </a:p>
        </p:txBody>
      </p:sp>
      <p:sp>
        <p:nvSpPr>
          <p:cNvPr id="57" name="Line 1187"/>
          <p:cNvSpPr>
            <a:spLocks noChangeShapeType="1"/>
          </p:cNvSpPr>
          <p:nvPr/>
        </p:nvSpPr>
        <p:spPr bwMode="auto">
          <a:xfrm>
            <a:off x="4142285" y="3726061"/>
            <a:ext cx="0" cy="180000"/>
          </a:xfrm>
          <a:prstGeom prst="line">
            <a:avLst/>
          </a:prstGeom>
          <a:noFill/>
          <a:ln w="19050" cap="rnd" cmpd="sng">
            <a:solidFill>
              <a:schemeClr val="tx1"/>
            </a:solidFill>
            <a:prstDash val="solid"/>
            <a:round/>
            <a:headEnd type="non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TextBox 60"/>
          <p:cNvSpPr txBox="1"/>
          <p:nvPr/>
        </p:nvSpPr>
        <p:spPr bwMode="auto">
          <a:xfrm>
            <a:off x="410729" y="1310984"/>
            <a:ext cx="1658158" cy="461665"/>
          </a:xfrm>
          <a:prstGeom prst="rect">
            <a:avLst/>
          </a:prstGeom>
          <a:noFill/>
        </p:spPr>
        <p:txBody>
          <a:bodyPr wrap="square">
            <a:spAutoFit/>
          </a:bodyPr>
          <a:lstStyle/>
          <a:p>
            <a:pPr algn="ctr">
              <a:defRPr/>
            </a:pPr>
            <a:r>
              <a:rPr lang="zh-CN" altLang="en-US" sz="2400" b="1" dirty="0" smtClean="0">
                <a:solidFill>
                  <a:srgbClr val="3333FF"/>
                </a:solidFill>
                <a:latin typeface="微软雅黑" pitchFamily="34" charset="-122"/>
                <a:ea typeface="微软雅黑" pitchFamily="34" charset="-122"/>
                <a:cs typeface="+mj-cs"/>
              </a:rPr>
              <a:t>研究</a:t>
            </a:r>
            <a:r>
              <a:rPr lang="zh-CN" altLang="en-US" sz="2400" b="1" dirty="0">
                <a:solidFill>
                  <a:srgbClr val="3333FF"/>
                </a:solidFill>
                <a:latin typeface="微软雅黑" pitchFamily="34" charset="-122"/>
                <a:ea typeface="微软雅黑" pitchFamily="34" charset="-122"/>
                <a:cs typeface="+mj-cs"/>
              </a:rPr>
              <a:t>对象</a:t>
            </a:r>
            <a:endParaRPr lang="zh-CN" altLang="en-US" sz="2400" b="1" dirty="0">
              <a:latin typeface="微软雅黑" pitchFamily="34" charset="-122"/>
              <a:ea typeface="微软雅黑" pitchFamily="34" charset="-122"/>
              <a:cs typeface="+mj-cs"/>
            </a:endParaRPr>
          </a:p>
        </p:txBody>
      </p:sp>
      <p:sp>
        <p:nvSpPr>
          <p:cNvPr id="62" name="TextBox 61"/>
          <p:cNvSpPr txBox="1"/>
          <p:nvPr/>
        </p:nvSpPr>
        <p:spPr bwMode="auto">
          <a:xfrm>
            <a:off x="410729" y="2136007"/>
            <a:ext cx="1658158" cy="461665"/>
          </a:xfrm>
          <a:prstGeom prst="rect">
            <a:avLst/>
          </a:prstGeom>
          <a:noFill/>
        </p:spPr>
        <p:txBody>
          <a:bodyPr wrap="square">
            <a:spAutoFit/>
          </a:bodyPr>
          <a:lstStyle/>
          <a:p>
            <a:pPr algn="ctr">
              <a:defRPr/>
            </a:pPr>
            <a:r>
              <a:rPr lang="zh-CN" altLang="en-US" sz="2400" b="1" dirty="0" smtClean="0">
                <a:solidFill>
                  <a:srgbClr val="3333FF"/>
                </a:solidFill>
                <a:latin typeface="微软雅黑" pitchFamily="34" charset="-122"/>
                <a:ea typeface="微软雅黑" pitchFamily="34" charset="-122"/>
                <a:cs typeface="+mj-cs"/>
              </a:rPr>
              <a:t>研究</a:t>
            </a:r>
            <a:r>
              <a:rPr lang="zh-CN" altLang="en-US" sz="2400" b="1" dirty="0">
                <a:solidFill>
                  <a:srgbClr val="3333FF"/>
                </a:solidFill>
                <a:latin typeface="微软雅黑" pitchFamily="34" charset="-122"/>
                <a:ea typeface="微软雅黑" pitchFamily="34" charset="-122"/>
                <a:cs typeface="+mj-cs"/>
              </a:rPr>
              <a:t>动机</a:t>
            </a:r>
            <a:endParaRPr lang="zh-CN" altLang="en-US" sz="2400" b="1" dirty="0">
              <a:latin typeface="微软雅黑" pitchFamily="34" charset="-122"/>
              <a:ea typeface="微软雅黑" pitchFamily="34" charset="-122"/>
              <a:cs typeface="+mj-cs"/>
            </a:endParaRPr>
          </a:p>
        </p:txBody>
      </p:sp>
      <p:sp>
        <p:nvSpPr>
          <p:cNvPr id="63" name="TextBox 62"/>
          <p:cNvSpPr txBox="1"/>
          <p:nvPr/>
        </p:nvSpPr>
        <p:spPr bwMode="auto">
          <a:xfrm>
            <a:off x="410729" y="5518587"/>
            <a:ext cx="1658158" cy="461665"/>
          </a:xfrm>
          <a:prstGeom prst="rect">
            <a:avLst/>
          </a:prstGeom>
          <a:noFill/>
        </p:spPr>
        <p:txBody>
          <a:bodyPr wrap="square">
            <a:spAutoFit/>
          </a:bodyPr>
          <a:lstStyle/>
          <a:p>
            <a:pPr algn="ctr">
              <a:defRPr/>
            </a:pPr>
            <a:r>
              <a:rPr lang="zh-CN" altLang="en-US" sz="2400" b="1" dirty="0" smtClean="0">
                <a:solidFill>
                  <a:srgbClr val="3333FF"/>
                </a:solidFill>
                <a:latin typeface="微软雅黑" pitchFamily="34" charset="-122"/>
                <a:ea typeface="微软雅黑" pitchFamily="34" charset="-122"/>
                <a:cs typeface="+mj-cs"/>
              </a:rPr>
              <a:t>研究内容</a:t>
            </a:r>
            <a:endParaRPr lang="zh-CN" altLang="en-US" sz="2400" b="1" dirty="0">
              <a:latin typeface="微软雅黑" pitchFamily="34" charset="-122"/>
              <a:ea typeface="微软雅黑" pitchFamily="34" charset="-122"/>
              <a:cs typeface="+mj-cs"/>
            </a:endParaRPr>
          </a:p>
        </p:txBody>
      </p:sp>
      <p:sp>
        <p:nvSpPr>
          <p:cNvPr id="65" name="矩形 64"/>
          <p:cNvSpPr/>
          <p:nvPr/>
        </p:nvSpPr>
        <p:spPr bwMode="auto">
          <a:xfrm>
            <a:off x="2490522" y="5060396"/>
            <a:ext cx="1980000" cy="1404081"/>
          </a:xfrm>
          <a:prstGeom prst="rect">
            <a:avLst/>
          </a:prstGeom>
          <a:ln w="19050">
            <a:solidFill>
              <a:srgbClr val="3333FF"/>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a:lstStyle/>
          <a:p>
            <a:pPr eaLnBrk="0" hangingPunct="0"/>
            <a:endParaRPr lang="zh-CN" altLang="en-US">
              <a:latin typeface="+mn-lt"/>
              <a:ea typeface="+mn-ea"/>
            </a:endParaRPr>
          </a:p>
        </p:txBody>
      </p:sp>
      <p:grpSp>
        <p:nvGrpSpPr>
          <p:cNvPr id="66" name="组合 65"/>
          <p:cNvGrpSpPr/>
          <p:nvPr/>
        </p:nvGrpSpPr>
        <p:grpSpPr>
          <a:xfrm>
            <a:off x="2191777" y="4119603"/>
            <a:ext cx="2558758" cy="591499"/>
            <a:chOff x="2191777" y="2997375"/>
            <a:chExt cx="2558758" cy="591499"/>
          </a:xfrm>
        </p:grpSpPr>
        <p:sp>
          <p:nvSpPr>
            <p:cNvPr id="67" name="矩形 66"/>
            <p:cNvSpPr/>
            <p:nvPr/>
          </p:nvSpPr>
          <p:spPr bwMode="auto">
            <a:xfrm>
              <a:off x="2481156" y="3026010"/>
              <a:ext cx="1980000" cy="562864"/>
            </a:xfrm>
            <a:prstGeom prst="rect">
              <a:avLst/>
            </a:prstGeom>
            <a:ln w="19050">
              <a:solidFill>
                <a:srgbClr val="3333FF"/>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eaLnBrk="0" hangingPunct="0"/>
              <a:endParaRPr lang="zh-CN" altLang="en-US">
                <a:solidFill>
                  <a:schemeClr val="dk1"/>
                </a:solidFill>
                <a:latin typeface="+mn-lt"/>
                <a:ea typeface="+mn-ea"/>
              </a:endParaRPr>
            </a:p>
          </p:txBody>
        </p:sp>
        <p:sp>
          <p:nvSpPr>
            <p:cNvPr id="68" name="内容占位符 2"/>
            <p:cNvSpPr txBox="1">
              <a:spLocks/>
            </p:cNvSpPr>
            <p:nvPr/>
          </p:nvSpPr>
          <p:spPr bwMode="auto">
            <a:xfrm>
              <a:off x="2191777" y="2997375"/>
              <a:ext cx="2558758" cy="528371"/>
            </a:xfrm>
            <a:prstGeom prst="rect">
              <a:avLst/>
            </a:prstGeom>
            <a:noFill/>
            <a:ln w="9525">
              <a:noFill/>
              <a:miter lim="800000"/>
              <a:headEnd/>
              <a:tailEnd/>
            </a:ln>
          </p:spPr>
          <p:txBody>
            <a:bodyPr/>
            <a:lstStyle/>
            <a:p>
              <a:pPr marL="342900" indent="-342900" algn="ctr" eaLnBrk="0" hangingPunct="0">
                <a:lnSpc>
                  <a:spcPct val="125000"/>
                </a:lnSpc>
                <a:spcBef>
                  <a:spcPts val="0"/>
                </a:spcBef>
                <a:buClr>
                  <a:srgbClr val="C00000"/>
                </a:buClr>
                <a:buSzPct val="85000"/>
                <a:defRPr/>
              </a:pPr>
              <a:r>
                <a:rPr lang="zh-CN" altLang="en-US" sz="2400" b="1" dirty="0" smtClean="0">
                  <a:latin typeface="微软雅黑" pitchFamily="34" charset="-122"/>
                  <a:ea typeface="微软雅黑" pitchFamily="34" charset="-122"/>
                  <a:cs typeface="+mj-cs"/>
                </a:rPr>
                <a:t>用电数据</a:t>
              </a:r>
              <a:endParaRPr lang="en-US" altLang="zh-CN" sz="2400" b="1" dirty="0">
                <a:latin typeface="微软雅黑" pitchFamily="34" charset="-122"/>
                <a:ea typeface="微软雅黑" pitchFamily="34" charset="-122"/>
                <a:cs typeface="+mj-cs"/>
              </a:endParaRPr>
            </a:p>
          </p:txBody>
        </p:sp>
      </p:grpSp>
      <p:sp>
        <p:nvSpPr>
          <p:cNvPr id="71" name="Line 1187"/>
          <p:cNvSpPr>
            <a:spLocks noChangeShapeType="1"/>
          </p:cNvSpPr>
          <p:nvPr/>
        </p:nvSpPr>
        <p:spPr bwMode="auto">
          <a:xfrm>
            <a:off x="5774560" y="2738092"/>
            <a:ext cx="0" cy="404924"/>
          </a:xfrm>
          <a:prstGeom prst="line">
            <a:avLst/>
          </a:prstGeom>
          <a:noFill/>
          <a:ln w="19050">
            <a:solidFill>
              <a:schemeClr val="tx1"/>
            </a:solidFill>
            <a:round/>
            <a:headEnd type="none"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TextBox 71"/>
          <p:cNvSpPr txBox="1">
            <a:spLocks noChangeArrowheads="1"/>
          </p:cNvSpPr>
          <p:nvPr/>
        </p:nvSpPr>
        <p:spPr bwMode="auto">
          <a:xfrm>
            <a:off x="2485709" y="5155128"/>
            <a:ext cx="206181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Aft>
                <a:spcPts val="1800"/>
              </a:spcAft>
            </a:pPr>
            <a:r>
              <a:rPr lang="zh-CN" altLang="en-US" sz="2400" b="1" dirty="0" smtClean="0">
                <a:latin typeface="微软雅黑" pitchFamily="34" charset="-122"/>
                <a:ea typeface="微软雅黑" pitchFamily="34" charset="-122"/>
              </a:rPr>
              <a:t>分布式隐私保护</a:t>
            </a:r>
            <a:r>
              <a:rPr lang="zh-CN" altLang="en-US" sz="2400" b="1" dirty="0">
                <a:latin typeface="微软雅黑" pitchFamily="34" charset="-122"/>
                <a:ea typeface="微软雅黑" pitchFamily="34" charset="-122"/>
              </a:rPr>
              <a:t>负载</a:t>
            </a:r>
            <a:r>
              <a:rPr lang="zh-CN" altLang="en-US" sz="2400" b="1" dirty="0" smtClean="0">
                <a:latin typeface="微软雅黑" pitchFamily="34" charset="-122"/>
                <a:ea typeface="微软雅黑" pitchFamily="34" charset="-122"/>
              </a:rPr>
              <a:t>调度算法研究</a:t>
            </a:r>
            <a:endParaRPr lang="zh-CN" altLang="en-US" sz="2400" b="1" dirty="0">
              <a:latin typeface="微软雅黑" pitchFamily="34" charset="-122"/>
              <a:ea typeface="微软雅黑" pitchFamily="34" charset="-122"/>
            </a:endParaRPr>
          </a:p>
        </p:txBody>
      </p:sp>
      <p:grpSp>
        <p:nvGrpSpPr>
          <p:cNvPr id="73" name="组合 72"/>
          <p:cNvGrpSpPr>
            <a:grpSpLocks/>
          </p:cNvGrpSpPr>
          <p:nvPr/>
        </p:nvGrpSpPr>
        <p:grpSpPr bwMode="auto">
          <a:xfrm>
            <a:off x="2216456" y="3174181"/>
            <a:ext cx="7117789" cy="536601"/>
            <a:chOff x="-725132" y="2445624"/>
            <a:chExt cx="7675785" cy="537623"/>
          </a:xfrm>
        </p:grpSpPr>
        <p:sp>
          <p:nvSpPr>
            <p:cNvPr id="74" name="圆角矩形 73"/>
            <p:cNvSpPr/>
            <p:nvPr/>
          </p:nvSpPr>
          <p:spPr bwMode="auto">
            <a:xfrm>
              <a:off x="-501600" y="2445624"/>
              <a:ext cx="7217722" cy="537623"/>
            </a:xfrm>
            <a:prstGeom prst="roundRect">
              <a:avLst>
                <a:gd name="adj" fmla="val 0"/>
              </a:avLst>
            </a:prstGeom>
            <a:ln w="19050">
              <a:solidFill>
                <a:srgbClr val="3333FF"/>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eaLnBrk="0" hangingPunct="0">
                <a:defRPr/>
              </a:pPr>
              <a:endParaRPr lang="zh-CN" altLang="en-US">
                <a:solidFill>
                  <a:schemeClr val="tx1"/>
                </a:solidFill>
              </a:endParaRPr>
            </a:p>
          </p:txBody>
        </p:sp>
        <p:sp>
          <p:nvSpPr>
            <p:cNvPr id="75" name="TextBox 74"/>
            <p:cNvSpPr txBox="1"/>
            <p:nvPr/>
          </p:nvSpPr>
          <p:spPr>
            <a:xfrm>
              <a:off x="-725132" y="2487008"/>
              <a:ext cx="7675785" cy="469970"/>
            </a:xfrm>
            <a:prstGeom prst="rect">
              <a:avLst/>
            </a:prstGeom>
            <a:noFill/>
          </p:spPr>
          <p:txBody>
            <a:bodyPr wrap="square">
              <a:spAutoFit/>
            </a:bodyPr>
            <a:lstStyle/>
            <a:p>
              <a:pPr algn="ctr">
                <a:defRPr/>
              </a:pPr>
              <a:r>
                <a:rPr lang="zh-CN" altLang="en-US" sz="2400" b="1" dirty="0" smtClean="0">
                  <a:latin typeface="微软雅黑" pitchFamily="34" charset="-122"/>
                  <a:ea typeface="微软雅黑" pitchFamily="34" charset="-122"/>
                </a:rPr>
                <a:t>智能电网系统性能与隐私保护的内在关系</a:t>
              </a:r>
              <a:endParaRPr lang="zh-CN" altLang="en-US" sz="2400" b="1" dirty="0">
                <a:latin typeface="微软雅黑" pitchFamily="34" charset="-122"/>
                <a:ea typeface="微软雅黑" pitchFamily="34" charset="-122"/>
              </a:endParaRPr>
            </a:p>
          </p:txBody>
        </p:sp>
      </p:grpSp>
      <p:sp>
        <p:nvSpPr>
          <p:cNvPr id="76" name="矩形 75"/>
          <p:cNvSpPr/>
          <p:nvPr/>
        </p:nvSpPr>
        <p:spPr bwMode="auto">
          <a:xfrm>
            <a:off x="3894196" y="2112152"/>
            <a:ext cx="3979804" cy="562864"/>
          </a:xfrm>
          <a:prstGeom prst="rect">
            <a:avLst/>
          </a:prstGeom>
          <a:solidFill>
            <a:srgbClr val="C00000"/>
          </a:solidFill>
          <a:ln w="6350">
            <a:noFill/>
            <a:round/>
            <a:headEnd/>
            <a:tailEnd/>
          </a:ln>
        </p:spPr>
        <p:txBody>
          <a:bodyPr/>
          <a:lstStyle/>
          <a:p>
            <a:endParaRPr lang="zh-CN" altLang="en-US"/>
          </a:p>
        </p:txBody>
      </p:sp>
      <p:sp>
        <p:nvSpPr>
          <p:cNvPr id="77" name="内容占位符 2"/>
          <p:cNvSpPr txBox="1">
            <a:spLocks/>
          </p:cNvSpPr>
          <p:nvPr/>
        </p:nvSpPr>
        <p:spPr bwMode="auto">
          <a:xfrm>
            <a:off x="4400681" y="2122885"/>
            <a:ext cx="3063744" cy="373852"/>
          </a:xfrm>
          <a:prstGeom prst="rect">
            <a:avLst/>
          </a:prstGeom>
          <a:noFill/>
          <a:ln w="6350">
            <a:noFill/>
            <a:round/>
            <a:headEnd/>
            <a:tailEnd/>
          </a:ln>
        </p:spPr>
        <p:txBody>
          <a:bodyPr/>
          <a:lstStyle>
            <a:defPPr>
              <a:defRPr lang="en-US"/>
            </a:defPPr>
          </a:lstStyle>
          <a:p>
            <a:pPr marL="342900" indent="-342900" algn="ctr" eaLnBrk="0" hangingPunct="0">
              <a:lnSpc>
                <a:spcPct val="125000"/>
              </a:lnSpc>
              <a:spcBef>
                <a:spcPts val="1200"/>
              </a:spcBef>
              <a:buClr>
                <a:srgbClr val="C00000"/>
              </a:buClr>
              <a:buSzPct val="85000"/>
              <a:defRPr/>
            </a:pPr>
            <a:r>
              <a:rPr lang="zh-CN" altLang="en-US" sz="2400" b="1" dirty="0" smtClean="0">
                <a:solidFill>
                  <a:schemeClr val="bg1"/>
                </a:solidFill>
                <a:latin typeface="微软雅黑" pitchFamily="34" charset="-122"/>
                <a:ea typeface="微软雅黑" pitchFamily="34" charset="-122"/>
                <a:cs typeface="+mj-cs"/>
              </a:rPr>
              <a:t>数据安全与隐私需求</a:t>
            </a:r>
            <a:endParaRPr lang="en-US" altLang="zh-CN" sz="2400" b="1" dirty="0">
              <a:solidFill>
                <a:schemeClr val="bg1"/>
              </a:solidFill>
              <a:latin typeface="微软雅黑" pitchFamily="34" charset="-122"/>
              <a:ea typeface="微软雅黑" pitchFamily="34" charset="-122"/>
              <a:cs typeface="+mj-cs"/>
            </a:endParaRPr>
          </a:p>
        </p:txBody>
      </p:sp>
      <p:sp>
        <p:nvSpPr>
          <p:cNvPr id="79" name="Line 1187"/>
          <p:cNvSpPr>
            <a:spLocks noChangeShapeType="1"/>
          </p:cNvSpPr>
          <p:nvPr/>
        </p:nvSpPr>
        <p:spPr bwMode="auto">
          <a:xfrm>
            <a:off x="3492554" y="3906061"/>
            <a:ext cx="0" cy="216000"/>
          </a:xfrm>
          <a:prstGeom prst="line">
            <a:avLst/>
          </a:prstGeom>
          <a:noFill/>
          <a:ln w="19050">
            <a:solidFill>
              <a:schemeClr val="tx1"/>
            </a:solidFill>
            <a:round/>
            <a:headEnd type="none"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TextBox 79"/>
          <p:cNvSpPr txBox="1"/>
          <p:nvPr/>
        </p:nvSpPr>
        <p:spPr bwMode="auto">
          <a:xfrm>
            <a:off x="410729" y="4170742"/>
            <a:ext cx="1658158" cy="461665"/>
          </a:xfrm>
          <a:prstGeom prst="rect">
            <a:avLst/>
          </a:prstGeom>
          <a:noFill/>
        </p:spPr>
        <p:txBody>
          <a:bodyPr wrap="square">
            <a:spAutoFit/>
          </a:bodyPr>
          <a:lstStyle/>
          <a:p>
            <a:pPr algn="ctr">
              <a:defRPr/>
            </a:pPr>
            <a:r>
              <a:rPr lang="zh-CN" altLang="en-US" sz="2400" b="1" dirty="0" smtClean="0">
                <a:solidFill>
                  <a:srgbClr val="3333FF"/>
                </a:solidFill>
                <a:latin typeface="微软雅黑" pitchFamily="34" charset="-122"/>
                <a:ea typeface="微软雅黑" pitchFamily="34" charset="-122"/>
                <a:cs typeface="+mj-cs"/>
              </a:rPr>
              <a:t>作用对象</a:t>
            </a:r>
            <a:endParaRPr lang="zh-CN" altLang="en-US" sz="2400" b="1" dirty="0">
              <a:solidFill>
                <a:srgbClr val="3333FF"/>
              </a:solidFill>
              <a:latin typeface="微软雅黑" pitchFamily="34" charset="-122"/>
              <a:ea typeface="微软雅黑" pitchFamily="34" charset="-122"/>
              <a:cs typeface="+mj-cs"/>
            </a:endParaRPr>
          </a:p>
        </p:txBody>
      </p:sp>
      <p:sp>
        <p:nvSpPr>
          <p:cNvPr id="81" name="内容占位符 2"/>
          <p:cNvSpPr>
            <a:spLocks noGrp="1"/>
          </p:cNvSpPr>
          <p:nvPr>
            <p:ph idx="1"/>
          </p:nvPr>
        </p:nvSpPr>
        <p:spPr>
          <a:xfrm>
            <a:off x="3490453" y="1261917"/>
            <a:ext cx="4485671" cy="511674"/>
          </a:xfrm>
        </p:spPr>
        <p:txBody>
          <a:bodyPr anchor="ctr"/>
          <a:lstStyle/>
          <a:p>
            <a:pPr marL="0" indent="0" algn="ctr">
              <a:lnSpc>
                <a:spcPct val="125000"/>
              </a:lnSpc>
              <a:spcBef>
                <a:spcPts val="0"/>
              </a:spcBef>
              <a:buFont typeface="Wingdings" pitchFamily="2" charset="2"/>
              <a:buNone/>
              <a:defRPr/>
            </a:pPr>
            <a:r>
              <a:rPr lang="zh-CN" altLang="en-US" b="1" kern="1200" dirty="0" smtClean="0">
                <a:solidFill>
                  <a:srgbClr val="8E0000"/>
                </a:solidFill>
                <a:latin typeface="微软雅黑" pitchFamily="34" charset="-122"/>
                <a:ea typeface="微软雅黑" pitchFamily="34" charset="-122"/>
                <a:cs typeface="+mj-cs"/>
              </a:rPr>
              <a:t>智能电网隐私保护</a:t>
            </a:r>
            <a:endParaRPr lang="en-US" altLang="zh-CN" b="1" kern="1200" dirty="0">
              <a:solidFill>
                <a:srgbClr val="8E0000"/>
              </a:solidFill>
              <a:latin typeface="微软雅黑" pitchFamily="34" charset="-122"/>
              <a:ea typeface="微软雅黑" pitchFamily="34" charset="-122"/>
              <a:cs typeface="+mj-cs"/>
            </a:endParaRPr>
          </a:p>
        </p:txBody>
      </p:sp>
      <p:grpSp>
        <p:nvGrpSpPr>
          <p:cNvPr id="82" name="组合 81"/>
          <p:cNvGrpSpPr/>
          <p:nvPr/>
        </p:nvGrpSpPr>
        <p:grpSpPr>
          <a:xfrm>
            <a:off x="6770273" y="4125782"/>
            <a:ext cx="2558758" cy="591499"/>
            <a:chOff x="4452996" y="2990305"/>
            <a:chExt cx="2558758" cy="591499"/>
          </a:xfrm>
        </p:grpSpPr>
        <p:sp>
          <p:nvSpPr>
            <p:cNvPr id="83" name="矩形 82"/>
            <p:cNvSpPr/>
            <p:nvPr/>
          </p:nvSpPr>
          <p:spPr bwMode="auto">
            <a:xfrm>
              <a:off x="4742375" y="3018940"/>
              <a:ext cx="1980000" cy="562864"/>
            </a:xfrm>
            <a:prstGeom prst="rect">
              <a:avLst/>
            </a:prstGeom>
            <a:ln w="19050">
              <a:solidFill>
                <a:srgbClr val="3333FF"/>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eaLnBrk="0" hangingPunct="0"/>
              <a:endParaRPr lang="zh-CN" altLang="en-US">
                <a:solidFill>
                  <a:schemeClr val="dk1"/>
                </a:solidFill>
                <a:latin typeface="+mn-lt"/>
                <a:ea typeface="+mn-ea"/>
              </a:endParaRPr>
            </a:p>
          </p:txBody>
        </p:sp>
        <p:sp>
          <p:nvSpPr>
            <p:cNvPr id="84" name="内容占位符 2"/>
            <p:cNvSpPr txBox="1">
              <a:spLocks/>
            </p:cNvSpPr>
            <p:nvPr/>
          </p:nvSpPr>
          <p:spPr bwMode="auto">
            <a:xfrm>
              <a:off x="4452996" y="2990305"/>
              <a:ext cx="2558758" cy="528371"/>
            </a:xfrm>
            <a:prstGeom prst="rect">
              <a:avLst/>
            </a:prstGeom>
            <a:noFill/>
            <a:ln w="9525">
              <a:noFill/>
              <a:miter lim="800000"/>
              <a:headEnd/>
              <a:tailEnd/>
            </a:ln>
          </p:spPr>
          <p:txBody>
            <a:bodyPr/>
            <a:lstStyle/>
            <a:p>
              <a:pPr marL="342900" indent="-342900" algn="ctr" eaLnBrk="0" hangingPunct="0">
                <a:lnSpc>
                  <a:spcPct val="125000"/>
                </a:lnSpc>
                <a:spcBef>
                  <a:spcPts val="0"/>
                </a:spcBef>
                <a:buClr>
                  <a:srgbClr val="C00000"/>
                </a:buClr>
                <a:buSzPct val="85000"/>
                <a:defRPr/>
              </a:pPr>
              <a:r>
                <a:rPr lang="zh-CN" altLang="en-US" sz="2400" b="1" dirty="0">
                  <a:latin typeface="微软雅黑" pitchFamily="34" charset="-122"/>
                  <a:ea typeface="微软雅黑" pitchFamily="34" charset="-122"/>
                  <a:cs typeface="+mj-cs"/>
                </a:rPr>
                <a:t>供电</a:t>
              </a:r>
              <a:r>
                <a:rPr lang="zh-CN" altLang="en-US" sz="2400" b="1" dirty="0" smtClean="0">
                  <a:latin typeface="微软雅黑" pitchFamily="34" charset="-122"/>
                  <a:ea typeface="微软雅黑" pitchFamily="34" charset="-122"/>
                  <a:cs typeface="+mj-cs"/>
                </a:rPr>
                <a:t>方数据</a:t>
              </a:r>
              <a:endParaRPr lang="en-US" altLang="zh-CN" sz="2400" b="1" dirty="0">
                <a:latin typeface="微软雅黑" pitchFamily="34" charset="-122"/>
                <a:ea typeface="微软雅黑" pitchFamily="34" charset="-122"/>
                <a:cs typeface="+mj-cs"/>
              </a:endParaRPr>
            </a:p>
          </p:txBody>
        </p:sp>
      </p:grpSp>
      <p:grpSp>
        <p:nvGrpSpPr>
          <p:cNvPr id="85" name="组合 84"/>
          <p:cNvGrpSpPr/>
          <p:nvPr/>
        </p:nvGrpSpPr>
        <p:grpSpPr>
          <a:xfrm>
            <a:off x="4231153" y="4130743"/>
            <a:ext cx="3039973" cy="591499"/>
            <a:chOff x="6735852" y="2994010"/>
            <a:chExt cx="2558758" cy="591499"/>
          </a:xfrm>
        </p:grpSpPr>
        <p:sp>
          <p:nvSpPr>
            <p:cNvPr id="86" name="矩形 85"/>
            <p:cNvSpPr/>
            <p:nvPr/>
          </p:nvSpPr>
          <p:spPr bwMode="auto">
            <a:xfrm>
              <a:off x="7025231" y="3022645"/>
              <a:ext cx="1980000" cy="562864"/>
            </a:xfrm>
            <a:prstGeom prst="rect">
              <a:avLst/>
            </a:prstGeom>
            <a:ln w="19050">
              <a:solidFill>
                <a:srgbClr val="3333FF"/>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eaLnBrk="0" hangingPunct="0"/>
              <a:endParaRPr lang="zh-CN" altLang="en-US">
                <a:solidFill>
                  <a:schemeClr val="dk1"/>
                </a:solidFill>
                <a:latin typeface="+mn-lt"/>
                <a:ea typeface="+mn-ea"/>
              </a:endParaRPr>
            </a:p>
          </p:txBody>
        </p:sp>
        <p:sp>
          <p:nvSpPr>
            <p:cNvPr id="87" name="内容占位符 2"/>
            <p:cNvSpPr txBox="1">
              <a:spLocks/>
            </p:cNvSpPr>
            <p:nvPr/>
          </p:nvSpPr>
          <p:spPr bwMode="auto">
            <a:xfrm>
              <a:off x="6735852" y="2994010"/>
              <a:ext cx="2558758" cy="528371"/>
            </a:xfrm>
            <a:prstGeom prst="rect">
              <a:avLst/>
            </a:prstGeom>
            <a:noFill/>
            <a:ln w="9525">
              <a:noFill/>
              <a:miter lim="800000"/>
              <a:headEnd/>
              <a:tailEnd/>
            </a:ln>
          </p:spPr>
          <p:txBody>
            <a:bodyPr/>
            <a:lstStyle/>
            <a:p>
              <a:pPr marL="342900" indent="-342900" algn="ctr" eaLnBrk="0" hangingPunct="0">
                <a:lnSpc>
                  <a:spcPct val="125000"/>
                </a:lnSpc>
                <a:spcBef>
                  <a:spcPts val="0"/>
                </a:spcBef>
                <a:buClr>
                  <a:srgbClr val="C00000"/>
                </a:buClr>
                <a:buSzPct val="85000"/>
                <a:defRPr/>
              </a:pPr>
              <a:r>
                <a:rPr lang="zh-CN" altLang="en-US" sz="2400" b="1" dirty="0" smtClean="0">
                  <a:latin typeface="微软雅黑" pitchFamily="34" charset="-122"/>
                  <a:ea typeface="微软雅黑" pitchFamily="34" charset="-122"/>
                  <a:cs typeface="+mj-cs"/>
                </a:rPr>
                <a:t>隐私与效用权衡</a:t>
              </a:r>
              <a:endParaRPr lang="en-US" altLang="zh-CN" sz="2400" b="1" dirty="0">
                <a:latin typeface="微软雅黑" pitchFamily="34" charset="-122"/>
                <a:ea typeface="微软雅黑" pitchFamily="34" charset="-122"/>
                <a:cs typeface="+mj-cs"/>
              </a:endParaRPr>
            </a:p>
          </p:txBody>
        </p:sp>
      </p:grpSp>
      <p:sp>
        <p:nvSpPr>
          <p:cNvPr id="88" name="矩形 87"/>
          <p:cNvSpPr/>
          <p:nvPr/>
        </p:nvSpPr>
        <p:spPr bwMode="auto">
          <a:xfrm>
            <a:off x="7094393" y="5075456"/>
            <a:ext cx="1980000" cy="1404081"/>
          </a:xfrm>
          <a:prstGeom prst="rect">
            <a:avLst/>
          </a:prstGeom>
          <a:ln w="19050">
            <a:solidFill>
              <a:srgbClr val="3333FF"/>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a:lstStyle/>
          <a:p>
            <a:pPr eaLnBrk="0" hangingPunct="0"/>
            <a:endParaRPr lang="zh-CN" altLang="en-US">
              <a:latin typeface="+mn-lt"/>
              <a:ea typeface="+mn-ea"/>
            </a:endParaRPr>
          </a:p>
        </p:txBody>
      </p:sp>
      <p:sp>
        <p:nvSpPr>
          <p:cNvPr id="89" name="TextBox 88"/>
          <p:cNvSpPr txBox="1">
            <a:spLocks noChangeArrowheads="1"/>
          </p:cNvSpPr>
          <p:nvPr/>
        </p:nvSpPr>
        <p:spPr bwMode="auto">
          <a:xfrm>
            <a:off x="7089580" y="5170188"/>
            <a:ext cx="206181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Aft>
                <a:spcPts val="1800"/>
              </a:spcAft>
            </a:pPr>
            <a:r>
              <a:rPr lang="zh-CN" altLang="en-US" sz="2400" b="1" dirty="0" smtClean="0">
                <a:latin typeface="微软雅黑" pitchFamily="34" charset="-122"/>
                <a:ea typeface="微软雅黑" pitchFamily="34" charset="-122"/>
              </a:rPr>
              <a:t>分布式隐私保护最优潮流计算方法研究</a:t>
            </a:r>
            <a:endParaRPr lang="zh-CN" altLang="en-US" sz="2400" b="1" dirty="0">
              <a:latin typeface="微软雅黑" pitchFamily="34" charset="-122"/>
              <a:ea typeface="微软雅黑" pitchFamily="34" charset="-122"/>
            </a:endParaRPr>
          </a:p>
        </p:txBody>
      </p:sp>
      <p:sp>
        <p:nvSpPr>
          <p:cNvPr id="90" name="矩形 89"/>
          <p:cNvSpPr/>
          <p:nvPr/>
        </p:nvSpPr>
        <p:spPr bwMode="auto">
          <a:xfrm>
            <a:off x="4792524" y="5081508"/>
            <a:ext cx="1980000" cy="1404081"/>
          </a:xfrm>
          <a:prstGeom prst="rect">
            <a:avLst/>
          </a:prstGeom>
          <a:ln w="19050">
            <a:solidFill>
              <a:srgbClr val="3333FF"/>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a:lstStyle/>
          <a:p>
            <a:pPr eaLnBrk="0" hangingPunct="0"/>
            <a:endParaRPr lang="zh-CN" altLang="en-US" dirty="0">
              <a:latin typeface="+mn-lt"/>
              <a:ea typeface="+mn-ea"/>
            </a:endParaRPr>
          </a:p>
        </p:txBody>
      </p:sp>
      <p:sp>
        <p:nvSpPr>
          <p:cNvPr id="91" name="TextBox 90"/>
          <p:cNvSpPr txBox="1">
            <a:spLocks noChangeArrowheads="1"/>
          </p:cNvSpPr>
          <p:nvPr/>
        </p:nvSpPr>
        <p:spPr bwMode="auto">
          <a:xfrm>
            <a:off x="4787711" y="5176240"/>
            <a:ext cx="206181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Aft>
                <a:spcPts val="1800"/>
              </a:spcAft>
            </a:pPr>
            <a:r>
              <a:rPr lang="zh-CN" altLang="en-US" sz="2400" b="1" dirty="0" smtClean="0">
                <a:latin typeface="微软雅黑" pitchFamily="34" charset="-122"/>
                <a:ea typeface="微软雅黑" pitchFamily="34" charset="-122"/>
              </a:rPr>
              <a:t>隐私保护下的用电数据激励机制研究</a:t>
            </a:r>
            <a:endParaRPr lang="zh-CN" altLang="en-US" sz="2400" b="1" dirty="0">
              <a:latin typeface="微软雅黑" pitchFamily="34" charset="-122"/>
              <a:ea typeface="微软雅黑" pitchFamily="34" charset="-122"/>
            </a:endParaRPr>
          </a:p>
        </p:txBody>
      </p:sp>
      <p:sp>
        <p:nvSpPr>
          <p:cNvPr id="92" name="Line 1187"/>
          <p:cNvSpPr>
            <a:spLocks noChangeShapeType="1"/>
          </p:cNvSpPr>
          <p:nvPr/>
        </p:nvSpPr>
        <p:spPr bwMode="auto">
          <a:xfrm>
            <a:off x="5741900" y="3910121"/>
            <a:ext cx="0" cy="216000"/>
          </a:xfrm>
          <a:prstGeom prst="line">
            <a:avLst/>
          </a:prstGeom>
          <a:noFill/>
          <a:ln w="19050">
            <a:solidFill>
              <a:schemeClr val="tx1"/>
            </a:solidFill>
            <a:round/>
            <a:headEnd type="none"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Line 1187"/>
          <p:cNvSpPr>
            <a:spLocks noChangeShapeType="1"/>
          </p:cNvSpPr>
          <p:nvPr/>
        </p:nvSpPr>
        <p:spPr bwMode="auto">
          <a:xfrm>
            <a:off x="8013556" y="3918085"/>
            <a:ext cx="0" cy="224475"/>
          </a:xfrm>
          <a:prstGeom prst="line">
            <a:avLst/>
          </a:prstGeom>
          <a:noFill/>
          <a:ln w="19050">
            <a:solidFill>
              <a:schemeClr val="tx1"/>
            </a:solidFill>
            <a:round/>
            <a:headEnd type="none"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Line 1187"/>
          <p:cNvSpPr>
            <a:spLocks noChangeShapeType="1"/>
          </p:cNvSpPr>
          <p:nvPr/>
        </p:nvSpPr>
        <p:spPr bwMode="auto">
          <a:xfrm>
            <a:off x="3511604" y="4725056"/>
            <a:ext cx="0" cy="360000"/>
          </a:xfrm>
          <a:prstGeom prst="line">
            <a:avLst/>
          </a:prstGeom>
          <a:noFill/>
          <a:ln w="19050">
            <a:solidFill>
              <a:schemeClr val="tx1"/>
            </a:solidFill>
            <a:round/>
            <a:headEnd type="none"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Line 1187"/>
          <p:cNvSpPr>
            <a:spLocks noChangeShapeType="1"/>
          </p:cNvSpPr>
          <p:nvPr/>
        </p:nvSpPr>
        <p:spPr bwMode="auto">
          <a:xfrm>
            <a:off x="5760950" y="4725056"/>
            <a:ext cx="0" cy="360000"/>
          </a:xfrm>
          <a:prstGeom prst="line">
            <a:avLst/>
          </a:prstGeom>
          <a:noFill/>
          <a:ln w="19050">
            <a:solidFill>
              <a:schemeClr val="tx1"/>
            </a:solidFill>
            <a:round/>
            <a:headEnd type="none"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1187"/>
          <p:cNvSpPr>
            <a:spLocks noChangeShapeType="1"/>
          </p:cNvSpPr>
          <p:nvPr/>
        </p:nvSpPr>
        <p:spPr bwMode="auto">
          <a:xfrm>
            <a:off x="8047596" y="4715456"/>
            <a:ext cx="0" cy="360000"/>
          </a:xfrm>
          <a:prstGeom prst="line">
            <a:avLst/>
          </a:prstGeom>
          <a:noFill/>
          <a:ln w="19050">
            <a:solidFill>
              <a:schemeClr val="tx1"/>
            </a:solidFill>
            <a:round/>
            <a:headEnd type="none"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1187"/>
          <p:cNvSpPr>
            <a:spLocks noChangeShapeType="1"/>
          </p:cNvSpPr>
          <p:nvPr/>
        </p:nvSpPr>
        <p:spPr bwMode="auto">
          <a:xfrm>
            <a:off x="3494285" y="3906479"/>
            <a:ext cx="648000" cy="466"/>
          </a:xfrm>
          <a:prstGeom prst="line">
            <a:avLst/>
          </a:prstGeom>
          <a:noFill/>
          <a:ln w="19050" cap="rnd" cmpd="sng">
            <a:solidFill>
              <a:schemeClr val="tx1"/>
            </a:solidFill>
            <a:prstDash val="solid"/>
            <a:round/>
            <a:headEnd type="non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 name="Line 1187"/>
          <p:cNvSpPr>
            <a:spLocks noChangeShapeType="1"/>
          </p:cNvSpPr>
          <p:nvPr/>
        </p:nvSpPr>
        <p:spPr bwMode="auto">
          <a:xfrm>
            <a:off x="5742696" y="3918086"/>
            <a:ext cx="2272535" cy="0"/>
          </a:xfrm>
          <a:prstGeom prst="line">
            <a:avLst/>
          </a:prstGeom>
          <a:noFill/>
          <a:ln w="19050" cap="rnd" cmpd="sng">
            <a:solidFill>
              <a:schemeClr val="tx1"/>
            </a:solidFill>
            <a:prstDash val="solid"/>
            <a:round/>
            <a:headEnd type="non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Line 1187"/>
          <p:cNvSpPr>
            <a:spLocks noChangeShapeType="1"/>
          </p:cNvSpPr>
          <p:nvPr/>
        </p:nvSpPr>
        <p:spPr bwMode="auto">
          <a:xfrm>
            <a:off x="6888338" y="3726061"/>
            <a:ext cx="0" cy="180000"/>
          </a:xfrm>
          <a:prstGeom prst="line">
            <a:avLst/>
          </a:prstGeom>
          <a:noFill/>
          <a:ln w="19050" cap="rnd" cmpd="sng">
            <a:solidFill>
              <a:schemeClr val="tx1"/>
            </a:solidFill>
            <a:prstDash val="solid"/>
            <a:round/>
            <a:headEnd type="non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1187"/>
          <p:cNvSpPr>
            <a:spLocks noChangeShapeType="1"/>
          </p:cNvSpPr>
          <p:nvPr/>
        </p:nvSpPr>
        <p:spPr bwMode="auto">
          <a:xfrm>
            <a:off x="5768821" y="1762885"/>
            <a:ext cx="0" cy="360000"/>
          </a:xfrm>
          <a:prstGeom prst="line">
            <a:avLst/>
          </a:prstGeom>
          <a:noFill/>
          <a:ln w="19050">
            <a:solidFill>
              <a:schemeClr val="tx1"/>
            </a:solidFill>
            <a:round/>
            <a:headEnd type="none"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9173039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44450"/>
            <a:ext cx="8915400" cy="1008063"/>
          </a:xfrm>
        </p:spPr>
        <p:txBody>
          <a:bodyPr/>
          <a:lstStyle/>
          <a:p>
            <a:pPr>
              <a:defRPr/>
            </a:pPr>
            <a:r>
              <a:rPr lang="zh-CN" altLang="en-US" sz="3600" b="1" kern="1200" dirty="0" smtClean="0">
                <a:solidFill>
                  <a:srgbClr val="8E0000"/>
                </a:solidFill>
                <a:latin typeface="微软雅黑" pitchFamily="34" charset="-122"/>
                <a:ea typeface="微软雅黑" pitchFamily="34" charset="-122"/>
              </a:rPr>
              <a:t>论文框架</a:t>
            </a:r>
            <a:endParaRPr lang="zh-CN" altLang="en-US" sz="3600" b="1" kern="1200" dirty="0">
              <a:solidFill>
                <a:srgbClr val="8E0000"/>
              </a:solidFill>
              <a:latin typeface="微软雅黑" pitchFamily="34" charset="-122"/>
              <a:ea typeface="微软雅黑" pitchFamily="34" charset="-122"/>
            </a:endParaRPr>
          </a:p>
        </p:txBody>
      </p:sp>
      <p:sp>
        <p:nvSpPr>
          <p:cNvPr id="6" name="灯片编号占位符 5"/>
          <p:cNvSpPr>
            <a:spLocks noGrp="1"/>
          </p:cNvSpPr>
          <p:nvPr>
            <p:ph type="sldNum" sz="quarter" idx="12"/>
          </p:nvPr>
        </p:nvSpPr>
        <p:spPr/>
        <p:txBody>
          <a:bodyPr/>
          <a:lstStyle/>
          <a:p>
            <a:pPr>
              <a:defRPr/>
            </a:pPr>
            <a:fld id="{7E3D92A0-CE29-4193-95C9-BB093A5AC750}" type="slidenum">
              <a:rPr lang="zh-CN" altLang="en-US"/>
              <a:pPr>
                <a:defRPr/>
              </a:pPr>
              <a:t>12</a:t>
            </a:fld>
            <a:endParaRPr lang="en-US" altLang="zh-CN" dirty="0"/>
          </a:p>
        </p:txBody>
      </p:sp>
      <p:pic>
        <p:nvPicPr>
          <p:cNvPr id="3" name="图片 2"/>
          <p:cNvPicPr>
            <a:picLocks noChangeAspect="1"/>
          </p:cNvPicPr>
          <p:nvPr/>
        </p:nvPicPr>
        <p:blipFill>
          <a:blip r:embed="rId3"/>
          <a:stretch>
            <a:fillRect/>
          </a:stretch>
        </p:blipFill>
        <p:spPr>
          <a:xfrm>
            <a:off x="450753" y="1308906"/>
            <a:ext cx="9004494" cy="5045798"/>
          </a:xfrm>
          <a:prstGeom prst="rect">
            <a:avLst/>
          </a:prstGeom>
        </p:spPr>
      </p:pic>
    </p:spTree>
    <p:extLst>
      <p:ext uri="{BB962C8B-B14F-4D97-AF65-F5344CB8AC3E}">
        <p14:creationId xmlns:p14="http://schemas.microsoft.com/office/powerpoint/2010/main" val="15790239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95300" y="44450"/>
            <a:ext cx="8915400" cy="1008063"/>
          </a:xfrm>
        </p:spPr>
        <p:txBody>
          <a:bodyPr/>
          <a:lstStyle/>
          <a:p>
            <a:pPr algn="ctr" eaLnBrk="1" hangingPunct="1">
              <a:defRPr/>
            </a:pPr>
            <a:r>
              <a:rPr lang="zh-CN" altLang="en-US" sz="3600" b="1" kern="1200" dirty="0">
                <a:solidFill>
                  <a:srgbClr val="8E0000"/>
                </a:solidFill>
                <a:latin typeface="Georgia" pitchFamily="18" charset="0"/>
                <a:ea typeface="微软雅黑" pitchFamily="34" charset="-122"/>
              </a:rPr>
              <a:t>答辩</a:t>
            </a:r>
            <a:r>
              <a:rPr lang="zh-CN" altLang="en-US" sz="3600" b="1" kern="1200" dirty="0" smtClean="0">
                <a:solidFill>
                  <a:srgbClr val="8E0000"/>
                </a:solidFill>
                <a:latin typeface="Georgia" pitchFamily="18" charset="0"/>
                <a:ea typeface="微软雅黑" pitchFamily="34" charset="-122"/>
              </a:rPr>
              <a:t>提纲</a:t>
            </a:r>
            <a:endParaRPr lang="zh-CN" altLang="en-US" sz="3600" dirty="0">
              <a:latin typeface="Georgia" pitchFamily="18" charset="0"/>
              <a:ea typeface="宋体" pitchFamily="2" charset="-122"/>
            </a:endParaRPr>
          </a:p>
        </p:txBody>
      </p:sp>
      <p:sp>
        <p:nvSpPr>
          <p:cNvPr id="5123" name="内容占位符 2"/>
          <p:cNvSpPr txBox="1">
            <a:spLocks/>
          </p:cNvSpPr>
          <p:nvPr/>
        </p:nvSpPr>
        <p:spPr bwMode="auto">
          <a:xfrm>
            <a:off x="850900" y="1536700"/>
            <a:ext cx="86868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buClr>
                <a:schemeClr val="bg1">
                  <a:lumMod val="85000"/>
                </a:schemeClr>
              </a:buClr>
              <a:buSzPct val="85000"/>
              <a:buFont typeface="Wingdings" pitchFamily="2" charset="2"/>
              <a:buAutoNum type="ea1JpnChsDbPeriod"/>
            </a:pPr>
            <a:r>
              <a:rPr lang="zh-CN" altLang="en-US" sz="2800" b="1" dirty="0" smtClean="0">
                <a:solidFill>
                  <a:schemeClr val="bg1">
                    <a:lumMod val="85000"/>
                  </a:schemeClr>
                </a:solidFill>
                <a:latin typeface="微软雅黑" pitchFamily="34" charset="-122"/>
                <a:ea typeface="微软雅黑" pitchFamily="34" charset="-122"/>
              </a:rPr>
              <a:t>研究背景及现状</a:t>
            </a:r>
            <a:endParaRPr lang="en-US" altLang="zh-CN" sz="2800" b="1" dirty="0">
              <a:solidFill>
                <a:schemeClr val="bg1">
                  <a:lumMod val="85000"/>
                </a:schemeClr>
              </a:solidFill>
              <a:latin typeface="微软雅黑" pitchFamily="34" charset="-122"/>
              <a:ea typeface="微软雅黑" pitchFamily="34" charset="-122"/>
            </a:endParaRPr>
          </a:p>
          <a:p>
            <a:pPr eaLnBrk="1" hangingPunct="1">
              <a:lnSpc>
                <a:spcPct val="150000"/>
              </a:lnSpc>
              <a:buSzPct val="85000"/>
              <a:buFontTx/>
              <a:buAutoNum type="ea1JpnChsDbPeriod"/>
            </a:pPr>
            <a:r>
              <a:rPr lang="zh-CN" altLang="en-US" sz="2800" b="1" dirty="0">
                <a:latin typeface="微软雅黑" pitchFamily="34" charset="-122"/>
                <a:ea typeface="微软雅黑" pitchFamily="34" charset="-122"/>
              </a:rPr>
              <a:t>面向隐私保护的连续负载调度算法</a:t>
            </a:r>
            <a:r>
              <a:rPr lang="zh-CN" altLang="en-US" sz="2800" b="1" dirty="0" smtClean="0">
                <a:latin typeface="微软雅黑" pitchFamily="34" charset="-122"/>
                <a:ea typeface="微软雅黑" pitchFamily="34" charset="-122"/>
              </a:rPr>
              <a:t>研究</a:t>
            </a:r>
            <a:endParaRPr lang="en-US" altLang="zh-CN" sz="2800" b="1" dirty="0">
              <a:latin typeface="微软雅黑" pitchFamily="34" charset="-122"/>
              <a:ea typeface="微软雅黑" pitchFamily="34" charset="-122"/>
            </a:endParaRPr>
          </a:p>
          <a:p>
            <a:pPr eaLnBrk="1" hangingPunct="1">
              <a:lnSpc>
                <a:spcPct val="150000"/>
              </a:lnSpc>
              <a:buClr>
                <a:schemeClr val="bg1">
                  <a:lumMod val="85000"/>
                </a:schemeClr>
              </a:buClr>
              <a:buSzPct val="85000"/>
              <a:buFontTx/>
              <a:buAutoNum type="ea1JpnChsDbPeriod"/>
            </a:pPr>
            <a:r>
              <a:rPr lang="zh-CN" altLang="en-US" sz="2800" b="1" dirty="0">
                <a:solidFill>
                  <a:schemeClr val="bg1">
                    <a:lumMod val="85000"/>
                  </a:schemeClr>
                </a:solidFill>
                <a:latin typeface="微软雅黑" pitchFamily="34" charset="-122"/>
                <a:ea typeface="微软雅黑" pitchFamily="34" charset="-122"/>
              </a:rPr>
              <a:t>考虑离散负载的一般化隐私保护负载调度算法研究</a:t>
            </a:r>
            <a:endParaRPr lang="en-US" altLang="zh-CN" sz="2800" b="1" dirty="0" smtClean="0">
              <a:solidFill>
                <a:schemeClr val="bg1">
                  <a:lumMod val="85000"/>
                </a:schemeClr>
              </a:solidFill>
              <a:latin typeface="微软雅黑" pitchFamily="34" charset="-122"/>
              <a:ea typeface="微软雅黑" pitchFamily="34" charset="-122"/>
            </a:endParaRPr>
          </a:p>
          <a:p>
            <a:pPr eaLnBrk="1" hangingPunct="1">
              <a:lnSpc>
                <a:spcPct val="150000"/>
              </a:lnSpc>
              <a:buClr>
                <a:schemeClr val="bg1">
                  <a:lumMod val="85000"/>
                </a:schemeClr>
              </a:buClr>
              <a:buSzPct val="85000"/>
              <a:buFontTx/>
              <a:buAutoNum type="ea1JpnChsDbPeriod"/>
            </a:pPr>
            <a:r>
              <a:rPr lang="zh-CN" altLang="en-US" sz="2800" b="1" dirty="0">
                <a:solidFill>
                  <a:schemeClr val="bg1">
                    <a:lumMod val="85000"/>
                  </a:schemeClr>
                </a:solidFill>
                <a:latin typeface="微软雅黑" pitchFamily="34" charset="-122"/>
                <a:ea typeface="微软雅黑" pitchFamily="34" charset="-122"/>
              </a:rPr>
              <a:t>隐私保护下的用电数据收集激励机制</a:t>
            </a:r>
            <a:r>
              <a:rPr lang="zh-CN" altLang="en-US" sz="2800" b="1" dirty="0" smtClean="0">
                <a:solidFill>
                  <a:schemeClr val="bg1">
                    <a:lumMod val="85000"/>
                  </a:schemeClr>
                </a:solidFill>
                <a:latin typeface="微软雅黑" pitchFamily="34" charset="-122"/>
                <a:ea typeface="微软雅黑" pitchFamily="34" charset="-122"/>
              </a:rPr>
              <a:t>研究</a:t>
            </a:r>
            <a:endParaRPr lang="en-US" altLang="zh-CN" sz="2800" b="1" dirty="0" smtClean="0">
              <a:solidFill>
                <a:schemeClr val="bg1">
                  <a:lumMod val="85000"/>
                </a:schemeClr>
              </a:solidFill>
              <a:latin typeface="微软雅黑" pitchFamily="34" charset="-122"/>
              <a:ea typeface="微软雅黑" pitchFamily="34" charset="-122"/>
            </a:endParaRPr>
          </a:p>
          <a:p>
            <a:pPr eaLnBrk="1" hangingPunct="1">
              <a:lnSpc>
                <a:spcPct val="150000"/>
              </a:lnSpc>
              <a:buClr>
                <a:schemeClr val="bg1">
                  <a:lumMod val="85000"/>
                </a:schemeClr>
              </a:buClr>
              <a:buSzPct val="85000"/>
              <a:buFontTx/>
              <a:buAutoNum type="ea1JpnChsDbPeriod"/>
            </a:pPr>
            <a:r>
              <a:rPr lang="zh-CN" altLang="en-US" sz="2800" b="1" dirty="0">
                <a:solidFill>
                  <a:schemeClr val="bg1">
                    <a:lumMod val="85000"/>
                  </a:schemeClr>
                </a:solidFill>
                <a:latin typeface="微软雅黑" pitchFamily="34" charset="-122"/>
                <a:ea typeface="微软雅黑" pitchFamily="34" charset="-122"/>
              </a:rPr>
              <a:t>面向隐私保护的分布式最优潮流研究</a:t>
            </a:r>
            <a:endParaRPr lang="en-US" altLang="zh-CN" sz="2800" b="1" dirty="0">
              <a:solidFill>
                <a:schemeClr val="bg1">
                  <a:lumMod val="85000"/>
                </a:schemeClr>
              </a:solidFill>
              <a:latin typeface="微软雅黑" pitchFamily="34" charset="-122"/>
              <a:ea typeface="微软雅黑" pitchFamily="34" charset="-122"/>
            </a:endParaRPr>
          </a:p>
          <a:p>
            <a:pPr eaLnBrk="1" hangingPunct="1">
              <a:lnSpc>
                <a:spcPct val="150000"/>
              </a:lnSpc>
              <a:buClr>
                <a:schemeClr val="bg1">
                  <a:lumMod val="85000"/>
                </a:schemeClr>
              </a:buClr>
              <a:buSzPct val="85000"/>
              <a:buFontTx/>
              <a:buAutoNum type="ea1JpnChsDbPeriod"/>
            </a:pPr>
            <a:r>
              <a:rPr lang="zh-CN" altLang="en-US" sz="2800" b="1" dirty="0" smtClean="0">
                <a:solidFill>
                  <a:schemeClr val="bg1">
                    <a:lumMod val="85000"/>
                  </a:schemeClr>
                </a:solidFill>
                <a:latin typeface="微软雅黑" pitchFamily="34" charset="-122"/>
                <a:ea typeface="微软雅黑" pitchFamily="34" charset="-122"/>
              </a:rPr>
              <a:t>总结与展望</a:t>
            </a:r>
            <a:endParaRPr lang="en-US" altLang="zh-CN" sz="2800" b="1" dirty="0" smtClean="0">
              <a:solidFill>
                <a:schemeClr val="bg1">
                  <a:lumMod val="85000"/>
                </a:schemeClr>
              </a:solidFill>
              <a:latin typeface="微软雅黑" pitchFamily="34" charset="-122"/>
              <a:ea typeface="微软雅黑" pitchFamily="34" charset="-122"/>
            </a:endParaRPr>
          </a:p>
          <a:p>
            <a:pPr eaLnBrk="1" hangingPunct="1">
              <a:lnSpc>
                <a:spcPct val="150000"/>
              </a:lnSpc>
              <a:buClr>
                <a:srgbClr val="C00000"/>
              </a:buClr>
              <a:buSzPct val="85000"/>
              <a:buFontTx/>
              <a:buAutoNum type="ea1JpnChsDbPeriod"/>
            </a:pPr>
            <a:endParaRPr lang="zh-CN" altLang="en-US" sz="2800" b="1"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103929517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14</a:t>
            </a:fld>
            <a:endParaRPr lang="en-US" altLang="zh-CN" dirty="0"/>
          </a:p>
        </p:txBody>
      </p:sp>
      <p:sp>
        <p:nvSpPr>
          <p:cNvPr id="5" name="标题 1"/>
          <p:cNvSpPr>
            <a:spLocks noGrp="1"/>
          </p:cNvSpPr>
          <p:nvPr>
            <p:ph type="title"/>
          </p:nvPr>
        </p:nvSpPr>
        <p:spPr>
          <a:xfrm>
            <a:off x="495300" y="44450"/>
            <a:ext cx="8915400" cy="1008063"/>
          </a:xfrm>
        </p:spPr>
        <p:txBody>
          <a:bodyPr/>
          <a:lstStyle/>
          <a:p>
            <a:pPr algn="ctr">
              <a:defRPr/>
            </a:pPr>
            <a:r>
              <a:rPr lang="zh-CN" altLang="en-US" sz="3600" b="1" kern="1200" dirty="0">
                <a:solidFill>
                  <a:srgbClr val="8E0000"/>
                </a:solidFill>
                <a:latin typeface="微软雅黑" pitchFamily="34" charset="-122"/>
                <a:ea typeface="微软雅黑" pitchFamily="34" charset="-122"/>
              </a:rPr>
              <a:t>研究内容一</a:t>
            </a:r>
          </a:p>
        </p:txBody>
      </p:sp>
      <p:sp>
        <p:nvSpPr>
          <p:cNvPr id="6" name="矩形 10"/>
          <p:cNvSpPr>
            <a:spLocks noChangeArrowheads="1"/>
          </p:cNvSpPr>
          <p:nvPr/>
        </p:nvSpPr>
        <p:spPr bwMode="auto">
          <a:xfrm>
            <a:off x="555625" y="1293813"/>
            <a:ext cx="8842375"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ct val="150000"/>
              </a:lnSpc>
              <a:buSzPct val="85000"/>
            </a:pPr>
            <a:r>
              <a:rPr lang="zh-CN" altLang="en-US" sz="2800" b="1" dirty="0">
                <a:latin typeface="微软雅黑" pitchFamily="34" charset="-122"/>
                <a:ea typeface="微软雅黑" pitchFamily="34" charset="-122"/>
              </a:rPr>
              <a:t>面向隐私保护的连续负载调度算法研究</a:t>
            </a:r>
            <a:endParaRPr lang="en-US" altLang="zh-CN" sz="2800" b="1" dirty="0">
              <a:latin typeface="微软雅黑" pitchFamily="34" charset="-122"/>
              <a:ea typeface="微软雅黑" pitchFamily="34" charset="-122"/>
            </a:endParaRPr>
          </a:p>
        </p:txBody>
      </p:sp>
      <p:sp>
        <p:nvSpPr>
          <p:cNvPr id="8" name="内容占位符 2"/>
          <p:cNvSpPr txBox="1">
            <a:spLocks/>
          </p:cNvSpPr>
          <p:nvPr/>
        </p:nvSpPr>
        <p:spPr bwMode="auto">
          <a:xfrm>
            <a:off x="738919" y="1960559"/>
            <a:ext cx="8659081" cy="4143374"/>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solidFill>
                  <a:srgbClr val="8E0000"/>
                </a:solidFill>
                <a:latin typeface="微软雅黑" pitchFamily="34" charset="-122"/>
                <a:ea typeface="微软雅黑" pitchFamily="34" charset="-122"/>
                <a:cs typeface="+mj-cs"/>
              </a:rPr>
              <a:t>研究动机</a:t>
            </a: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a:ea typeface="微软雅黑" pitchFamily="34" charset="-122"/>
              </a:rPr>
              <a:t>电表数据泄露用户行为隐私</a:t>
            </a:r>
            <a:endParaRPr lang="en-US" altLang="zh-CN" sz="2200" b="1" kern="0" dirty="0">
              <a:ea typeface="微软雅黑" pitchFamily="34" charset="-122"/>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a:ea typeface="微软雅黑" pitchFamily="34" charset="-122"/>
              </a:rPr>
              <a:t>依靠电池储能隐藏用电特征，前期投入大且容量有限</a:t>
            </a:r>
            <a:endParaRPr lang="en-US" altLang="zh-CN" sz="2200" b="1" kern="0" dirty="0">
              <a:ea typeface="微软雅黑" pitchFamily="34" charset="-122"/>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a:ea typeface="微软雅黑" pitchFamily="34" charset="-122"/>
              </a:rPr>
              <a:t>集中式算法不适用于智能电表</a:t>
            </a:r>
          </a:p>
          <a:p>
            <a:pPr marL="342900" lvl="1" indent="-342900" eaLnBrk="0" latinLnBrk="1" hangingPunct="0">
              <a:spcBef>
                <a:spcPts val="600"/>
              </a:spcBef>
              <a:buClr>
                <a:srgbClr val="C00000"/>
              </a:buClr>
              <a:buSzPct val="85000"/>
              <a:buFont typeface="Wingdings" pitchFamily="2" charset="2"/>
              <a:buChar char="p"/>
              <a:defRPr/>
            </a:pPr>
            <a:r>
              <a:rPr lang="zh-CN" altLang="en-US" sz="2400" b="1" dirty="0">
                <a:solidFill>
                  <a:srgbClr val="8E0000"/>
                </a:solidFill>
                <a:latin typeface="微软雅黑" pitchFamily="34" charset="-122"/>
                <a:ea typeface="微软雅黑" pitchFamily="34" charset="-122"/>
                <a:cs typeface="+mj-cs"/>
              </a:rPr>
              <a:t>最终结果</a:t>
            </a:r>
            <a:endParaRPr lang="en-US" altLang="zh-CN" sz="2400" b="1" dirty="0">
              <a:solidFill>
                <a:srgbClr val="8E0000"/>
              </a:solidFill>
              <a:latin typeface="微软雅黑" pitchFamily="34" charset="-122"/>
              <a:ea typeface="微软雅黑" pitchFamily="34" charset="-122"/>
              <a:cs typeface="+mj-cs"/>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a:ea typeface="微软雅黑" pitchFamily="34" charset="-122"/>
              </a:rPr>
              <a:t>将温控设备纳入隐私保护的负载调度框架，增加保护裕量</a:t>
            </a:r>
            <a:endParaRPr lang="en-US" altLang="zh-CN" sz="2200" b="1" kern="0" dirty="0">
              <a:ea typeface="微软雅黑" pitchFamily="34" charset="-122"/>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a:ea typeface="微软雅黑" pitchFamily="34" charset="-122"/>
              </a:rPr>
              <a:t>提出分布式调度算法，充分利用了设备的运算能力</a:t>
            </a:r>
            <a:endParaRPr lang="en-US" altLang="zh-CN" sz="2200" b="1" kern="0" dirty="0">
              <a:ea typeface="微软雅黑" pitchFamily="34" charset="-122"/>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a:ea typeface="微软雅黑" pitchFamily="34" charset="-122"/>
              </a:rPr>
              <a:t>仿真验证了算法有效性</a:t>
            </a:r>
            <a:endParaRPr lang="zh-CN" altLang="en-US" sz="2200" b="1" kern="0" dirty="0">
              <a:solidFill>
                <a:srgbClr val="177CB0"/>
              </a:solidFill>
              <a:ea typeface="微软雅黑" pitchFamily="34" charset="-122"/>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342900" indent="-342900" eaLnBrk="0" hangingPunct="0">
              <a:lnSpc>
                <a:spcPct val="125000"/>
              </a:lnSpc>
              <a:spcBef>
                <a:spcPts val="1200"/>
              </a:spcBef>
              <a:buClr>
                <a:srgbClr val="C00000"/>
              </a:buClr>
              <a:buSzPct val="85000"/>
              <a:buFont typeface="Wingdings" pitchFamily="2" charset="2"/>
              <a:buChar char="p"/>
              <a:defRPr/>
            </a:pPr>
            <a:endParaRPr lang="en-US" altLang="zh-CN" sz="2400" b="1" dirty="0">
              <a:solidFill>
                <a:srgbClr val="8E0000"/>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33106766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15</a:t>
            </a:fld>
            <a:endParaRPr lang="en-US" altLang="zh-CN" dirty="0"/>
          </a:p>
        </p:txBody>
      </p:sp>
      <p:sp>
        <p:nvSpPr>
          <p:cNvPr id="5"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二</a:t>
            </a:r>
            <a:r>
              <a:rPr lang="zh-CN" altLang="en-US" sz="2800" b="1" kern="1200" dirty="0" smtClean="0">
                <a:solidFill>
                  <a:srgbClr val="8E0000"/>
                </a:solidFill>
                <a:latin typeface="微软雅黑" pitchFamily="34" charset="-122"/>
                <a:ea typeface="微软雅黑" pitchFamily="34" charset="-122"/>
              </a:rPr>
              <a:t>、面向</a:t>
            </a:r>
            <a:r>
              <a:rPr lang="zh-CN" altLang="en-US" sz="2800" b="1" kern="1200" dirty="0">
                <a:solidFill>
                  <a:srgbClr val="8E0000"/>
                </a:solidFill>
                <a:latin typeface="微软雅黑" pitchFamily="34" charset="-122"/>
                <a:ea typeface="微软雅黑" pitchFamily="34" charset="-122"/>
              </a:rPr>
              <a:t>隐私保护的连续负载调度算法研究</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003" y="3682460"/>
            <a:ext cx="9091994" cy="2860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a:spLocks noGrp="1"/>
          </p:cNvSpPr>
          <p:nvPr>
            <p:ph idx="1"/>
          </p:nvPr>
        </p:nvSpPr>
        <p:spPr>
          <a:xfrm>
            <a:off x="495300" y="1268413"/>
            <a:ext cx="8915400" cy="4862512"/>
          </a:xfrm>
        </p:spPr>
        <p:txBody>
          <a:bodyPr/>
          <a:lstStyle/>
          <a:p>
            <a:pPr>
              <a:lnSpc>
                <a:spcPct val="125000"/>
              </a:lnSpc>
            </a:pPr>
            <a:r>
              <a:rPr lang="zh-CN" altLang="en-US" sz="2400" b="1" dirty="0">
                <a:latin typeface="微软雅黑" panose="020B0503020204020204" pitchFamily="34" charset="-122"/>
                <a:ea typeface="微软雅黑" panose="020B0503020204020204" pitchFamily="34" charset="-122"/>
              </a:rPr>
              <a:t>随着智能电表的普及，用户的用电特征能被轻松得记录下来，如果用电数据被不法分子掌握，将对用户产生巨大隐私威胁。</a:t>
            </a:r>
          </a:p>
          <a:p>
            <a:pPr lvl="1"/>
            <a:r>
              <a:rPr lang="zh-CN" altLang="en-US" sz="2200" b="1" dirty="0">
                <a:latin typeface="微软雅黑" panose="020B0503020204020204" pitchFamily="34" charset="-122"/>
                <a:ea typeface="微软雅黑" panose="020B0503020204020204" pitchFamily="34" charset="-122"/>
              </a:rPr>
              <a:t>保险定价</a:t>
            </a:r>
            <a:endParaRPr lang="en-US" altLang="zh-CN" sz="2200" b="1" dirty="0">
              <a:latin typeface="微软雅黑" panose="020B0503020204020204" pitchFamily="34" charset="-122"/>
              <a:ea typeface="微软雅黑" panose="020B0503020204020204" pitchFamily="34" charset="-122"/>
            </a:endParaRPr>
          </a:p>
          <a:p>
            <a:pPr lvl="1"/>
            <a:r>
              <a:rPr lang="zh-CN" altLang="en-US" sz="2200" b="1" dirty="0">
                <a:latin typeface="微软雅黑" panose="020B0503020204020204" pitchFamily="34" charset="-122"/>
                <a:ea typeface="微软雅黑" panose="020B0503020204020204" pitchFamily="34" charset="-122"/>
              </a:rPr>
              <a:t>商品推销</a:t>
            </a:r>
            <a:endParaRPr lang="en-US" altLang="zh-CN" sz="2200" b="1" dirty="0">
              <a:latin typeface="微软雅黑" panose="020B0503020204020204" pitchFamily="34" charset="-122"/>
              <a:ea typeface="微软雅黑" panose="020B0503020204020204" pitchFamily="34" charset="-122"/>
            </a:endParaRPr>
          </a:p>
          <a:p>
            <a:pPr lvl="1"/>
            <a:r>
              <a:rPr lang="zh-CN" altLang="en-US" sz="2200" b="1" dirty="0">
                <a:latin typeface="微软雅黑" panose="020B0503020204020204" pitchFamily="34" charset="-122"/>
                <a:ea typeface="微软雅黑" panose="020B0503020204020204" pitchFamily="34" charset="-122"/>
              </a:rPr>
              <a:t>实施犯罪</a:t>
            </a:r>
            <a:endParaRPr lang="en-US" altLang="zh-CN" sz="2200" b="1" dirty="0">
              <a:latin typeface="微软雅黑" panose="020B0503020204020204" pitchFamily="34" charset="-122"/>
              <a:ea typeface="微软雅黑" panose="020B0503020204020204" pitchFamily="34" charset="-122"/>
            </a:endParaRPr>
          </a:p>
          <a:p>
            <a:pPr lvl="1"/>
            <a:endParaRPr lang="en-US" altLang="zh-CN" sz="2000" b="1" dirty="0">
              <a:latin typeface="微软雅黑" panose="020B0503020204020204" pitchFamily="34" charset="-122"/>
              <a:ea typeface="微软雅黑" panose="020B0503020204020204" pitchFamily="34" charset="-122"/>
            </a:endParaRPr>
          </a:p>
          <a:p>
            <a:pPr lvl="1"/>
            <a:endParaRPr lang="en-US" altLang="zh-CN" sz="2000" b="1" dirty="0">
              <a:latin typeface="微软雅黑" panose="020B0503020204020204" pitchFamily="34" charset="-122"/>
              <a:ea typeface="微软雅黑" panose="020B0503020204020204" pitchFamily="34" charset="-122"/>
            </a:endParaRPr>
          </a:p>
          <a:p>
            <a:pPr lvl="1"/>
            <a:endParaRPr lang="en-US" altLang="zh-CN" sz="2200" b="1" dirty="0">
              <a:latin typeface="微软雅黑" panose="020B0503020204020204" pitchFamily="34" charset="-122"/>
              <a:ea typeface="微软雅黑" panose="020B0503020204020204" pitchFamily="34" charset="-122"/>
            </a:endParaRPr>
          </a:p>
          <a:p>
            <a:pPr lvl="1"/>
            <a:endParaRPr lang="en-US" altLang="zh-CN" sz="2000" b="1" dirty="0">
              <a:latin typeface="微软雅黑" panose="020B0503020204020204" pitchFamily="34" charset="-122"/>
              <a:ea typeface="微软雅黑" panose="020B0503020204020204" pitchFamily="34" charset="-122"/>
            </a:endParaRPr>
          </a:p>
        </p:txBody>
      </p:sp>
      <p:sp>
        <p:nvSpPr>
          <p:cNvPr id="2" name="右大括号 1"/>
          <p:cNvSpPr/>
          <p:nvPr/>
        </p:nvSpPr>
        <p:spPr bwMode="auto">
          <a:xfrm>
            <a:off x="2627453" y="2339109"/>
            <a:ext cx="254643" cy="1122744"/>
          </a:xfrm>
          <a:prstGeom prst="rightBrace">
            <a:avLst/>
          </a:prstGeom>
          <a:solidFill>
            <a:schemeClr val="bg1"/>
          </a:solidFill>
          <a:ln w="31750" cap="flat" cmpd="sng" algn="ctr">
            <a:solidFill>
              <a:srgbClr val="3333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3" name="文本框 2"/>
          <p:cNvSpPr txBox="1"/>
          <p:nvPr/>
        </p:nvSpPr>
        <p:spPr>
          <a:xfrm>
            <a:off x="2970393" y="2698414"/>
            <a:ext cx="2581154"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隐私信息的非法用途</a:t>
            </a:r>
          </a:p>
        </p:txBody>
      </p:sp>
    </p:spTree>
    <p:extLst>
      <p:ext uri="{BB962C8B-B14F-4D97-AF65-F5344CB8AC3E}">
        <p14:creationId xmlns:p14="http://schemas.microsoft.com/office/powerpoint/2010/main" val="15371889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lstStyle/>
          <a:p>
            <a:r>
              <a:rPr lang="zh-CN" altLang="en-US" sz="2400" b="1" dirty="0">
                <a:latin typeface="微软雅黑" panose="020B0503020204020204" pitchFamily="34" charset="-122"/>
                <a:ea typeface="微软雅黑" panose="020B0503020204020204" pitchFamily="34" charset="-122"/>
              </a:rPr>
              <a:t>面向隐私保护的</a:t>
            </a:r>
            <a:r>
              <a:rPr lang="zh-CN" altLang="en-US" sz="2400" b="1" dirty="0">
                <a:solidFill>
                  <a:srgbClr val="8E0000"/>
                </a:solidFill>
                <a:latin typeface="微软雅黑" panose="020B0503020204020204" pitchFamily="34" charset="-122"/>
                <a:ea typeface="微软雅黑" panose="020B0503020204020204" pitchFamily="34" charset="-122"/>
              </a:rPr>
              <a:t>连续负载</a:t>
            </a:r>
            <a:r>
              <a:rPr lang="zh-CN" altLang="en-US" sz="2400" b="1" dirty="0">
                <a:latin typeface="微软雅黑" panose="020B0503020204020204" pitchFamily="34" charset="-122"/>
                <a:ea typeface="微软雅黑" panose="020B0503020204020204" pitchFamily="34" charset="-122"/>
              </a:rPr>
              <a:t>调度</a:t>
            </a:r>
            <a:endParaRPr lang="en-US" altLang="zh-CN" sz="2400" b="1" dirty="0">
              <a:latin typeface="微软雅黑" panose="020B0503020204020204" pitchFamily="34" charset="-122"/>
              <a:ea typeface="微软雅黑" panose="020B0503020204020204" pitchFamily="34" charset="-122"/>
            </a:endParaRPr>
          </a:p>
          <a:p>
            <a:pPr lvl="1"/>
            <a:r>
              <a:rPr lang="zh-CN" altLang="en-US" sz="2000" b="1" dirty="0"/>
              <a:t>是通过</a:t>
            </a:r>
            <a:r>
              <a:rPr lang="zh-CN" altLang="en-US" sz="2000" b="1" dirty="0">
                <a:solidFill>
                  <a:srgbClr val="3333FF"/>
                </a:solidFill>
              </a:rPr>
              <a:t>调度</a:t>
            </a:r>
            <a:r>
              <a:rPr lang="zh-CN" altLang="en-US" sz="2000" b="1" dirty="0"/>
              <a:t>柔性连续负载来</a:t>
            </a:r>
            <a:r>
              <a:rPr lang="zh-CN" altLang="en-US" sz="2000" b="1" dirty="0">
                <a:solidFill>
                  <a:srgbClr val="3333FF"/>
                </a:solidFill>
              </a:rPr>
              <a:t>主动改变</a:t>
            </a:r>
            <a:r>
              <a:rPr lang="zh-CN" altLang="en-US" sz="2000" b="1" dirty="0"/>
              <a:t>用户用电特征</a:t>
            </a:r>
            <a:endParaRPr lang="en-US" altLang="zh-CN" sz="2000" b="1" dirty="0"/>
          </a:p>
          <a:p>
            <a:pPr lvl="1"/>
            <a:r>
              <a:rPr lang="zh-CN" altLang="en-US" sz="2000" b="1" dirty="0">
                <a:solidFill>
                  <a:srgbClr val="3333FF"/>
                </a:solidFill>
                <a:latin typeface="微软雅黑" panose="020B0503020204020204" pitchFamily="34" charset="-122"/>
                <a:ea typeface="微软雅黑" panose="020B0503020204020204" pitchFamily="34" charset="-122"/>
              </a:rPr>
              <a:t>连续负载</a:t>
            </a:r>
            <a:r>
              <a:rPr lang="zh-CN" altLang="en-US" sz="2000" b="1" dirty="0">
                <a:latin typeface="微软雅黑" panose="020B0503020204020204" pitchFamily="34" charset="-122"/>
                <a:ea typeface="微软雅黑" panose="020B0503020204020204" pitchFamily="34" charset="-122"/>
              </a:rPr>
              <a:t>：负载的用电功率在一定范围内连续可调</a:t>
            </a:r>
          </a:p>
        </p:txBody>
      </p:sp>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16</a:t>
            </a:fld>
            <a:endParaRPr lang="en-US" altLang="zh-CN" dirty="0"/>
          </a:p>
        </p:txBody>
      </p:sp>
      <p:grpSp>
        <p:nvGrpSpPr>
          <p:cNvPr id="6" name="组合 5"/>
          <p:cNvGrpSpPr/>
          <p:nvPr/>
        </p:nvGrpSpPr>
        <p:grpSpPr>
          <a:xfrm>
            <a:off x="3503654" y="2402187"/>
            <a:ext cx="6272171" cy="4444425"/>
            <a:chOff x="3404748" y="1400577"/>
            <a:chExt cx="6272171" cy="4444425"/>
          </a:xfrm>
        </p:grpSpPr>
        <p:grpSp>
          <p:nvGrpSpPr>
            <p:cNvPr id="2" name="组合 1"/>
            <p:cNvGrpSpPr/>
            <p:nvPr/>
          </p:nvGrpSpPr>
          <p:grpSpPr>
            <a:xfrm>
              <a:off x="3404748" y="1400577"/>
              <a:ext cx="6272171" cy="3591884"/>
              <a:chOff x="1423653" y="-8949"/>
              <a:chExt cx="7621573" cy="4570243"/>
            </a:xfrm>
          </p:grpSpPr>
          <p:sp>
            <p:nvSpPr>
              <p:cNvPr id="21" name="矩形 20"/>
              <p:cNvSpPr/>
              <p:nvPr/>
            </p:nvSpPr>
            <p:spPr>
              <a:xfrm>
                <a:off x="1697521" y="-8949"/>
                <a:ext cx="484194" cy="665735"/>
              </a:xfrm>
              <a:prstGeom prst="rect">
                <a:avLst/>
              </a:prstGeom>
              <a:solidFill>
                <a:schemeClr val="bg1"/>
              </a:solidFill>
            </p:spPr>
            <p:txBody>
              <a:bodyPr wrap="square" lIns="91441" tIns="45720" rIns="91441" bIns="45720">
                <a:spAutoFit/>
              </a:bodyPr>
              <a:lstStyle/>
              <a:p>
                <a:pPr algn="ctr"/>
                <a:r>
                  <a:rPr lang="en-US" altLang="zh-CN" sz="2800" dirty="0">
                    <a:ln w="0"/>
                    <a:solidFill>
                      <a:srgbClr val="FF0000"/>
                    </a:solidFill>
                    <a:effectLst>
                      <a:outerShdw blurRad="38100" dist="25400" dir="5400000" algn="ctr" rotWithShape="0">
                        <a:srgbClr val="6E747A">
                          <a:alpha val="43000"/>
                        </a:srgbClr>
                      </a:outerShdw>
                    </a:effectLst>
                  </a:rPr>
                  <a:t>?</a:t>
                </a:r>
                <a:endParaRPr lang="zh-CN" altLang="en-US" sz="2800" dirty="0">
                  <a:ln w="0"/>
                  <a:solidFill>
                    <a:srgbClr val="FF0000"/>
                  </a:solidFill>
                  <a:effectLst>
                    <a:outerShdw blurRad="38100" dist="25400" dir="5400000" algn="ctr" rotWithShape="0">
                      <a:srgbClr val="6E747A">
                        <a:alpha val="43000"/>
                      </a:srgbClr>
                    </a:outerShdw>
                  </a:effectLst>
                </a:endParaRPr>
              </a:p>
            </p:txBody>
          </p:sp>
          <p:pic>
            <p:nvPicPr>
              <p:cNvPr id="22" name="Picture 2" descr="http://www.citizensutilityboard.org/images/SmartMeter_ComEd_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9047" y="1877416"/>
                <a:ext cx="1628786" cy="1637924"/>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rotWithShape="1">
              <a:blip r:embed="rId4" cstate="print">
                <a:extLst>
                  <a:ext uri="{28A0092B-C50C-407E-A947-70E740481C1C}">
                    <a14:useLocalDpi xmlns:a14="http://schemas.microsoft.com/office/drawing/2010/main" val="0"/>
                  </a:ext>
                </a:extLst>
              </a:blip>
              <a:srcRect t="31947" b="32937"/>
              <a:stretch/>
            </p:blipFill>
            <p:spPr>
              <a:xfrm>
                <a:off x="2821472" y="112500"/>
                <a:ext cx="1949927" cy="684728"/>
              </a:xfrm>
              <a:prstGeom prst="rect">
                <a:avLst/>
              </a:prstGeom>
            </p:spPr>
          </p:pic>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5950" y="112499"/>
                <a:ext cx="1540186" cy="985720"/>
              </a:xfrm>
              <a:prstGeom prst="rect">
                <a:avLst/>
              </a:prstGeom>
            </p:spPr>
          </p:pic>
          <p:pic>
            <p:nvPicPr>
              <p:cNvPr id="42" name="图片 41"/>
              <p:cNvPicPr>
                <a:picLocks noChangeAspect="1"/>
              </p:cNvPicPr>
              <p:nvPr/>
            </p:nvPicPr>
            <p:blipFill rotWithShape="1">
              <a:blip r:embed="rId6" cstate="print">
                <a:extLst>
                  <a:ext uri="{28A0092B-C50C-407E-A947-70E740481C1C}">
                    <a14:useLocalDpi xmlns:a14="http://schemas.microsoft.com/office/drawing/2010/main" val="0"/>
                  </a:ext>
                </a:extLst>
              </a:blip>
              <a:srcRect t="16671" b="7175"/>
              <a:stretch/>
            </p:blipFill>
            <p:spPr>
              <a:xfrm>
                <a:off x="6507285" y="1332416"/>
                <a:ext cx="2537941" cy="1207972"/>
              </a:xfrm>
              <a:prstGeom prst="rect">
                <a:avLst/>
              </a:prstGeom>
            </p:spPr>
          </p:pic>
          <p:pic>
            <p:nvPicPr>
              <p:cNvPr id="43" name="图片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65892" y="3053293"/>
                <a:ext cx="1693705" cy="1189135"/>
              </a:xfrm>
              <a:prstGeom prst="rect">
                <a:avLst/>
              </a:prstGeom>
            </p:spPr>
          </p:pic>
          <p:cxnSp>
            <p:nvCxnSpPr>
              <p:cNvPr id="45" name="直接箭头连接符 44"/>
              <p:cNvCxnSpPr>
                <a:stCxn id="23" idx="2"/>
              </p:cNvCxnSpPr>
              <p:nvPr/>
            </p:nvCxnSpPr>
            <p:spPr>
              <a:xfrm flipH="1">
                <a:off x="2979234" y="797230"/>
                <a:ext cx="817203" cy="1139175"/>
              </a:xfrm>
              <a:prstGeom prst="straightConnector1">
                <a:avLst/>
              </a:prstGeom>
              <a:ln w="222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a:off x="3366040" y="1098222"/>
                <a:ext cx="1967772" cy="1092127"/>
              </a:xfrm>
              <a:prstGeom prst="straightConnector1">
                <a:avLst/>
              </a:prstGeom>
              <a:ln w="222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H="1">
                <a:off x="3466914" y="2083940"/>
                <a:ext cx="2920513" cy="408725"/>
              </a:xfrm>
              <a:prstGeom prst="straightConnector1">
                <a:avLst/>
              </a:prstGeom>
              <a:ln w="222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H="1" flipV="1">
                <a:off x="3466914" y="2812705"/>
                <a:ext cx="3009899" cy="593141"/>
              </a:xfrm>
              <a:prstGeom prst="straightConnector1">
                <a:avLst/>
              </a:prstGeom>
              <a:ln w="222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H="1" flipV="1">
                <a:off x="3275004" y="3234997"/>
                <a:ext cx="633393" cy="651716"/>
              </a:xfrm>
              <a:prstGeom prst="straightConnector1">
                <a:avLst/>
              </a:prstGeom>
              <a:ln w="222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a:off x="5152937" y="4465041"/>
                <a:ext cx="96253" cy="962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0" rIns="91441" bIns="45720" numCol="1" spcCol="0" rtlCol="0" fromWordArt="0" anchor="ctr" anchorCtr="0" forceAA="0" compatLnSpc="1">
                <a:prstTxWarp prst="textNoShape">
                  <a:avLst/>
                </a:prstTxWarp>
                <a:noAutofit/>
              </a:bodyPr>
              <a:lstStyle/>
              <a:p>
                <a:pPr algn="ctr"/>
                <a:endParaRPr lang="zh-CN" altLang="en-US"/>
              </a:p>
            </p:txBody>
          </p:sp>
          <p:sp>
            <p:nvSpPr>
              <p:cNvPr id="51" name="椭圆 50"/>
              <p:cNvSpPr/>
              <p:nvPr/>
            </p:nvSpPr>
            <p:spPr>
              <a:xfrm>
                <a:off x="5427256" y="4465041"/>
                <a:ext cx="96253" cy="962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0" rIns="91441" bIns="45720" numCol="1" spcCol="0" rtlCol="0" fromWordArt="0" anchor="ctr" anchorCtr="0" forceAA="0" compatLnSpc="1">
                <a:prstTxWarp prst="textNoShape">
                  <a:avLst/>
                </a:prstTxWarp>
                <a:noAutofit/>
              </a:bodyPr>
              <a:lstStyle/>
              <a:p>
                <a:pPr algn="ctr"/>
                <a:endParaRPr lang="zh-CN" altLang="en-US"/>
              </a:p>
            </p:txBody>
          </p:sp>
          <p:sp>
            <p:nvSpPr>
              <p:cNvPr id="52" name="椭圆 51"/>
              <p:cNvSpPr/>
              <p:nvPr/>
            </p:nvSpPr>
            <p:spPr>
              <a:xfrm>
                <a:off x="5701576" y="4465041"/>
                <a:ext cx="96253" cy="962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0" rIns="91441" bIns="45720" numCol="1" spcCol="0" rtlCol="0" fromWordArt="0" anchor="ctr" anchorCtr="0" forceAA="0" compatLnSpc="1">
                <a:prstTxWarp prst="textNoShape">
                  <a:avLst/>
                </a:prstTxWarp>
                <a:noAutofit/>
              </a:bodyPr>
              <a:lstStyle/>
              <a:p>
                <a:pPr algn="ctr"/>
                <a:endParaRPr lang="zh-CN" altLang="en-US"/>
              </a:p>
            </p:txBody>
          </p:sp>
          <p:sp>
            <p:nvSpPr>
              <p:cNvPr id="53" name="椭圆 52"/>
              <p:cNvSpPr/>
              <p:nvPr/>
            </p:nvSpPr>
            <p:spPr>
              <a:xfrm>
                <a:off x="5976096" y="4465041"/>
                <a:ext cx="96253" cy="962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1" tIns="45720" rIns="91441"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文本框 53"/>
              <p:cNvSpPr txBox="1"/>
              <p:nvPr/>
            </p:nvSpPr>
            <p:spPr>
              <a:xfrm>
                <a:off x="1931782" y="3493969"/>
                <a:ext cx="1415605" cy="352448"/>
              </a:xfrm>
              <a:prstGeom prst="rect">
                <a:avLst/>
              </a:prstGeom>
              <a:noFill/>
            </p:spPr>
            <p:txBody>
              <a:bodyPr wrap="square" rtlCol="0">
                <a:spAutoFit/>
              </a:bodyPr>
              <a:lstStyle/>
              <a:p>
                <a:r>
                  <a:rPr lang="en-US" altLang="zh-CN" sz="1200" b="1" dirty="0"/>
                  <a:t>Smart Meter</a:t>
                </a:r>
                <a:endParaRPr lang="zh-CN" altLang="en-US" sz="1200" b="1" dirty="0"/>
              </a:p>
            </p:txBody>
          </p:sp>
          <p:sp>
            <p:nvSpPr>
              <p:cNvPr id="55" name="文本框 54"/>
              <p:cNvSpPr txBox="1"/>
              <p:nvPr/>
            </p:nvSpPr>
            <p:spPr>
              <a:xfrm rot="18329256">
                <a:off x="2725128" y="1196469"/>
                <a:ext cx="1109874" cy="280493"/>
              </a:xfrm>
              <a:prstGeom prst="rect">
                <a:avLst/>
              </a:prstGeom>
              <a:noFill/>
            </p:spPr>
            <p:txBody>
              <a:bodyPr wrap="square" rtlCol="0">
                <a:spAutoFit/>
              </a:bodyPr>
              <a:lstStyle/>
              <a:p>
                <a:r>
                  <a:rPr lang="en-US" altLang="zh-CN" sz="900" dirty="0">
                    <a:latin typeface="Calibri" panose="020F0502020204030204" pitchFamily="34" charset="0"/>
                  </a:rPr>
                  <a:t>Control Signal</a:t>
                </a:r>
              </a:p>
            </p:txBody>
          </p:sp>
          <p:sp>
            <p:nvSpPr>
              <p:cNvPr id="56" name="文本框 55"/>
              <p:cNvSpPr txBox="1"/>
              <p:nvPr/>
            </p:nvSpPr>
            <p:spPr>
              <a:xfrm rot="18317010">
                <a:off x="2827264" y="1303389"/>
                <a:ext cx="1230304" cy="280493"/>
              </a:xfrm>
              <a:prstGeom prst="rect">
                <a:avLst/>
              </a:prstGeom>
              <a:noFill/>
            </p:spPr>
            <p:txBody>
              <a:bodyPr wrap="none" rtlCol="0">
                <a:spAutoFit/>
              </a:bodyPr>
              <a:lstStyle/>
              <a:p>
                <a:r>
                  <a:rPr lang="en-US" altLang="zh-CN" sz="900" dirty="0"/>
                  <a:t>Power decision</a:t>
                </a:r>
                <a:endParaRPr lang="zh-CN" altLang="en-US" sz="900" dirty="0"/>
              </a:p>
            </p:txBody>
          </p:sp>
          <p:sp>
            <p:nvSpPr>
              <p:cNvPr id="57" name="矩形 56"/>
              <p:cNvSpPr/>
              <p:nvPr/>
            </p:nvSpPr>
            <p:spPr>
              <a:xfrm rot="18331121">
                <a:off x="3771607" y="851228"/>
                <a:ext cx="106965" cy="87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0" rIns="91441" bIns="45720" numCol="1" spcCol="0" rtlCol="0" fromWordArt="0" anchor="ctr" anchorCtr="0" forceAA="0" compatLnSpc="1">
                <a:prstTxWarp prst="textNoShape">
                  <a:avLst/>
                </a:prstTxWarp>
                <a:noAutofit/>
              </a:bodyPr>
              <a:lstStyle/>
              <a:p>
                <a:pPr algn="ctr"/>
                <a:endParaRPr lang="zh-CN" altLang="en-US"/>
              </a:p>
            </p:txBody>
          </p:sp>
          <p:sp>
            <p:nvSpPr>
              <p:cNvPr id="58" name="矩形 57"/>
              <p:cNvSpPr/>
              <p:nvPr/>
            </p:nvSpPr>
            <p:spPr>
              <a:xfrm rot="18331121">
                <a:off x="2900474" y="1787399"/>
                <a:ext cx="106965" cy="87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0" rIns="91441" bIns="45720" numCol="1" spcCol="0" rtlCol="0" fromWordArt="0" anchor="ctr" anchorCtr="0" forceAA="0" compatLnSpc="1">
                <a:prstTxWarp prst="textNoShape">
                  <a:avLst/>
                </a:prstTxWarp>
                <a:noAutofit/>
              </a:bodyPr>
              <a:lstStyle/>
              <a:p>
                <a:pPr algn="ctr"/>
                <a:endParaRPr lang="zh-CN" altLang="en-US"/>
              </a:p>
            </p:txBody>
          </p:sp>
          <p:sp>
            <p:nvSpPr>
              <p:cNvPr id="59" name="矩形 58"/>
              <p:cNvSpPr/>
              <p:nvPr/>
            </p:nvSpPr>
            <p:spPr>
              <a:xfrm rot="19769719">
                <a:off x="3335877" y="2038959"/>
                <a:ext cx="106965" cy="87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0" rIns="91441" bIns="45720" numCol="1" spcCol="0" rtlCol="0" fromWordArt="0" anchor="ctr" anchorCtr="0" forceAA="0" compatLnSpc="1">
                <a:prstTxWarp prst="textNoShape">
                  <a:avLst/>
                </a:prstTxWarp>
                <a:noAutofit/>
              </a:bodyPr>
              <a:lstStyle/>
              <a:p>
                <a:pPr algn="ctr"/>
                <a:endParaRPr lang="zh-CN" altLang="en-US"/>
              </a:p>
            </p:txBody>
          </p:sp>
          <p:sp>
            <p:nvSpPr>
              <p:cNvPr id="60" name="矩形 59"/>
              <p:cNvSpPr/>
              <p:nvPr/>
            </p:nvSpPr>
            <p:spPr>
              <a:xfrm rot="19769719">
                <a:off x="5268265" y="1153969"/>
                <a:ext cx="106965" cy="87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0" rIns="91441" bIns="45720" numCol="1" spcCol="0" rtlCol="0" fromWordArt="0" anchor="ctr" anchorCtr="0" forceAA="0" compatLnSpc="1">
                <a:prstTxWarp prst="textNoShape">
                  <a:avLst/>
                </a:prstTxWarp>
                <a:noAutofit/>
              </a:bodyPr>
              <a:lstStyle/>
              <a:p>
                <a:pPr algn="ctr"/>
                <a:endParaRPr lang="zh-CN" altLang="en-US"/>
              </a:p>
            </p:txBody>
          </p:sp>
          <p:sp>
            <p:nvSpPr>
              <p:cNvPr id="61" name="文本框 60"/>
              <p:cNvSpPr txBox="1"/>
              <p:nvPr/>
            </p:nvSpPr>
            <p:spPr>
              <a:xfrm rot="19865994">
                <a:off x="3709963" y="1419000"/>
                <a:ext cx="1109873" cy="293706"/>
              </a:xfrm>
              <a:prstGeom prst="rect">
                <a:avLst/>
              </a:prstGeom>
              <a:noFill/>
            </p:spPr>
            <p:txBody>
              <a:bodyPr wrap="square" rtlCol="0">
                <a:spAutoFit/>
              </a:bodyPr>
              <a:lstStyle/>
              <a:p>
                <a:r>
                  <a:rPr lang="en-US" altLang="zh-CN" sz="900" dirty="0">
                    <a:latin typeface="Calibri" panose="020F0502020204030204" pitchFamily="34" charset="0"/>
                  </a:rPr>
                  <a:t>Control Signal</a:t>
                </a:r>
              </a:p>
            </p:txBody>
          </p:sp>
          <p:sp>
            <p:nvSpPr>
              <p:cNvPr id="62" name="文本框 61"/>
              <p:cNvSpPr txBox="1"/>
              <p:nvPr/>
            </p:nvSpPr>
            <p:spPr>
              <a:xfrm rot="19867065">
                <a:off x="3772085" y="1597654"/>
                <a:ext cx="1174958" cy="293706"/>
              </a:xfrm>
              <a:prstGeom prst="rect">
                <a:avLst/>
              </a:prstGeom>
              <a:noFill/>
            </p:spPr>
            <p:txBody>
              <a:bodyPr wrap="none" rtlCol="0">
                <a:spAutoFit/>
              </a:bodyPr>
              <a:lstStyle/>
              <a:p>
                <a:r>
                  <a:rPr lang="en-US" altLang="zh-CN" sz="900" dirty="0"/>
                  <a:t>Power decision</a:t>
                </a:r>
                <a:endParaRPr lang="zh-CN" altLang="en-US" sz="900" dirty="0"/>
              </a:p>
            </p:txBody>
          </p:sp>
          <p:sp>
            <p:nvSpPr>
              <p:cNvPr id="63" name="矩形 62"/>
              <p:cNvSpPr/>
              <p:nvPr/>
            </p:nvSpPr>
            <p:spPr>
              <a:xfrm rot="21079180">
                <a:off x="3463547" y="2355931"/>
                <a:ext cx="106965" cy="87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0" rIns="91441" bIns="45720" numCol="1" spcCol="0" rtlCol="0" fromWordArt="0" anchor="ctr" anchorCtr="0" forceAA="0" compatLnSpc="1">
                <a:prstTxWarp prst="textNoShape">
                  <a:avLst/>
                </a:prstTxWarp>
                <a:noAutofit/>
              </a:bodyPr>
              <a:lstStyle/>
              <a:p>
                <a:pPr algn="ctr"/>
                <a:endParaRPr lang="zh-CN" altLang="en-US"/>
              </a:p>
            </p:txBody>
          </p:sp>
          <p:sp>
            <p:nvSpPr>
              <p:cNvPr id="64" name="矩形 63"/>
              <p:cNvSpPr/>
              <p:nvPr/>
            </p:nvSpPr>
            <p:spPr>
              <a:xfrm rot="21079180">
                <a:off x="6274438" y="2131601"/>
                <a:ext cx="106965" cy="87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0" rIns="91441" bIns="45720" numCol="1" spcCol="0" rtlCol="0" fromWordArt="0" anchor="ctr" anchorCtr="0" forceAA="0" compatLnSpc="1">
                <a:prstTxWarp prst="textNoShape">
                  <a:avLst/>
                </a:prstTxWarp>
                <a:noAutofit/>
              </a:bodyPr>
              <a:lstStyle/>
              <a:p>
                <a:pPr algn="ctr"/>
                <a:endParaRPr lang="zh-CN" altLang="en-US"/>
              </a:p>
            </p:txBody>
          </p:sp>
          <p:sp>
            <p:nvSpPr>
              <p:cNvPr id="65" name="文本框 64"/>
              <p:cNvSpPr txBox="1"/>
              <p:nvPr/>
            </p:nvSpPr>
            <p:spPr>
              <a:xfrm rot="21080390">
                <a:off x="4298491" y="2040041"/>
                <a:ext cx="1109873" cy="293706"/>
              </a:xfrm>
              <a:prstGeom prst="rect">
                <a:avLst/>
              </a:prstGeom>
              <a:noFill/>
            </p:spPr>
            <p:txBody>
              <a:bodyPr wrap="square" rtlCol="0">
                <a:spAutoFit/>
              </a:bodyPr>
              <a:lstStyle/>
              <a:p>
                <a:r>
                  <a:rPr lang="en-US" altLang="zh-CN" sz="900" dirty="0">
                    <a:latin typeface="Calibri" panose="020F0502020204030204" pitchFamily="34" charset="0"/>
                  </a:rPr>
                  <a:t>Control Signal</a:t>
                </a:r>
              </a:p>
            </p:txBody>
          </p:sp>
          <p:sp>
            <p:nvSpPr>
              <p:cNvPr id="66" name="文本框 65"/>
              <p:cNvSpPr txBox="1"/>
              <p:nvPr/>
            </p:nvSpPr>
            <p:spPr>
              <a:xfrm rot="21123750">
                <a:off x="4314921" y="2253942"/>
                <a:ext cx="1174958" cy="293706"/>
              </a:xfrm>
              <a:prstGeom prst="rect">
                <a:avLst/>
              </a:prstGeom>
              <a:noFill/>
            </p:spPr>
            <p:txBody>
              <a:bodyPr wrap="none" rtlCol="0">
                <a:spAutoFit/>
              </a:bodyPr>
              <a:lstStyle/>
              <a:p>
                <a:r>
                  <a:rPr lang="en-US" altLang="zh-CN" sz="900" dirty="0"/>
                  <a:t>Power decision</a:t>
                </a:r>
                <a:endParaRPr lang="zh-CN" altLang="en-US" sz="900" dirty="0"/>
              </a:p>
            </p:txBody>
          </p:sp>
          <p:sp>
            <p:nvSpPr>
              <p:cNvPr id="67" name="矩形 66"/>
              <p:cNvSpPr/>
              <p:nvPr/>
            </p:nvSpPr>
            <p:spPr>
              <a:xfrm rot="588148">
                <a:off x="3475702" y="2718469"/>
                <a:ext cx="106965" cy="61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0" rIns="91441" bIns="45720" numCol="1" spcCol="0" rtlCol="0" fromWordArt="0" anchor="ctr" anchorCtr="0" forceAA="0" compatLnSpc="1">
                <a:prstTxWarp prst="textNoShape">
                  <a:avLst/>
                </a:prstTxWarp>
                <a:noAutofit/>
              </a:bodyPr>
              <a:lstStyle/>
              <a:p>
                <a:pPr algn="ctr"/>
                <a:endParaRPr lang="zh-CN" altLang="en-US"/>
              </a:p>
            </p:txBody>
          </p:sp>
          <p:sp>
            <p:nvSpPr>
              <p:cNvPr id="68" name="矩形 67"/>
              <p:cNvSpPr/>
              <p:nvPr/>
            </p:nvSpPr>
            <p:spPr>
              <a:xfrm rot="588148">
                <a:off x="6364792" y="3436548"/>
                <a:ext cx="106965" cy="61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0" rIns="91441" bIns="45720" numCol="1" spcCol="0" rtlCol="0" fromWordArt="0" anchor="ctr" anchorCtr="0" forceAA="0" compatLnSpc="1">
                <a:prstTxWarp prst="textNoShape">
                  <a:avLst/>
                </a:prstTxWarp>
                <a:noAutofit/>
              </a:bodyPr>
              <a:lstStyle/>
              <a:p>
                <a:pPr algn="ctr"/>
                <a:endParaRPr lang="zh-CN" altLang="en-US"/>
              </a:p>
            </p:txBody>
          </p:sp>
          <p:sp>
            <p:nvSpPr>
              <p:cNvPr id="69" name="文本框 68"/>
              <p:cNvSpPr txBox="1"/>
              <p:nvPr/>
            </p:nvSpPr>
            <p:spPr>
              <a:xfrm rot="643057">
                <a:off x="4314531" y="2850690"/>
                <a:ext cx="1192628" cy="293706"/>
              </a:xfrm>
              <a:prstGeom prst="rect">
                <a:avLst/>
              </a:prstGeom>
              <a:noFill/>
            </p:spPr>
            <p:txBody>
              <a:bodyPr wrap="square" rtlCol="0">
                <a:spAutoFit/>
              </a:bodyPr>
              <a:lstStyle/>
              <a:p>
                <a:r>
                  <a:rPr lang="en-US" altLang="zh-CN" sz="900" dirty="0">
                    <a:latin typeface="Calibri" panose="020F0502020204030204" pitchFamily="34" charset="0"/>
                  </a:rPr>
                  <a:t>Control</a:t>
                </a:r>
                <a:r>
                  <a:rPr lang="en-US" altLang="zh-CN" sz="900" dirty="0"/>
                  <a:t> Signal</a:t>
                </a:r>
              </a:p>
            </p:txBody>
          </p:sp>
          <p:sp>
            <p:nvSpPr>
              <p:cNvPr id="70" name="文本框 69"/>
              <p:cNvSpPr txBox="1"/>
              <p:nvPr/>
            </p:nvSpPr>
            <p:spPr>
              <a:xfrm rot="689512">
                <a:off x="4230184" y="3029213"/>
                <a:ext cx="1174958" cy="293706"/>
              </a:xfrm>
              <a:prstGeom prst="rect">
                <a:avLst/>
              </a:prstGeom>
              <a:noFill/>
            </p:spPr>
            <p:txBody>
              <a:bodyPr wrap="none" rtlCol="0">
                <a:spAutoFit/>
              </a:bodyPr>
              <a:lstStyle/>
              <a:p>
                <a:r>
                  <a:rPr lang="en-US" altLang="zh-CN" sz="900" dirty="0"/>
                  <a:t>Power decision</a:t>
                </a:r>
                <a:endParaRPr lang="zh-CN" altLang="en-US" sz="900" dirty="0"/>
              </a:p>
            </p:txBody>
          </p:sp>
          <p:sp>
            <p:nvSpPr>
              <p:cNvPr id="71" name="矩形 70"/>
              <p:cNvSpPr/>
              <p:nvPr/>
            </p:nvSpPr>
            <p:spPr>
              <a:xfrm rot="2751985">
                <a:off x="3310599" y="3200666"/>
                <a:ext cx="106965" cy="61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0" rIns="91441" bIns="45720" numCol="1" spcCol="0" rtlCol="0" fromWordArt="0" anchor="ctr" anchorCtr="0" forceAA="0" compatLnSpc="1">
                <a:prstTxWarp prst="textNoShape">
                  <a:avLst/>
                </a:prstTxWarp>
                <a:noAutofit/>
              </a:bodyPr>
              <a:lstStyle/>
              <a:p>
                <a:pPr algn="ctr"/>
                <a:endParaRPr lang="zh-CN" altLang="en-US"/>
              </a:p>
            </p:txBody>
          </p:sp>
          <p:sp>
            <p:nvSpPr>
              <p:cNvPr id="72" name="矩形 71"/>
              <p:cNvSpPr/>
              <p:nvPr/>
            </p:nvSpPr>
            <p:spPr>
              <a:xfrm rot="2751985">
                <a:off x="3771767" y="3868205"/>
                <a:ext cx="106965" cy="61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0" rIns="91441" bIns="45720" numCol="1" spcCol="0" rtlCol="0" fromWordArt="0" anchor="ctr" anchorCtr="0" forceAA="0" compatLnSpc="1">
                <a:prstTxWarp prst="textNoShape">
                  <a:avLst/>
                </a:prstTxWarp>
                <a:noAutofit/>
              </a:bodyPr>
              <a:lstStyle/>
              <a:p>
                <a:pPr algn="ctr"/>
                <a:endParaRPr lang="zh-CN" altLang="en-US"/>
              </a:p>
            </p:txBody>
          </p:sp>
          <p:sp>
            <p:nvSpPr>
              <p:cNvPr id="73" name="文本框 72"/>
              <p:cNvSpPr txBox="1"/>
              <p:nvPr/>
            </p:nvSpPr>
            <p:spPr>
              <a:xfrm rot="2716934">
                <a:off x="2890449" y="3549543"/>
                <a:ext cx="1230304" cy="280493"/>
              </a:xfrm>
              <a:prstGeom prst="rect">
                <a:avLst/>
              </a:prstGeom>
              <a:noFill/>
            </p:spPr>
            <p:txBody>
              <a:bodyPr wrap="none" rtlCol="0">
                <a:spAutoFit/>
              </a:bodyPr>
              <a:lstStyle/>
              <a:p>
                <a:r>
                  <a:rPr lang="en-US" altLang="zh-CN" sz="900" dirty="0"/>
                  <a:t>Power decision</a:t>
                </a:r>
                <a:endParaRPr lang="zh-CN" altLang="en-US" sz="900" dirty="0"/>
              </a:p>
            </p:txBody>
          </p:sp>
          <p:sp>
            <p:nvSpPr>
              <p:cNvPr id="74" name="文本框 73"/>
              <p:cNvSpPr txBox="1"/>
              <p:nvPr/>
            </p:nvSpPr>
            <p:spPr>
              <a:xfrm rot="2750859">
                <a:off x="3122967" y="3361749"/>
                <a:ext cx="1191573" cy="291030"/>
              </a:xfrm>
              <a:prstGeom prst="rect">
                <a:avLst/>
              </a:prstGeom>
              <a:noFill/>
            </p:spPr>
            <p:txBody>
              <a:bodyPr wrap="square" rtlCol="0">
                <a:spAutoFit/>
              </a:bodyPr>
              <a:lstStyle/>
              <a:p>
                <a:r>
                  <a:rPr lang="en-US" altLang="zh-CN" sz="900" dirty="0">
                    <a:latin typeface="Calibri" panose="020F0502020204030204" pitchFamily="34" charset="0"/>
                  </a:rPr>
                  <a:t>Control</a:t>
                </a:r>
                <a:r>
                  <a:rPr lang="en-US" altLang="zh-CN" sz="900" dirty="0"/>
                  <a:t> Signal</a:t>
                </a:r>
              </a:p>
            </p:txBody>
          </p:sp>
          <p:pic>
            <p:nvPicPr>
              <p:cNvPr id="75" name="图片 74"/>
              <p:cNvPicPr>
                <a:picLocks noChangeAspect="1"/>
              </p:cNvPicPr>
              <p:nvPr/>
            </p:nvPicPr>
            <p:blipFill rotWithShape="1">
              <a:blip r:embed="rId8" cstate="print">
                <a:extLst>
                  <a:ext uri="{28A0092B-C50C-407E-A947-70E740481C1C}">
                    <a14:useLocalDpi xmlns:a14="http://schemas.microsoft.com/office/drawing/2010/main" val="0"/>
                  </a:ext>
                </a:extLst>
              </a:blip>
              <a:srcRect b="3772"/>
              <a:stretch/>
            </p:blipFill>
            <p:spPr>
              <a:xfrm>
                <a:off x="1423653" y="486795"/>
                <a:ext cx="1013516" cy="949379"/>
              </a:xfrm>
              <a:prstGeom prst="rect">
                <a:avLst/>
              </a:prstGeom>
            </p:spPr>
          </p:pic>
          <p:sp>
            <p:nvSpPr>
              <p:cNvPr id="76" name="闪电形 75"/>
              <p:cNvSpPr/>
              <p:nvPr/>
            </p:nvSpPr>
            <p:spPr>
              <a:xfrm>
                <a:off x="1886127" y="1537498"/>
                <a:ext cx="430015" cy="322522"/>
              </a:xfrm>
              <a:prstGeom prst="lightningBol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0" rIns="91441" bIns="45720" numCol="1" spcCol="0" rtlCol="0" fromWordArt="0" anchor="ctr" anchorCtr="0" forceAA="0" compatLnSpc="1">
                <a:prstTxWarp prst="textNoShape">
                  <a:avLst/>
                </a:prstTxWarp>
                <a:noAutofit/>
              </a:bodyPr>
              <a:lstStyle/>
              <a:p>
                <a:pPr algn="ctr"/>
                <a:endParaRPr lang="zh-CN" altLang="en-US">
                  <a:solidFill>
                    <a:schemeClr val="accent4">
                      <a:lumMod val="60000"/>
                      <a:lumOff val="40000"/>
                    </a:schemeClr>
                  </a:solidFill>
                </a:endParaRPr>
              </a:p>
            </p:txBody>
          </p:sp>
        </p:grpSp>
        <p:pic>
          <p:nvPicPr>
            <p:cNvPr id="3" name="图片 2"/>
            <p:cNvPicPr>
              <a:picLocks noChangeAspect="1"/>
            </p:cNvPicPr>
            <p:nvPr/>
          </p:nvPicPr>
          <p:blipFill>
            <a:blip r:embed="rId9">
              <a:clrChange>
                <a:clrFrom>
                  <a:srgbClr val="FFFFFF"/>
                </a:clrFrom>
                <a:clrTo>
                  <a:srgbClr val="FFFFFF">
                    <a:alpha val="0"/>
                  </a:srgbClr>
                </a:clrTo>
              </a:clrChange>
            </a:blip>
            <a:stretch>
              <a:fillRect/>
            </a:stretch>
          </p:blipFill>
          <p:spPr>
            <a:xfrm>
              <a:off x="5138789" y="4471961"/>
              <a:ext cx="1373041" cy="1373041"/>
            </a:xfrm>
            <a:prstGeom prst="rect">
              <a:avLst/>
            </a:prstGeom>
          </p:spPr>
        </p:pic>
      </p:grpSp>
      <p:sp>
        <p:nvSpPr>
          <p:cNvPr id="10" name="文本框 9"/>
          <p:cNvSpPr txBox="1"/>
          <p:nvPr/>
        </p:nvSpPr>
        <p:spPr>
          <a:xfrm>
            <a:off x="2336957" y="5380407"/>
            <a:ext cx="1325965" cy="369332"/>
          </a:xfrm>
          <a:prstGeom prst="rect">
            <a:avLst/>
          </a:prstGeom>
          <a:solidFill>
            <a:srgbClr val="3333FF"/>
          </a:solid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隐私需求</a:t>
            </a:r>
          </a:p>
        </p:txBody>
      </p:sp>
      <p:sp>
        <p:nvSpPr>
          <p:cNvPr id="77" name="文本框 76"/>
          <p:cNvSpPr txBox="1"/>
          <p:nvPr/>
        </p:nvSpPr>
        <p:spPr>
          <a:xfrm>
            <a:off x="2336957" y="5854562"/>
            <a:ext cx="1325965" cy="369332"/>
          </a:xfrm>
          <a:prstGeom prst="rect">
            <a:avLst/>
          </a:prstGeom>
          <a:solidFill>
            <a:srgbClr val="3333FF"/>
          </a:solid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经济需求</a:t>
            </a:r>
          </a:p>
        </p:txBody>
      </p:sp>
      <p:sp>
        <p:nvSpPr>
          <p:cNvPr id="78" name="文本框 77"/>
          <p:cNvSpPr txBox="1"/>
          <p:nvPr/>
        </p:nvSpPr>
        <p:spPr>
          <a:xfrm>
            <a:off x="2336218" y="6375745"/>
            <a:ext cx="1325965" cy="369332"/>
          </a:xfrm>
          <a:prstGeom prst="rect">
            <a:avLst/>
          </a:prstGeom>
          <a:solidFill>
            <a:srgbClr val="3333FF"/>
          </a:solid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用户满意度</a:t>
            </a:r>
          </a:p>
        </p:txBody>
      </p:sp>
      <p:pic>
        <p:nvPicPr>
          <p:cNvPr id="14" name="图片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43208" y="3936216"/>
            <a:ext cx="1625922" cy="994875"/>
          </a:xfrm>
          <a:prstGeom prst="rect">
            <a:avLst/>
          </a:prstGeom>
        </p:spPr>
      </p:pic>
      <p:sp>
        <p:nvSpPr>
          <p:cNvPr id="15" name="右大括号 14"/>
          <p:cNvSpPr/>
          <p:nvPr/>
        </p:nvSpPr>
        <p:spPr bwMode="auto">
          <a:xfrm>
            <a:off x="3777773" y="5406221"/>
            <a:ext cx="301055" cy="1205860"/>
          </a:xfrm>
          <a:prstGeom prst="rightBrace">
            <a:avLst>
              <a:gd name="adj1" fmla="val 8333"/>
              <a:gd name="adj2" fmla="val 52334"/>
            </a:avLst>
          </a:prstGeom>
          <a:solidFill>
            <a:schemeClr val="accent1">
              <a:alpha val="0"/>
            </a:schemeClr>
          </a:solidFill>
          <a:ln w="31750"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cxnSp>
        <p:nvCxnSpPr>
          <p:cNvPr id="17" name="直接箭头连接符 16"/>
          <p:cNvCxnSpPr/>
          <p:nvPr/>
        </p:nvCxnSpPr>
        <p:spPr bwMode="auto">
          <a:xfrm flipH="1">
            <a:off x="1624722" y="4363970"/>
            <a:ext cx="578734" cy="0"/>
          </a:xfrm>
          <a:prstGeom prst="straightConnector1">
            <a:avLst/>
          </a:prstGeom>
          <a:solidFill>
            <a:schemeClr val="accent1">
              <a:alpha val="0"/>
            </a:schemeClr>
          </a:solidFill>
          <a:ln w="31750" cap="flat" cmpd="sng" algn="ctr">
            <a:solidFill>
              <a:srgbClr val="0066FF"/>
            </a:solidFill>
            <a:prstDash val="solid"/>
            <a:round/>
            <a:headEnd type="none" w="med" len="med"/>
            <a:tailEnd type="stealth" w="med" len="med"/>
          </a:ln>
          <a:effectLst/>
        </p:spPr>
      </p:cxnSp>
      <p:pic>
        <p:nvPicPr>
          <p:cNvPr id="19" name="图片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086" y="3250488"/>
            <a:ext cx="1603636" cy="981239"/>
          </a:xfrm>
          <a:prstGeom prst="rect">
            <a:avLst/>
          </a:prstGeom>
        </p:spPr>
      </p:pic>
      <p:pic>
        <p:nvPicPr>
          <p:cNvPr id="20" name="图片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88" y="4447627"/>
            <a:ext cx="1645808" cy="1007043"/>
          </a:xfrm>
          <a:prstGeom prst="rect">
            <a:avLst/>
          </a:prstGeom>
        </p:spPr>
      </p:pic>
      <p:sp>
        <p:nvSpPr>
          <p:cNvPr id="25" name="文本框 24"/>
          <p:cNvSpPr txBox="1"/>
          <p:nvPr/>
        </p:nvSpPr>
        <p:spPr>
          <a:xfrm>
            <a:off x="2523288" y="3617623"/>
            <a:ext cx="93755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调度前</a:t>
            </a:r>
          </a:p>
        </p:txBody>
      </p:sp>
      <p:sp>
        <p:nvSpPr>
          <p:cNvPr id="80" name="文本框 79"/>
          <p:cNvSpPr txBox="1"/>
          <p:nvPr/>
        </p:nvSpPr>
        <p:spPr>
          <a:xfrm>
            <a:off x="456136" y="2903009"/>
            <a:ext cx="93755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调度后</a:t>
            </a:r>
          </a:p>
        </p:txBody>
      </p:sp>
      <p:sp>
        <p:nvSpPr>
          <p:cNvPr id="81" name="文本框 24"/>
          <p:cNvSpPr txBox="1"/>
          <p:nvPr/>
        </p:nvSpPr>
        <p:spPr>
          <a:xfrm>
            <a:off x="629757" y="4169270"/>
            <a:ext cx="529979" cy="369332"/>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altLang="zh-CN" b="1" dirty="0">
                <a:latin typeface="微软雅黑" panose="020B0503020204020204" pitchFamily="34" charset="-122"/>
                <a:ea typeface="微软雅黑" panose="020B0503020204020204" pitchFamily="34" charset="-122"/>
              </a:rPr>
              <a:t>or</a:t>
            </a:r>
            <a:endParaRPr lang="zh-CN" altLang="en-US" b="1" dirty="0">
              <a:latin typeface="微软雅黑" panose="020B0503020204020204" pitchFamily="34" charset="-122"/>
              <a:ea typeface="微软雅黑" panose="020B0503020204020204" pitchFamily="34" charset="-122"/>
            </a:endParaRPr>
          </a:p>
        </p:txBody>
      </p:sp>
      <p:cxnSp>
        <p:nvCxnSpPr>
          <p:cNvPr id="27" name="肘形连接符 26"/>
          <p:cNvCxnSpPr>
            <a:stCxn id="15" idx="1"/>
            <a:endCxn id="54" idx="2"/>
          </p:cNvCxnSpPr>
          <p:nvPr/>
        </p:nvCxnSpPr>
        <p:spPr bwMode="auto">
          <a:xfrm rot="10800000" flipH="1">
            <a:off x="4078827" y="5432230"/>
            <a:ext cx="425477" cy="605067"/>
          </a:xfrm>
          <a:prstGeom prst="bentConnector4">
            <a:avLst>
              <a:gd name="adj1" fmla="val 60502"/>
              <a:gd name="adj2" fmla="val -152"/>
            </a:avLst>
          </a:prstGeom>
          <a:solidFill>
            <a:schemeClr val="accent1">
              <a:alpha val="0"/>
            </a:schemeClr>
          </a:solidFill>
          <a:ln w="31750" cap="flat" cmpd="sng" algn="ctr">
            <a:solidFill>
              <a:srgbClr val="0066FF"/>
            </a:solidFill>
            <a:prstDash val="solid"/>
            <a:round/>
            <a:headEnd type="none" w="med" len="med"/>
            <a:tailEnd type="arrow" w="med" len="med"/>
          </a:ln>
          <a:effectLst/>
        </p:spPr>
      </p:cxnSp>
      <p:sp>
        <p:nvSpPr>
          <p:cNvPr id="79"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二</a:t>
            </a:r>
            <a:r>
              <a:rPr lang="zh-CN" altLang="en-US" sz="2800" b="1" kern="1200" dirty="0" smtClean="0">
                <a:solidFill>
                  <a:srgbClr val="8E0000"/>
                </a:solidFill>
                <a:latin typeface="微软雅黑" pitchFamily="34" charset="-122"/>
                <a:ea typeface="微软雅黑" pitchFamily="34" charset="-122"/>
              </a:rPr>
              <a:t>、面向</a:t>
            </a:r>
            <a:r>
              <a:rPr lang="zh-CN" altLang="en-US" sz="2800" b="1" kern="1200" dirty="0">
                <a:solidFill>
                  <a:srgbClr val="8E0000"/>
                </a:solidFill>
                <a:latin typeface="微软雅黑" pitchFamily="34" charset="-122"/>
                <a:ea typeface="微软雅黑" pitchFamily="34" charset="-122"/>
              </a:rPr>
              <a:t>隐私保护的连续负载调度算法研究</a:t>
            </a:r>
          </a:p>
        </p:txBody>
      </p:sp>
    </p:spTree>
    <p:extLst>
      <p:ext uri="{BB962C8B-B14F-4D97-AF65-F5344CB8AC3E}">
        <p14:creationId xmlns:p14="http://schemas.microsoft.com/office/powerpoint/2010/main" val="33293823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17</a:t>
            </a:fld>
            <a:endParaRPr lang="en-US" altLang="zh-CN" dirty="0"/>
          </a:p>
        </p:txBody>
      </p:sp>
      <p:sp>
        <p:nvSpPr>
          <p:cNvPr id="6" name="文本框 5"/>
          <p:cNvSpPr txBox="1"/>
          <p:nvPr/>
        </p:nvSpPr>
        <p:spPr>
          <a:xfrm>
            <a:off x="914400" y="5701822"/>
            <a:ext cx="7315200" cy="1015663"/>
          </a:xfrm>
          <a:prstGeom prst="rect">
            <a:avLst/>
          </a:prstGeom>
          <a:noFill/>
        </p:spPr>
        <p:txBody>
          <a:bodyPr wrap="square" rtlCol="0">
            <a:spAutoFit/>
          </a:bodyPr>
          <a:lstStyle/>
          <a:p>
            <a:pPr marL="895350" indent="-895350">
              <a:lnSpc>
                <a:spcPct val="150000"/>
              </a:lnSpc>
            </a:pPr>
            <a:r>
              <a:rPr lang="en-US" altLang="zh-CN" sz="2000" b="1" dirty="0"/>
              <a:t>Type 1</a:t>
            </a:r>
            <a:r>
              <a:rPr lang="en-US" altLang="zh-CN" sz="2000" dirty="0"/>
              <a:t>: </a:t>
            </a:r>
            <a:r>
              <a:rPr lang="zh-CN" altLang="en-US" sz="2000" b="1" dirty="0">
                <a:latin typeface="微软雅黑" panose="020B0503020204020204" pitchFamily="34" charset="-122"/>
                <a:ea typeface="微软雅黑" panose="020B0503020204020204" pitchFamily="34" charset="-122"/>
              </a:rPr>
              <a:t>温控设备 </a:t>
            </a:r>
            <a:r>
              <a:rPr lang="en-US" altLang="zh-CN" sz="2000" dirty="0"/>
              <a:t>(</a:t>
            </a:r>
            <a:r>
              <a:rPr lang="zh-CN" altLang="en-US" sz="2000" dirty="0">
                <a:latin typeface="微软雅黑" panose="020B0503020204020204" pitchFamily="34" charset="-122"/>
                <a:ea typeface="微软雅黑" panose="020B0503020204020204" pitchFamily="34" charset="-122"/>
              </a:rPr>
              <a:t>如：空调</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电冰箱</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热水器</a:t>
            </a:r>
            <a:r>
              <a:rPr lang="en-US" altLang="zh-CN" sz="2000" dirty="0"/>
              <a:t>)</a:t>
            </a:r>
          </a:p>
          <a:p>
            <a:pPr marL="895350" indent="-895350">
              <a:lnSpc>
                <a:spcPct val="150000"/>
              </a:lnSpc>
            </a:pPr>
            <a:r>
              <a:rPr lang="en-US" altLang="zh-CN" sz="2000" b="1" dirty="0"/>
              <a:t>Type 2</a:t>
            </a:r>
            <a:r>
              <a:rPr lang="en-US" altLang="zh-CN" sz="2000" dirty="0"/>
              <a:t>: </a:t>
            </a:r>
            <a:r>
              <a:rPr lang="zh-CN" altLang="en-US" sz="2000" b="1" dirty="0">
                <a:latin typeface="微软雅黑" panose="020B0503020204020204" pitchFamily="34" charset="-122"/>
                <a:ea typeface="微软雅黑" panose="020B0503020204020204" pitchFamily="34" charset="-122"/>
              </a:rPr>
              <a:t>可充电电池 </a:t>
            </a:r>
            <a:r>
              <a:rPr lang="en-US" altLang="zh-CN" sz="2000" dirty="0"/>
              <a:t>(</a:t>
            </a:r>
            <a:r>
              <a:rPr lang="zh-CN" altLang="en-US" sz="2000" dirty="0">
                <a:latin typeface="微软雅黑" panose="020B0503020204020204" pitchFamily="34" charset="-122"/>
                <a:ea typeface="微软雅黑" panose="020B0503020204020204" pitchFamily="34" charset="-122"/>
              </a:rPr>
              <a:t>如：电动汽车</a:t>
            </a:r>
            <a:r>
              <a:rPr lang="en-US" altLang="zh-CN" sz="2000" dirty="0">
                <a:latin typeface="微软雅黑" panose="020B0503020204020204" pitchFamily="34" charset="-122"/>
                <a:ea typeface="微软雅黑" panose="020B0503020204020204" pitchFamily="34" charset="-122"/>
              </a:rPr>
              <a:t>, Tesla</a:t>
            </a:r>
            <a:r>
              <a:rPr lang="zh-CN" altLang="en-US" sz="2000" dirty="0">
                <a:latin typeface="微软雅黑" panose="020B0503020204020204" pitchFamily="34" charset="-122"/>
                <a:ea typeface="微软雅黑" panose="020B0503020204020204" pitchFamily="34" charset="-122"/>
              </a:rPr>
              <a:t>能源墙</a:t>
            </a:r>
            <a:r>
              <a:rPr lang="en-US" altLang="zh-CN" sz="2000" dirty="0"/>
              <a:t>)</a:t>
            </a:r>
          </a:p>
        </p:txBody>
      </p:sp>
      <p:sp>
        <p:nvSpPr>
          <p:cNvPr id="7" name="文本框 6"/>
          <p:cNvSpPr txBox="1"/>
          <p:nvPr/>
        </p:nvSpPr>
        <p:spPr>
          <a:xfrm>
            <a:off x="609600" y="3021982"/>
            <a:ext cx="1933184" cy="430887"/>
          </a:xfrm>
          <a:prstGeom prst="rect">
            <a:avLst/>
          </a:prstGeom>
          <a:noFill/>
          <a:ln w="25400">
            <a:solidFill>
              <a:schemeClr val="tx1"/>
            </a:solidFill>
          </a:ln>
        </p:spPr>
        <p:txBody>
          <a:bodyPr wrap="square" rtlCol="0">
            <a:spAutoFit/>
          </a:bodyPr>
          <a:lstStyle/>
          <a:p>
            <a:pPr algn="ctr"/>
            <a:r>
              <a:rPr lang="zh-CN" altLang="en-US" sz="2200" b="1" dirty="0">
                <a:latin typeface="微软雅黑" panose="020B0503020204020204" pitchFamily="34" charset="-122"/>
                <a:ea typeface="微软雅黑" panose="020B0503020204020204" pitchFamily="34" charset="-122"/>
              </a:rPr>
              <a:t>市场</a:t>
            </a:r>
            <a:r>
              <a:rPr lang="zh-CN" altLang="en-US" sz="2200" b="1" dirty="0" smtClean="0">
                <a:latin typeface="微软雅黑" panose="020B0503020204020204" pitchFamily="34" charset="-122"/>
                <a:ea typeface="微软雅黑" panose="020B0503020204020204" pitchFamily="34" charset="-122"/>
              </a:rPr>
              <a:t>模型</a:t>
            </a:r>
            <a:endParaRPr lang="zh-CN" altLang="en-US" sz="2200" b="1" baseline="30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09600" y="5201606"/>
            <a:ext cx="1933184" cy="430887"/>
          </a:xfrm>
          <a:prstGeom prst="rect">
            <a:avLst/>
          </a:prstGeom>
          <a:noFill/>
          <a:ln w="25400">
            <a:solidFill>
              <a:schemeClr val="tx1"/>
            </a:solidFill>
          </a:ln>
        </p:spPr>
        <p:txBody>
          <a:bodyPr wrap="squar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sz="2200" dirty="0"/>
              <a:t>负载模型</a:t>
            </a:r>
          </a:p>
        </p:txBody>
      </p:sp>
      <p:sp>
        <p:nvSpPr>
          <p:cNvPr id="9" name="矩形 8"/>
          <p:cNvSpPr/>
          <p:nvPr/>
        </p:nvSpPr>
        <p:spPr>
          <a:xfrm>
            <a:off x="1649767" y="3611844"/>
            <a:ext cx="2440092" cy="400110"/>
          </a:xfrm>
          <a:prstGeom prst="rect">
            <a:avLst/>
          </a:prstGeom>
          <a:ln w="25400">
            <a:solidFill>
              <a:schemeClr val="tx1"/>
            </a:solidFill>
          </a:ln>
        </p:spPr>
        <p:txBody>
          <a:bodyPr wrap="none">
            <a:spAutoFit/>
          </a:bodyPr>
          <a:lstStyle/>
          <a:p>
            <a:r>
              <a:rPr lang="zh-CN" altLang="en-US" sz="2000" b="1" dirty="0">
                <a:latin typeface="微软雅黑" panose="020B0503020204020204" pitchFamily="34" charset="-122"/>
                <a:ea typeface="微软雅黑" panose="020B0503020204020204" pitchFamily="34" charset="-122"/>
              </a:rPr>
              <a:t>负载服务公司 </a:t>
            </a:r>
            <a:r>
              <a:rPr lang="en-US" altLang="zh-CN" sz="2000" b="1" dirty="0">
                <a:latin typeface="微软雅黑" panose="020B0503020204020204" pitchFamily="34" charset="-122"/>
                <a:ea typeface="微软雅黑" panose="020B0503020204020204" pitchFamily="34" charset="-122"/>
              </a:rPr>
              <a:t>(LSE)</a:t>
            </a:r>
            <a:endParaRPr lang="zh-CN" altLang="en-US" sz="2000" b="1" dirty="0">
              <a:latin typeface="微软雅黑" panose="020B0503020204020204" pitchFamily="34" charset="-122"/>
              <a:ea typeface="微软雅黑" panose="020B0503020204020204" pitchFamily="34" charset="-122"/>
            </a:endParaRPr>
          </a:p>
        </p:txBody>
      </p:sp>
      <p:sp>
        <p:nvSpPr>
          <p:cNvPr id="10" name="十字形 9"/>
          <p:cNvSpPr/>
          <p:nvPr/>
        </p:nvSpPr>
        <p:spPr>
          <a:xfrm>
            <a:off x="4457672" y="3641537"/>
            <a:ext cx="304800" cy="278620"/>
          </a:xfrm>
          <a:prstGeom prst="plus">
            <a:avLst>
              <a:gd name="adj" fmla="val 4208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11" name="矩形 10"/>
          <p:cNvSpPr/>
          <p:nvPr/>
        </p:nvSpPr>
        <p:spPr>
          <a:xfrm>
            <a:off x="5130285" y="3611844"/>
            <a:ext cx="1972015" cy="400110"/>
          </a:xfrm>
          <a:prstGeom prst="rect">
            <a:avLst/>
          </a:prstGeom>
          <a:ln w="25400">
            <a:solidFill>
              <a:schemeClr val="tx1"/>
            </a:solidFill>
          </a:ln>
        </p:spPr>
        <p:txBody>
          <a:bodyPr wrap="none">
            <a:spAutoFit/>
          </a:bodyPr>
          <a:lstStyle/>
          <a:p>
            <a:r>
              <a:rPr lang="zh-CN" altLang="en-US" sz="2000" b="1" dirty="0">
                <a:latin typeface="微软雅黑" panose="020B0503020204020204" pitchFamily="34" charset="-122"/>
                <a:ea typeface="微软雅黑" panose="020B0503020204020204" pitchFamily="34" charset="-122"/>
              </a:rPr>
              <a:t>实时电价 </a:t>
            </a:r>
            <a:r>
              <a:rPr lang="en-US" altLang="zh-CN" sz="2000" b="1" dirty="0"/>
              <a:t>(RTP)</a:t>
            </a:r>
            <a:endParaRPr lang="zh-CN" altLang="en-US" sz="2000" b="1" dirty="0"/>
          </a:p>
        </p:txBody>
      </p:sp>
      <p:pic>
        <p:nvPicPr>
          <p:cNvPr id="12" name="图片 11"/>
          <p:cNvPicPr>
            <a:picLocks noChangeAspect="1"/>
          </p:cNvPicPr>
          <p:nvPr/>
        </p:nvPicPr>
        <p:blipFill>
          <a:blip r:embed="rId3"/>
          <a:stretch>
            <a:fillRect/>
          </a:stretch>
        </p:blipFill>
        <p:spPr>
          <a:xfrm>
            <a:off x="1981951" y="4140073"/>
            <a:ext cx="4885686" cy="965776"/>
          </a:xfrm>
          <a:prstGeom prst="rect">
            <a:avLst/>
          </a:prstGeom>
        </p:spPr>
      </p:pic>
      <p:sp>
        <p:nvSpPr>
          <p:cNvPr id="13" name="文本框 12"/>
          <p:cNvSpPr txBox="1"/>
          <p:nvPr/>
        </p:nvSpPr>
        <p:spPr>
          <a:xfrm>
            <a:off x="609600" y="1302147"/>
            <a:ext cx="1933184" cy="430887"/>
          </a:xfrm>
          <a:prstGeom prst="rect">
            <a:avLst/>
          </a:prstGeom>
          <a:noFill/>
          <a:ln w="25400">
            <a:solidFill>
              <a:schemeClr val="tx1"/>
            </a:solidFill>
          </a:ln>
        </p:spPr>
        <p:txBody>
          <a:bodyPr wrap="square" rtlCol="0">
            <a:spAutoFit/>
          </a:bodyPr>
          <a:lstStyle/>
          <a:p>
            <a:pPr algn="ctr"/>
            <a:r>
              <a:rPr lang="zh-CN" altLang="en-US" sz="2200" b="1" dirty="0">
                <a:latin typeface="微软雅黑" panose="020B0503020204020204" pitchFamily="34" charset="-122"/>
                <a:ea typeface="微软雅黑" panose="020B0503020204020204" pitchFamily="34" charset="-122"/>
              </a:rPr>
              <a:t>优化目标</a:t>
            </a:r>
          </a:p>
        </p:txBody>
      </p:sp>
      <p:sp>
        <p:nvSpPr>
          <p:cNvPr id="3" name="线形标注 1 2"/>
          <p:cNvSpPr/>
          <p:nvPr/>
        </p:nvSpPr>
        <p:spPr bwMode="auto">
          <a:xfrm>
            <a:off x="7464425" y="4017047"/>
            <a:ext cx="1577976" cy="311113"/>
          </a:xfrm>
          <a:prstGeom prst="borderCallout1">
            <a:avLst>
              <a:gd name="adj1" fmla="val 38344"/>
              <a:gd name="adj2" fmla="val -2538"/>
              <a:gd name="adj3" fmla="val 56219"/>
              <a:gd name="adj4" fmla="val -39997"/>
            </a:avLst>
          </a:prstGeom>
          <a:solidFill>
            <a:srgbClr val="0066FF"/>
          </a:solidFill>
          <a:ln w="9525" cap="flat" cmpd="sng" algn="ctr">
            <a:solidFill>
              <a:srgbClr val="3333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zh-CN" altLang="en-US" sz="1600" dirty="0">
                <a:solidFill>
                  <a:schemeClr val="bg1"/>
                </a:solidFill>
                <a:latin typeface="微软雅黑" panose="020B0503020204020204" pitchFamily="34" charset="-122"/>
                <a:ea typeface="微软雅黑" panose="020B0503020204020204" pitchFamily="34" charset="-122"/>
              </a:rPr>
              <a:t>日前预留电量</a:t>
            </a:r>
          </a:p>
        </p:txBody>
      </p:sp>
      <p:sp>
        <p:nvSpPr>
          <p:cNvPr id="14" name="矩形 13"/>
          <p:cNvSpPr/>
          <p:nvPr/>
        </p:nvSpPr>
        <p:spPr bwMode="auto">
          <a:xfrm>
            <a:off x="6389649" y="4140073"/>
            <a:ext cx="379141" cy="353868"/>
          </a:xfrm>
          <a:prstGeom prst="rect">
            <a:avLst/>
          </a:prstGeom>
          <a:solidFill>
            <a:srgbClr val="0066FF">
              <a:alpha val="3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15" name="矩形 14"/>
          <p:cNvSpPr/>
          <p:nvPr/>
        </p:nvSpPr>
        <p:spPr bwMode="auto">
          <a:xfrm>
            <a:off x="5757471" y="4731661"/>
            <a:ext cx="379141" cy="353868"/>
          </a:xfrm>
          <a:prstGeom prst="rect">
            <a:avLst/>
          </a:prstGeom>
          <a:solidFill>
            <a:srgbClr val="0066FF">
              <a:alpha val="3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16" name="线形标注 1 15"/>
          <p:cNvSpPr/>
          <p:nvPr/>
        </p:nvSpPr>
        <p:spPr bwMode="auto">
          <a:xfrm>
            <a:off x="7464426" y="4649956"/>
            <a:ext cx="1577976" cy="274177"/>
          </a:xfrm>
          <a:prstGeom prst="borderCallout1">
            <a:avLst>
              <a:gd name="adj1" fmla="val 11339"/>
              <a:gd name="adj2" fmla="val -2538"/>
              <a:gd name="adj3" fmla="val 49352"/>
              <a:gd name="adj4" fmla="val -78595"/>
            </a:avLst>
          </a:prstGeom>
          <a:solidFill>
            <a:srgbClr val="0066FF"/>
          </a:solidFill>
          <a:ln w="9525" cap="flat" cmpd="sng" algn="ctr">
            <a:solidFill>
              <a:srgbClr val="3333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zh-CN" altLang="en-US" sz="1600" dirty="0">
                <a:solidFill>
                  <a:schemeClr val="bg1"/>
                </a:solidFill>
                <a:latin typeface="微软雅黑" panose="020B0503020204020204" pitchFamily="34" charset="-122"/>
                <a:ea typeface="微软雅黑" panose="020B0503020204020204" pitchFamily="34" charset="-122"/>
              </a:rPr>
              <a:t>实际电力消耗</a:t>
            </a:r>
          </a:p>
        </p:txBody>
      </p:sp>
      <p:sp>
        <p:nvSpPr>
          <p:cNvPr id="17" name="矩形 16"/>
          <p:cNvSpPr/>
          <p:nvPr/>
        </p:nvSpPr>
        <p:spPr bwMode="auto">
          <a:xfrm>
            <a:off x="1981951" y="4429846"/>
            <a:ext cx="510005" cy="353868"/>
          </a:xfrm>
          <a:prstGeom prst="rect">
            <a:avLst/>
          </a:prstGeom>
          <a:solidFill>
            <a:srgbClr val="0066FF">
              <a:alpha val="3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18" name="线形标注 1 17"/>
          <p:cNvSpPr/>
          <p:nvPr/>
        </p:nvSpPr>
        <p:spPr bwMode="auto">
          <a:xfrm>
            <a:off x="336394" y="4169649"/>
            <a:ext cx="1347164" cy="322712"/>
          </a:xfrm>
          <a:prstGeom prst="borderCallout1">
            <a:avLst>
              <a:gd name="adj1" fmla="val 26789"/>
              <a:gd name="adj2" fmla="val 99477"/>
              <a:gd name="adj3" fmla="val 52262"/>
              <a:gd name="adj4" fmla="val 118350"/>
            </a:avLst>
          </a:prstGeom>
          <a:solidFill>
            <a:srgbClr val="0066FF"/>
          </a:solidFill>
          <a:ln w="9525" cap="flat" cmpd="sng" algn="ctr">
            <a:solidFill>
              <a:srgbClr val="3333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60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总电力花费</a:t>
            </a:r>
          </a:p>
        </p:txBody>
      </p:sp>
      <p:sp>
        <p:nvSpPr>
          <p:cNvPr id="20"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二</a:t>
            </a:r>
            <a:r>
              <a:rPr lang="zh-CN" altLang="en-US" sz="2800" b="1" kern="1200" dirty="0" smtClean="0">
                <a:solidFill>
                  <a:srgbClr val="8E0000"/>
                </a:solidFill>
                <a:latin typeface="微软雅黑" pitchFamily="34" charset="-122"/>
                <a:ea typeface="微软雅黑" pitchFamily="34" charset="-122"/>
              </a:rPr>
              <a:t>、面向</a:t>
            </a:r>
            <a:r>
              <a:rPr lang="zh-CN" altLang="en-US" sz="2800" b="1" kern="1200" dirty="0">
                <a:solidFill>
                  <a:srgbClr val="8E0000"/>
                </a:solidFill>
                <a:latin typeface="微软雅黑" pitchFamily="34" charset="-122"/>
                <a:ea typeface="微软雅黑" pitchFamily="34" charset="-122"/>
              </a:rPr>
              <a:t>隐私保护的连续负载调度算法研究</a:t>
            </a:r>
          </a:p>
        </p:txBody>
      </p:sp>
      <p:sp>
        <p:nvSpPr>
          <p:cNvPr id="5" name="文本框 4"/>
          <p:cNvSpPr txBox="1"/>
          <p:nvPr/>
        </p:nvSpPr>
        <p:spPr>
          <a:xfrm>
            <a:off x="1981951" y="1802363"/>
            <a:ext cx="5606022" cy="461665"/>
          </a:xfrm>
          <a:prstGeom prst="rect">
            <a:avLst/>
          </a:prstGeom>
          <a:noFill/>
        </p:spPr>
        <p:txBody>
          <a:bodyPr wrap="none" rtlCol="0">
            <a:spAutoFit/>
          </a:bodyPr>
          <a:lstStyle/>
          <a:p>
            <a:r>
              <a:rPr lang="en-US" altLang="zh-CN" sz="2000" dirty="0"/>
              <a:t>m</a:t>
            </a:r>
            <a:r>
              <a:rPr lang="en-US" altLang="zh-CN" sz="2000" dirty="0" smtClean="0"/>
              <a:t>in </a:t>
            </a:r>
            <a:r>
              <a:rPr lang="en-US" altLang="zh-CN" sz="2400" dirty="0" smtClean="0"/>
              <a:t>  </a:t>
            </a:r>
            <a:r>
              <a:rPr lang="en-US" altLang="zh-CN" sz="2000" dirty="0" smtClean="0"/>
              <a:t>(</a:t>
            </a:r>
            <a:r>
              <a:rPr lang="zh-CN" altLang="en-US" sz="2000" b="1" dirty="0" smtClean="0">
                <a:latin typeface="微软雅黑" panose="020B0503020204020204" pitchFamily="34" charset="-122"/>
                <a:ea typeface="微软雅黑" panose="020B0503020204020204" pitchFamily="34" charset="-122"/>
              </a:rPr>
              <a:t>电力花费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隐私泄露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用户不满意度</a:t>
            </a:r>
            <a:r>
              <a:rPr lang="en-US" altLang="zh-CN" sz="2000" dirty="0" smtClean="0"/>
              <a:t>)</a:t>
            </a:r>
            <a:endParaRPr lang="zh-CN" altLang="en-US" sz="2000" dirty="0"/>
          </a:p>
        </p:txBody>
      </p:sp>
      <p:sp>
        <p:nvSpPr>
          <p:cNvPr id="19" name="文本框 18"/>
          <p:cNvSpPr txBox="1"/>
          <p:nvPr/>
        </p:nvSpPr>
        <p:spPr>
          <a:xfrm>
            <a:off x="2236953" y="2288584"/>
            <a:ext cx="2929007" cy="400110"/>
          </a:xfrm>
          <a:prstGeom prst="rect">
            <a:avLst/>
          </a:prstGeom>
          <a:noFill/>
        </p:spPr>
        <p:txBody>
          <a:bodyPr wrap="none" rtlCol="0">
            <a:spAutoFit/>
          </a:bodyPr>
          <a:lstStyle/>
          <a:p>
            <a:r>
              <a:rPr lang="en-US" altLang="zh-CN" dirty="0" err="1" smtClean="0"/>
              <a:t>s.t.</a:t>
            </a:r>
            <a:r>
              <a:rPr lang="en-US" altLang="zh-CN" dirty="0" smtClean="0"/>
              <a:t>  </a:t>
            </a:r>
            <a:r>
              <a:rPr lang="zh-CN" altLang="en-US" sz="2000" b="1" dirty="0" smtClean="0">
                <a:latin typeface="微软雅黑" panose="020B0503020204020204" pitchFamily="34" charset="-122"/>
                <a:ea typeface="微软雅黑" panose="020B0503020204020204" pitchFamily="34" charset="-122"/>
              </a:rPr>
              <a:t>物理约束</a:t>
            </a:r>
            <a:r>
              <a:rPr lang="zh-CN" altLang="en-US" sz="2000" b="1" dirty="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经济约束</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88693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bwMode="auto">
          <a:xfrm>
            <a:off x="5438733" y="3277318"/>
            <a:ext cx="4130060" cy="3255961"/>
          </a:xfrm>
          <a:prstGeom prst="roundRect">
            <a:avLst/>
          </a:prstGeom>
          <a:solidFill>
            <a:schemeClr val="accent1">
              <a:alpha val="0"/>
            </a:schemeClr>
          </a:solidFill>
          <a:ln w="254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48" name="圆角矩形 47"/>
          <p:cNvSpPr/>
          <p:nvPr/>
        </p:nvSpPr>
        <p:spPr bwMode="auto">
          <a:xfrm>
            <a:off x="155690" y="3277286"/>
            <a:ext cx="5214552" cy="3255961"/>
          </a:xfrm>
          <a:prstGeom prst="roundRect">
            <a:avLst/>
          </a:prstGeom>
          <a:solidFill>
            <a:schemeClr val="accent1">
              <a:alpha val="0"/>
            </a:schemeClr>
          </a:solidFill>
          <a:ln w="254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18</a:t>
            </a:fld>
            <a:endParaRPr lang="en-US" altLang="zh-CN" dirty="0"/>
          </a:p>
        </p:txBody>
      </p:sp>
      <p:grpSp>
        <p:nvGrpSpPr>
          <p:cNvPr id="28" name="组合 27"/>
          <p:cNvGrpSpPr/>
          <p:nvPr/>
        </p:nvGrpSpPr>
        <p:grpSpPr>
          <a:xfrm>
            <a:off x="247556" y="3446581"/>
            <a:ext cx="4846899" cy="2886919"/>
            <a:chOff x="685800" y="1905000"/>
            <a:chExt cx="6374757" cy="3961884"/>
          </a:xfrm>
        </p:grpSpPr>
        <p:pic>
          <p:nvPicPr>
            <p:cNvPr id="17" name="图片 16"/>
            <p:cNvPicPr>
              <a:picLocks noChangeAspect="1"/>
            </p:cNvPicPr>
            <p:nvPr/>
          </p:nvPicPr>
          <p:blipFill>
            <a:blip r:embed="rId3"/>
            <a:stretch>
              <a:fillRect/>
            </a:stretch>
          </p:blipFill>
          <p:spPr>
            <a:xfrm>
              <a:off x="2590800" y="4810247"/>
              <a:ext cx="3609975" cy="542925"/>
            </a:xfrm>
            <a:prstGeom prst="rect">
              <a:avLst/>
            </a:prstGeom>
          </p:spPr>
        </p:pic>
        <p:pic>
          <p:nvPicPr>
            <p:cNvPr id="18" name="图片 17"/>
            <p:cNvPicPr>
              <a:picLocks noChangeAspect="1"/>
            </p:cNvPicPr>
            <p:nvPr/>
          </p:nvPicPr>
          <p:blipFill>
            <a:blip r:embed="rId4"/>
            <a:stretch>
              <a:fillRect/>
            </a:stretch>
          </p:blipFill>
          <p:spPr>
            <a:xfrm>
              <a:off x="685800" y="2609911"/>
              <a:ext cx="6088938" cy="1981200"/>
            </a:xfrm>
            <a:prstGeom prst="rect">
              <a:avLst/>
            </a:prstGeom>
          </p:spPr>
        </p:pic>
        <p:sp>
          <p:nvSpPr>
            <p:cNvPr id="19" name="矩形 18"/>
            <p:cNvSpPr/>
            <p:nvPr/>
          </p:nvSpPr>
          <p:spPr>
            <a:xfrm>
              <a:off x="2981528" y="2700596"/>
              <a:ext cx="2581072" cy="457200"/>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sp>
          <p:nvSpPr>
            <p:cNvPr id="20" name="文本框 19"/>
            <p:cNvSpPr txBox="1"/>
            <p:nvPr/>
          </p:nvSpPr>
          <p:spPr>
            <a:xfrm>
              <a:off x="2858947" y="1905001"/>
              <a:ext cx="1487694" cy="422380"/>
            </a:xfrm>
            <a:prstGeom prst="rect">
              <a:avLst/>
            </a:prstGeom>
            <a:noFill/>
            <a:ln w="25400">
              <a:solidFill>
                <a:srgbClr val="002060"/>
              </a:solidFill>
            </a:ln>
          </p:spPr>
          <p:txBody>
            <a:bodyPr wrap="square" rtlCol="0">
              <a:sp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热传递效应</a:t>
              </a:r>
            </a:p>
          </p:txBody>
        </p:sp>
        <p:cxnSp>
          <p:nvCxnSpPr>
            <p:cNvPr id="21" name="直接箭头连接符 20"/>
            <p:cNvCxnSpPr/>
            <p:nvPr/>
          </p:nvCxnSpPr>
          <p:spPr>
            <a:xfrm flipH="1" flipV="1">
              <a:off x="3657600" y="2305111"/>
              <a:ext cx="9728" cy="395486"/>
            </a:xfrm>
            <a:prstGeom prst="straightConnector1">
              <a:avLst/>
            </a:prstGeom>
            <a:noFill/>
            <a:ln w="25400" cap="flat" cmpd="sng" algn="ctr">
              <a:solidFill>
                <a:srgbClr val="0F6FC6">
                  <a:shade val="50000"/>
                  <a:satMod val="103000"/>
                </a:srgbClr>
              </a:solidFill>
              <a:prstDash val="solid"/>
              <a:tailEnd type="triangle"/>
            </a:ln>
            <a:effectLst/>
          </p:spPr>
        </p:cxnSp>
        <p:sp>
          <p:nvSpPr>
            <p:cNvPr id="22" name="矩形 21"/>
            <p:cNvSpPr/>
            <p:nvPr/>
          </p:nvSpPr>
          <p:spPr>
            <a:xfrm>
              <a:off x="5825769" y="2700596"/>
              <a:ext cx="948969" cy="457200"/>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cxnSp>
          <p:nvCxnSpPr>
            <p:cNvPr id="23" name="直接箭头连接符 22"/>
            <p:cNvCxnSpPr/>
            <p:nvPr/>
          </p:nvCxnSpPr>
          <p:spPr>
            <a:xfrm flipH="1" flipV="1">
              <a:off x="6321357" y="2305110"/>
              <a:ext cx="9728" cy="395486"/>
            </a:xfrm>
            <a:prstGeom prst="straightConnector1">
              <a:avLst/>
            </a:prstGeom>
            <a:noFill/>
            <a:ln w="25400" cap="flat" cmpd="sng" algn="ctr">
              <a:solidFill>
                <a:srgbClr val="0F6FC6">
                  <a:shade val="50000"/>
                  <a:satMod val="103000"/>
                </a:srgbClr>
              </a:solidFill>
              <a:prstDash val="solid"/>
              <a:tailEnd type="triangle"/>
            </a:ln>
            <a:effectLst/>
          </p:spPr>
        </p:cxnSp>
        <p:sp>
          <p:nvSpPr>
            <p:cNvPr id="24" name="文本框 23"/>
            <p:cNvSpPr txBox="1"/>
            <p:nvPr/>
          </p:nvSpPr>
          <p:spPr>
            <a:xfrm>
              <a:off x="5600701" y="1905000"/>
              <a:ext cx="1459856" cy="422380"/>
            </a:xfrm>
            <a:prstGeom prst="rect">
              <a:avLst/>
            </a:prstGeom>
            <a:noFill/>
            <a:ln w="25400">
              <a:solidFill>
                <a:srgbClr val="002060"/>
              </a:solidFill>
            </a:ln>
          </p:spPr>
          <p:txBody>
            <a:bodyPr wrap="square" rtlCol="0">
              <a:sp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设备做功</a:t>
              </a:r>
            </a:p>
          </p:txBody>
        </p:sp>
        <p:pic>
          <p:nvPicPr>
            <p:cNvPr id="25" name="图片 24"/>
            <p:cNvPicPr>
              <a:picLocks noChangeAspect="1"/>
            </p:cNvPicPr>
            <p:nvPr/>
          </p:nvPicPr>
          <p:blipFill>
            <a:blip r:embed="rId5"/>
            <a:stretch>
              <a:fillRect/>
            </a:stretch>
          </p:blipFill>
          <p:spPr>
            <a:xfrm>
              <a:off x="2438400" y="5330628"/>
              <a:ext cx="2812338" cy="468723"/>
            </a:xfrm>
            <a:prstGeom prst="rect">
              <a:avLst/>
            </a:prstGeom>
          </p:spPr>
        </p:pic>
        <p:sp>
          <p:nvSpPr>
            <p:cNvPr id="26" name="矩形 25"/>
            <p:cNvSpPr/>
            <p:nvPr/>
          </p:nvSpPr>
          <p:spPr>
            <a:xfrm>
              <a:off x="2590799" y="4770812"/>
              <a:ext cx="3609975" cy="1096072"/>
            </a:xfrm>
            <a:prstGeom prst="rect">
              <a:avLst/>
            </a:prstGeom>
            <a:solidFill>
              <a:srgbClr val="C00000">
                <a:alpha val="0"/>
              </a:srgbClr>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sp>
          <p:nvSpPr>
            <p:cNvPr id="27" name="矩形 26"/>
            <p:cNvSpPr/>
            <p:nvPr/>
          </p:nvSpPr>
          <p:spPr>
            <a:xfrm>
              <a:off x="1659255" y="4711245"/>
              <a:ext cx="1052467" cy="464617"/>
            </a:xfrm>
            <a:prstGeom prst="rect">
              <a:avLst/>
            </a:prstGeom>
          </p:spPr>
          <p:txBody>
            <a:bodyPr wrap="none">
              <a:spAutoFit/>
            </a:bodyPr>
            <a:lstStyle/>
            <a:p>
              <a:r>
                <a:rPr lang="zh-CN" altLang="en-US" sz="1600" b="1" dirty="0">
                  <a:solidFill>
                    <a:prstClr val="black"/>
                  </a:solidFill>
                  <a:latin typeface="微软雅黑" panose="020B0503020204020204" pitchFamily="34" charset="-122"/>
                  <a:ea typeface="微软雅黑" panose="020B0503020204020204" pitchFamily="34" charset="-122"/>
                </a:rPr>
                <a:t>约束：</a:t>
              </a:r>
            </a:p>
          </p:txBody>
        </p:sp>
      </p:grpSp>
      <p:grpSp>
        <p:nvGrpSpPr>
          <p:cNvPr id="34" name="组合 33"/>
          <p:cNvGrpSpPr/>
          <p:nvPr/>
        </p:nvGrpSpPr>
        <p:grpSpPr>
          <a:xfrm>
            <a:off x="5573464" y="4055684"/>
            <a:ext cx="3785693" cy="2243624"/>
            <a:chOff x="1808480" y="1981199"/>
            <a:chExt cx="5601752" cy="3352800"/>
          </a:xfrm>
        </p:grpSpPr>
        <p:pic>
          <p:nvPicPr>
            <p:cNvPr id="30" name="图片 29"/>
            <p:cNvPicPr>
              <a:picLocks noChangeAspect="1"/>
            </p:cNvPicPr>
            <p:nvPr/>
          </p:nvPicPr>
          <p:blipFill>
            <a:blip r:embed="rId6"/>
            <a:stretch>
              <a:fillRect/>
            </a:stretch>
          </p:blipFill>
          <p:spPr>
            <a:xfrm>
              <a:off x="1828800" y="1981199"/>
              <a:ext cx="3657600" cy="1298747"/>
            </a:xfrm>
            <a:prstGeom prst="rect">
              <a:avLst/>
            </a:prstGeom>
          </p:spPr>
        </p:pic>
        <p:pic>
          <p:nvPicPr>
            <p:cNvPr id="31" name="图片 30"/>
            <p:cNvPicPr>
              <a:picLocks noChangeAspect="1"/>
            </p:cNvPicPr>
            <p:nvPr/>
          </p:nvPicPr>
          <p:blipFill>
            <a:blip r:embed="rId7"/>
            <a:stretch>
              <a:fillRect/>
            </a:stretch>
          </p:blipFill>
          <p:spPr>
            <a:xfrm>
              <a:off x="2906307" y="3505199"/>
              <a:ext cx="4503925" cy="990600"/>
            </a:xfrm>
            <a:prstGeom prst="rect">
              <a:avLst/>
            </a:prstGeom>
          </p:spPr>
        </p:pic>
        <p:sp>
          <p:nvSpPr>
            <p:cNvPr id="32" name="矩形 31"/>
            <p:cNvSpPr/>
            <p:nvPr/>
          </p:nvSpPr>
          <p:spPr>
            <a:xfrm>
              <a:off x="2911386" y="3505199"/>
              <a:ext cx="4498845" cy="1828800"/>
            </a:xfrm>
            <a:prstGeom prst="rect">
              <a:avLst/>
            </a:prstGeom>
            <a:solidFill>
              <a:srgbClr val="C00000">
                <a:alpha val="0"/>
              </a:srgbClr>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sp>
          <p:nvSpPr>
            <p:cNvPr id="33" name="矩形 32"/>
            <p:cNvSpPr/>
            <p:nvPr/>
          </p:nvSpPr>
          <p:spPr>
            <a:xfrm>
              <a:off x="1808480" y="3429000"/>
              <a:ext cx="1184097" cy="505924"/>
            </a:xfrm>
            <a:prstGeom prst="rect">
              <a:avLst/>
            </a:prstGeom>
          </p:spPr>
          <p:txBody>
            <a:bodyPr wrap="none">
              <a:spAutoFit/>
            </a:bodyPr>
            <a:lstStyle/>
            <a:p>
              <a:r>
                <a:rPr lang="zh-CN" altLang="en-US" sz="1600" b="1" dirty="0">
                  <a:solidFill>
                    <a:prstClr val="black"/>
                  </a:solidFill>
                  <a:latin typeface="微软雅黑" panose="020B0503020204020204" pitchFamily="34" charset="-122"/>
                  <a:ea typeface="微软雅黑" panose="020B0503020204020204" pitchFamily="34" charset="-122"/>
                </a:rPr>
                <a:t>约束：</a:t>
              </a:r>
            </a:p>
          </p:txBody>
        </p:sp>
        <p:pic>
          <p:nvPicPr>
            <p:cNvPr id="29" name="图片 28"/>
            <p:cNvPicPr>
              <a:picLocks noChangeAspect="1"/>
            </p:cNvPicPr>
            <p:nvPr/>
          </p:nvPicPr>
          <p:blipFill>
            <a:blip r:embed="rId8"/>
            <a:stretch>
              <a:fillRect/>
            </a:stretch>
          </p:blipFill>
          <p:spPr>
            <a:xfrm>
              <a:off x="3028919" y="4394284"/>
              <a:ext cx="3486150" cy="847725"/>
            </a:xfrm>
            <a:prstGeom prst="rect">
              <a:avLst/>
            </a:prstGeom>
          </p:spPr>
        </p:pic>
      </p:grpSp>
      <p:pic>
        <p:nvPicPr>
          <p:cNvPr id="35" name="图片 34"/>
          <p:cNvPicPr>
            <a:picLocks noChangeAspect="1"/>
          </p:cNvPicPr>
          <p:nvPr/>
        </p:nvPicPr>
        <p:blipFill>
          <a:blip r:embed="rId9"/>
          <a:stretch>
            <a:fillRect/>
          </a:stretch>
        </p:blipFill>
        <p:spPr>
          <a:xfrm>
            <a:off x="1264119" y="1699618"/>
            <a:ext cx="6347483" cy="776253"/>
          </a:xfrm>
          <a:prstGeom prst="rect">
            <a:avLst/>
          </a:prstGeom>
        </p:spPr>
      </p:pic>
      <p:sp>
        <p:nvSpPr>
          <p:cNvPr id="46" name="矩形 45"/>
          <p:cNvSpPr/>
          <p:nvPr/>
        </p:nvSpPr>
        <p:spPr>
          <a:xfrm>
            <a:off x="2023823" y="2408442"/>
            <a:ext cx="524503" cy="400110"/>
          </a:xfrm>
          <a:prstGeom prst="rect">
            <a:avLst/>
          </a:prstGeom>
        </p:spPr>
        <p:txBody>
          <a:bodyPr wrap="none">
            <a:spAutoFit/>
          </a:bodyPr>
          <a:lstStyle/>
          <a:p>
            <a:r>
              <a:rPr lang="en-US" altLang="zh-CN" sz="2000" dirty="0" err="1">
                <a:solidFill>
                  <a:prstClr val="black"/>
                </a:solidFill>
                <a:ea typeface="宋体" pitchFamily="2" charset="-122"/>
              </a:rPr>
              <a:t>s.t.</a:t>
            </a:r>
            <a:endParaRPr lang="zh-CN" altLang="en-US" sz="2000" dirty="0">
              <a:solidFill>
                <a:prstClr val="black"/>
              </a:solidFill>
              <a:ea typeface="宋体" pitchFamily="2" charset="-122"/>
            </a:endParaRPr>
          </a:p>
        </p:txBody>
      </p:sp>
      <p:pic>
        <p:nvPicPr>
          <p:cNvPr id="47" name="图片 46"/>
          <p:cNvPicPr>
            <a:picLocks noChangeAspect="1"/>
          </p:cNvPicPr>
          <p:nvPr/>
        </p:nvPicPr>
        <p:blipFill>
          <a:blip r:embed="rId10"/>
          <a:stretch>
            <a:fillRect/>
          </a:stretch>
        </p:blipFill>
        <p:spPr>
          <a:xfrm>
            <a:off x="2644938" y="2436054"/>
            <a:ext cx="1877080" cy="528822"/>
          </a:xfrm>
          <a:prstGeom prst="rect">
            <a:avLst/>
          </a:prstGeom>
        </p:spPr>
      </p:pic>
      <p:sp>
        <p:nvSpPr>
          <p:cNvPr id="50" name="文本框 49"/>
          <p:cNvSpPr txBox="1"/>
          <p:nvPr/>
        </p:nvSpPr>
        <p:spPr>
          <a:xfrm>
            <a:off x="144115" y="3276449"/>
            <a:ext cx="1424415" cy="461665"/>
          </a:xfrm>
          <a:prstGeom prst="rect">
            <a:avLst/>
          </a:prstGeom>
          <a:solidFill>
            <a:srgbClr val="00206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温控设备</a:t>
            </a:r>
          </a:p>
        </p:txBody>
      </p:sp>
      <p:sp>
        <p:nvSpPr>
          <p:cNvPr id="51" name="文本框 50"/>
          <p:cNvSpPr txBox="1"/>
          <p:nvPr/>
        </p:nvSpPr>
        <p:spPr>
          <a:xfrm>
            <a:off x="5423799" y="3270748"/>
            <a:ext cx="1846147" cy="461665"/>
          </a:xfrm>
          <a:prstGeom prst="rect">
            <a:avLst/>
          </a:prstGeom>
          <a:solidFill>
            <a:srgbClr val="00206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可充电电池</a:t>
            </a:r>
          </a:p>
        </p:txBody>
      </p:sp>
      <p:sp>
        <p:nvSpPr>
          <p:cNvPr id="55" name="矩形 54"/>
          <p:cNvSpPr/>
          <p:nvPr/>
        </p:nvSpPr>
        <p:spPr>
          <a:xfrm>
            <a:off x="2649080" y="1918254"/>
            <a:ext cx="477520" cy="329996"/>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sp>
        <p:nvSpPr>
          <p:cNvPr id="56" name="文本框 55"/>
          <p:cNvSpPr txBox="1"/>
          <p:nvPr/>
        </p:nvSpPr>
        <p:spPr>
          <a:xfrm>
            <a:off x="1996622" y="1337721"/>
            <a:ext cx="1110894" cy="338554"/>
          </a:xfrm>
          <a:prstGeom prst="rect">
            <a:avLst/>
          </a:prstGeom>
          <a:noFill/>
          <a:ln w="25400">
            <a:solidFill>
              <a:srgbClr val="002060"/>
            </a:solidFill>
          </a:ln>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经济需求</a:t>
            </a:r>
          </a:p>
        </p:txBody>
      </p:sp>
      <p:cxnSp>
        <p:nvCxnSpPr>
          <p:cNvPr id="57" name="直接箭头连接符 56"/>
          <p:cNvCxnSpPr/>
          <p:nvPr/>
        </p:nvCxnSpPr>
        <p:spPr>
          <a:xfrm flipV="1">
            <a:off x="2895600" y="1705011"/>
            <a:ext cx="0" cy="165059"/>
          </a:xfrm>
          <a:prstGeom prst="straightConnector1">
            <a:avLst/>
          </a:prstGeom>
          <a:noFill/>
          <a:ln w="25400" cap="flat" cmpd="sng" algn="ctr">
            <a:solidFill>
              <a:srgbClr val="0F6FC6">
                <a:shade val="50000"/>
                <a:satMod val="103000"/>
              </a:srgbClr>
            </a:solidFill>
            <a:prstDash val="solid"/>
            <a:tailEnd type="triangle"/>
          </a:ln>
          <a:effectLst/>
        </p:spPr>
      </p:cxnSp>
      <p:sp>
        <p:nvSpPr>
          <p:cNvPr id="60" name="矩形 59"/>
          <p:cNvSpPr/>
          <p:nvPr/>
        </p:nvSpPr>
        <p:spPr>
          <a:xfrm>
            <a:off x="3373672" y="1910414"/>
            <a:ext cx="1473711" cy="332299"/>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sp>
        <p:nvSpPr>
          <p:cNvPr id="61" name="文本框 60"/>
          <p:cNvSpPr txBox="1"/>
          <p:nvPr/>
        </p:nvSpPr>
        <p:spPr>
          <a:xfrm>
            <a:off x="3262909" y="1337721"/>
            <a:ext cx="1167915" cy="338554"/>
          </a:xfrm>
          <a:prstGeom prst="rect">
            <a:avLst/>
          </a:prstGeom>
          <a:noFill/>
          <a:ln w="25400">
            <a:solidFill>
              <a:srgbClr val="002060"/>
            </a:solidFill>
          </a:ln>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隐私需求</a:t>
            </a:r>
          </a:p>
        </p:txBody>
      </p:sp>
      <p:cxnSp>
        <p:nvCxnSpPr>
          <p:cNvPr id="62" name="直接箭头连接符 61"/>
          <p:cNvCxnSpPr/>
          <p:nvPr/>
        </p:nvCxnSpPr>
        <p:spPr>
          <a:xfrm flipV="1">
            <a:off x="3832456" y="1699618"/>
            <a:ext cx="0" cy="174264"/>
          </a:xfrm>
          <a:prstGeom prst="straightConnector1">
            <a:avLst/>
          </a:prstGeom>
          <a:noFill/>
          <a:ln w="25400" cap="flat" cmpd="sng" algn="ctr">
            <a:solidFill>
              <a:srgbClr val="0F6FC6">
                <a:shade val="50000"/>
                <a:satMod val="103000"/>
              </a:srgbClr>
            </a:solidFill>
            <a:prstDash val="solid"/>
            <a:tailEnd type="triangle"/>
          </a:ln>
          <a:effectLst/>
        </p:spPr>
      </p:cxnSp>
      <p:sp>
        <p:nvSpPr>
          <p:cNvPr id="69" name="矩形 68"/>
          <p:cNvSpPr/>
          <p:nvPr/>
        </p:nvSpPr>
        <p:spPr>
          <a:xfrm>
            <a:off x="5094455" y="1895435"/>
            <a:ext cx="2175491" cy="364926"/>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cxnSp>
        <p:nvCxnSpPr>
          <p:cNvPr id="70" name="直接箭头连接符 69"/>
          <p:cNvCxnSpPr/>
          <p:nvPr/>
        </p:nvCxnSpPr>
        <p:spPr>
          <a:xfrm flipV="1">
            <a:off x="5712569" y="1695806"/>
            <a:ext cx="0" cy="174264"/>
          </a:xfrm>
          <a:prstGeom prst="straightConnector1">
            <a:avLst/>
          </a:prstGeom>
          <a:noFill/>
          <a:ln w="25400" cap="flat" cmpd="sng" algn="ctr">
            <a:solidFill>
              <a:srgbClr val="0F6FC6">
                <a:shade val="50000"/>
                <a:satMod val="103000"/>
              </a:srgbClr>
            </a:solidFill>
            <a:prstDash val="solid"/>
            <a:tailEnd type="triangle"/>
          </a:ln>
          <a:effectLst/>
        </p:spPr>
      </p:cxnSp>
      <p:sp>
        <p:nvSpPr>
          <p:cNvPr id="71" name="文本框 70"/>
          <p:cNvSpPr txBox="1"/>
          <p:nvPr/>
        </p:nvSpPr>
        <p:spPr>
          <a:xfrm>
            <a:off x="4847384" y="1338637"/>
            <a:ext cx="1259109" cy="338554"/>
          </a:xfrm>
          <a:prstGeom prst="rect">
            <a:avLst/>
          </a:prstGeom>
          <a:noFill/>
          <a:ln w="25400">
            <a:solidFill>
              <a:srgbClr val="002060"/>
            </a:solidFill>
          </a:ln>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满意度需求</a:t>
            </a:r>
          </a:p>
        </p:txBody>
      </p:sp>
      <p:sp>
        <p:nvSpPr>
          <p:cNvPr id="43" name="矩形 42"/>
          <p:cNvSpPr/>
          <p:nvPr/>
        </p:nvSpPr>
        <p:spPr>
          <a:xfrm>
            <a:off x="2707594" y="2449205"/>
            <a:ext cx="1832223" cy="339076"/>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cxnSp>
        <p:nvCxnSpPr>
          <p:cNvPr id="44" name="直接箭头连接符 43"/>
          <p:cNvCxnSpPr/>
          <p:nvPr/>
        </p:nvCxnSpPr>
        <p:spPr>
          <a:xfrm flipV="1">
            <a:off x="4561149" y="2603393"/>
            <a:ext cx="286234" cy="2189"/>
          </a:xfrm>
          <a:prstGeom prst="straightConnector1">
            <a:avLst/>
          </a:prstGeom>
          <a:noFill/>
          <a:ln w="25400" cap="flat" cmpd="sng" algn="ctr">
            <a:solidFill>
              <a:srgbClr val="0F6FC6">
                <a:shade val="50000"/>
                <a:satMod val="103000"/>
              </a:srgbClr>
            </a:solidFill>
            <a:prstDash val="solid"/>
            <a:tailEnd type="triangle"/>
          </a:ln>
          <a:effectLst/>
        </p:spPr>
      </p:cxnSp>
      <p:sp>
        <p:nvSpPr>
          <p:cNvPr id="52" name="文本框 51"/>
          <p:cNvSpPr txBox="1"/>
          <p:nvPr/>
        </p:nvSpPr>
        <p:spPr>
          <a:xfrm>
            <a:off x="4877139" y="2460588"/>
            <a:ext cx="1259109" cy="338554"/>
          </a:xfrm>
          <a:prstGeom prst="rect">
            <a:avLst/>
          </a:prstGeom>
          <a:noFill/>
          <a:ln w="25400">
            <a:solidFill>
              <a:srgbClr val="002060"/>
            </a:solidFill>
          </a:ln>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总用电约束</a:t>
            </a:r>
          </a:p>
        </p:txBody>
      </p:sp>
      <p:sp>
        <p:nvSpPr>
          <p:cNvPr id="54" name="矩形 53"/>
          <p:cNvSpPr/>
          <p:nvPr/>
        </p:nvSpPr>
        <p:spPr>
          <a:xfrm>
            <a:off x="266174" y="4026310"/>
            <a:ext cx="599800" cy="333150"/>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cxnSp>
        <p:nvCxnSpPr>
          <p:cNvPr id="58" name="直接箭头连接符 57"/>
          <p:cNvCxnSpPr/>
          <p:nvPr/>
        </p:nvCxnSpPr>
        <p:spPr>
          <a:xfrm>
            <a:off x="565965" y="4380538"/>
            <a:ext cx="109" cy="150735"/>
          </a:xfrm>
          <a:prstGeom prst="straightConnector1">
            <a:avLst/>
          </a:prstGeom>
          <a:noFill/>
          <a:ln w="25400" cap="flat" cmpd="sng" algn="ctr">
            <a:solidFill>
              <a:srgbClr val="0F6FC6">
                <a:shade val="50000"/>
                <a:satMod val="103000"/>
              </a:srgbClr>
            </a:solidFill>
            <a:prstDash val="solid"/>
            <a:tailEnd type="triangle"/>
          </a:ln>
          <a:effectLst/>
        </p:spPr>
      </p:cxnSp>
      <p:sp>
        <p:nvSpPr>
          <p:cNvPr id="59" name="文本框 58"/>
          <p:cNvSpPr txBox="1"/>
          <p:nvPr/>
        </p:nvSpPr>
        <p:spPr>
          <a:xfrm>
            <a:off x="281008" y="4565332"/>
            <a:ext cx="544011" cy="307777"/>
          </a:xfrm>
          <a:prstGeom prst="rect">
            <a:avLst/>
          </a:prstGeom>
          <a:noFill/>
          <a:ln w="25400">
            <a:solidFill>
              <a:srgbClr val="002060"/>
            </a:solidFill>
          </a:ln>
        </p:spPr>
        <p:txBody>
          <a:bodyPr wrap="square" rtlCol="0">
            <a:sp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温度</a:t>
            </a:r>
          </a:p>
        </p:txBody>
      </p:sp>
      <p:sp>
        <p:nvSpPr>
          <p:cNvPr id="63" name="矩形 62"/>
          <p:cNvSpPr/>
          <p:nvPr/>
        </p:nvSpPr>
        <p:spPr>
          <a:xfrm>
            <a:off x="5633885" y="4011448"/>
            <a:ext cx="739798" cy="348012"/>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cxnSp>
        <p:nvCxnSpPr>
          <p:cNvPr id="64" name="直接箭头连接符 63"/>
          <p:cNvCxnSpPr/>
          <p:nvPr/>
        </p:nvCxnSpPr>
        <p:spPr>
          <a:xfrm>
            <a:off x="6011733" y="4365676"/>
            <a:ext cx="134" cy="157459"/>
          </a:xfrm>
          <a:prstGeom prst="straightConnector1">
            <a:avLst/>
          </a:prstGeom>
          <a:noFill/>
          <a:ln w="25400" cap="flat" cmpd="sng" algn="ctr">
            <a:solidFill>
              <a:srgbClr val="0F6FC6">
                <a:shade val="50000"/>
                <a:satMod val="103000"/>
              </a:srgbClr>
            </a:solidFill>
            <a:prstDash val="solid"/>
            <a:tailEnd type="triangle"/>
          </a:ln>
          <a:effectLst/>
        </p:spPr>
      </p:cxnSp>
      <p:sp>
        <p:nvSpPr>
          <p:cNvPr id="65" name="文本框 64"/>
          <p:cNvSpPr txBox="1"/>
          <p:nvPr/>
        </p:nvSpPr>
        <p:spPr>
          <a:xfrm>
            <a:off x="5739727" y="4528165"/>
            <a:ext cx="544011" cy="307777"/>
          </a:xfrm>
          <a:prstGeom prst="rect">
            <a:avLst/>
          </a:prstGeom>
          <a:noFill/>
          <a:ln w="25400">
            <a:solidFill>
              <a:srgbClr val="002060"/>
            </a:solidFill>
          </a:ln>
        </p:spPr>
        <p:txBody>
          <a:bodyPr wrap="square" rtlCol="0">
            <a:sp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电量</a:t>
            </a:r>
          </a:p>
        </p:txBody>
      </p:sp>
      <p:sp>
        <p:nvSpPr>
          <p:cNvPr id="66" name="矩形 65"/>
          <p:cNvSpPr/>
          <p:nvPr/>
        </p:nvSpPr>
        <p:spPr>
          <a:xfrm>
            <a:off x="7136678" y="4011448"/>
            <a:ext cx="584969" cy="315922"/>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cxnSp>
        <p:nvCxnSpPr>
          <p:cNvPr id="67" name="直接箭头连接符 66"/>
          <p:cNvCxnSpPr/>
          <p:nvPr/>
        </p:nvCxnSpPr>
        <p:spPr>
          <a:xfrm>
            <a:off x="7721647" y="4152839"/>
            <a:ext cx="233633" cy="2601"/>
          </a:xfrm>
          <a:prstGeom prst="straightConnector1">
            <a:avLst/>
          </a:prstGeom>
          <a:noFill/>
          <a:ln w="25400" cap="flat" cmpd="sng" algn="ctr">
            <a:solidFill>
              <a:srgbClr val="0F6FC6">
                <a:shade val="50000"/>
                <a:satMod val="103000"/>
              </a:srgbClr>
            </a:solidFill>
            <a:prstDash val="solid"/>
            <a:tailEnd type="triangle"/>
          </a:ln>
          <a:effectLst/>
        </p:spPr>
      </p:cxnSp>
      <p:sp>
        <p:nvSpPr>
          <p:cNvPr id="68" name="文本框 67"/>
          <p:cNvSpPr txBox="1"/>
          <p:nvPr/>
        </p:nvSpPr>
        <p:spPr>
          <a:xfrm>
            <a:off x="7970214" y="4011448"/>
            <a:ext cx="1194106" cy="307777"/>
          </a:xfrm>
          <a:prstGeom prst="rect">
            <a:avLst/>
          </a:prstGeom>
          <a:noFill/>
          <a:ln w="25400">
            <a:solidFill>
              <a:srgbClr val="002060"/>
            </a:solidFill>
          </a:ln>
        </p:spPr>
        <p:txBody>
          <a:bodyPr wrap="square" rtlCol="0">
            <a:sp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充放电功率</a:t>
            </a:r>
          </a:p>
        </p:txBody>
      </p:sp>
      <p:sp>
        <p:nvSpPr>
          <p:cNvPr id="53"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二</a:t>
            </a:r>
            <a:r>
              <a:rPr lang="zh-CN" altLang="en-US" sz="2800" b="1" kern="1200" dirty="0" smtClean="0">
                <a:solidFill>
                  <a:srgbClr val="8E0000"/>
                </a:solidFill>
                <a:latin typeface="微软雅黑" pitchFamily="34" charset="-122"/>
                <a:ea typeface="微软雅黑" pitchFamily="34" charset="-122"/>
              </a:rPr>
              <a:t>、面向</a:t>
            </a:r>
            <a:r>
              <a:rPr lang="zh-CN" altLang="en-US" sz="2800" b="1" kern="1200" dirty="0">
                <a:solidFill>
                  <a:srgbClr val="8E0000"/>
                </a:solidFill>
                <a:latin typeface="微软雅黑" pitchFamily="34" charset="-122"/>
                <a:ea typeface="微软雅黑" pitchFamily="34" charset="-122"/>
              </a:rPr>
              <a:t>隐私保护的连续负载调度算法研究</a:t>
            </a:r>
          </a:p>
        </p:txBody>
      </p:sp>
    </p:spTree>
    <p:extLst>
      <p:ext uri="{BB962C8B-B14F-4D97-AF65-F5344CB8AC3E}">
        <p14:creationId xmlns:p14="http://schemas.microsoft.com/office/powerpoint/2010/main" val="33923616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76747" y="4682378"/>
            <a:ext cx="6060311" cy="1712395"/>
          </a:xfrm>
          <a:prstGeom prst="rect">
            <a:avLst/>
          </a:prstGeom>
        </p:spPr>
      </p:pic>
      <p:pic>
        <p:nvPicPr>
          <p:cNvPr id="3" name="图片 2"/>
          <p:cNvPicPr>
            <a:picLocks noChangeAspect="1"/>
          </p:cNvPicPr>
          <p:nvPr/>
        </p:nvPicPr>
        <p:blipFill>
          <a:blip r:embed="rId4"/>
          <a:stretch>
            <a:fillRect/>
          </a:stretch>
        </p:blipFill>
        <p:spPr>
          <a:xfrm>
            <a:off x="4076747" y="1212151"/>
            <a:ext cx="5803217" cy="3410779"/>
          </a:xfrm>
          <a:prstGeom prst="rect">
            <a:avLst/>
          </a:prstGeom>
        </p:spPr>
      </p:pic>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19</a:t>
            </a:fld>
            <a:endParaRPr lang="en-US" altLang="zh-CN" dirty="0"/>
          </a:p>
        </p:txBody>
      </p:sp>
      <p:sp>
        <p:nvSpPr>
          <p:cNvPr id="27" name="内容占位符 2"/>
          <p:cNvSpPr>
            <a:spLocks noGrp="1"/>
          </p:cNvSpPr>
          <p:nvPr>
            <p:ph idx="1"/>
          </p:nvPr>
        </p:nvSpPr>
        <p:spPr>
          <a:xfrm>
            <a:off x="495300" y="1268413"/>
            <a:ext cx="8915400" cy="4862512"/>
          </a:xfrm>
        </p:spPr>
        <p:txBody>
          <a:bodyPr/>
          <a:lstStyle/>
          <a:p>
            <a:r>
              <a:rPr lang="zh-CN" altLang="en-US" sz="2400" b="1" dirty="0">
                <a:latin typeface="微软雅黑" panose="020B0503020204020204" pitchFamily="34" charset="-122"/>
                <a:ea typeface="微软雅黑" panose="020B0503020204020204" pitchFamily="34" charset="-122"/>
              </a:rPr>
              <a:t>分布式求解</a:t>
            </a:r>
          </a:p>
        </p:txBody>
      </p:sp>
      <p:grpSp>
        <p:nvGrpSpPr>
          <p:cNvPr id="26" name="组合 25"/>
          <p:cNvGrpSpPr/>
          <p:nvPr/>
        </p:nvGrpSpPr>
        <p:grpSpPr>
          <a:xfrm>
            <a:off x="74869" y="3775400"/>
            <a:ext cx="2904122" cy="1972702"/>
            <a:chOff x="-753079" y="2472991"/>
            <a:chExt cx="3621057" cy="2430487"/>
          </a:xfrm>
        </p:grpSpPr>
        <p:pic>
          <p:nvPicPr>
            <p:cNvPr id="24" name="图片 23"/>
            <p:cNvPicPr>
              <a:picLocks noChangeAspect="1"/>
            </p:cNvPicPr>
            <p:nvPr/>
          </p:nvPicPr>
          <p:blipFill>
            <a:blip r:embed="rId5"/>
            <a:stretch>
              <a:fillRect/>
            </a:stretch>
          </p:blipFill>
          <p:spPr>
            <a:xfrm>
              <a:off x="-753079" y="2472991"/>
              <a:ext cx="3621057" cy="2430487"/>
            </a:xfrm>
            <a:prstGeom prst="rect">
              <a:avLst/>
            </a:prstGeom>
          </p:spPr>
        </p:pic>
        <p:sp>
          <p:nvSpPr>
            <p:cNvPr id="25" name="矩形 24"/>
            <p:cNvSpPr/>
            <p:nvPr/>
          </p:nvSpPr>
          <p:spPr>
            <a:xfrm>
              <a:off x="2489995" y="3235960"/>
              <a:ext cx="343217"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右箭头 27"/>
          <p:cNvSpPr/>
          <p:nvPr/>
        </p:nvSpPr>
        <p:spPr bwMode="auto">
          <a:xfrm>
            <a:off x="2585363" y="3397529"/>
            <a:ext cx="463947" cy="296898"/>
          </a:xfrm>
          <a:prstGeom prst="rightArrow">
            <a:avLst/>
          </a:prstGeom>
          <a:solidFill>
            <a:srgbClr val="0066FF"/>
          </a:solidFill>
          <a:ln w="9525"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11" name="文本框 10"/>
          <p:cNvSpPr txBox="1"/>
          <p:nvPr/>
        </p:nvSpPr>
        <p:spPr>
          <a:xfrm>
            <a:off x="731789" y="1822321"/>
            <a:ext cx="1194106" cy="307777"/>
          </a:xfrm>
          <a:prstGeom prst="rect">
            <a:avLst/>
          </a:prstGeom>
          <a:noFill/>
          <a:ln w="25400">
            <a:solidFill>
              <a:schemeClr val="bg1"/>
            </a:solidFill>
          </a:ln>
        </p:spPr>
        <p:txBody>
          <a:bodyPr wrap="square" rtlCol="0">
            <a:sp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对偶分解</a:t>
            </a:r>
          </a:p>
        </p:txBody>
      </p:sp>
      <p:sp>
        <p:nvSpPr>
          <p:cNvPr id="12" name="矩形 11"/>
          <p:cNvSpPr/>
          <p:nvPr/>
        </p:nvSpPr>
        <p:spPr>
          <a:xfrm>
            <a:off x="4466420" y="4943367"/>
            <a:ext cx="5370146" cy="1083808"/>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sp>
        <p:nvSpPr>
          <p:cNvPr id="13" name="矩形 12"/>
          <p:cNvSpPr/>
          <p:nvPr/>
        </p:nvSpPr>
        <p:spPr>
          <a:xfrm>
            <a:off x="4466420" y="2490514"/>
            <a:ext cx="5370146" cy="2132416"/>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sp>
        <p:nvSpPr>
          <p:cNvPr id="14" name="文本框 13"/>
          <p:cNvSpPr txBox="1"/>
          <p:nvPr/>
        </p:nvSpPr>
        <p:spPr>
          <a:xfrm>
            <a:off x="3011229" y="2501261"/>
            <a:ext cx="1140651" cy="523220"/>
          </a:xfrm>
          <a:prstGeom prst="rect">
            <a:avLst/>
          </a:prstGeom>
          <a:noFill/>
          <a:ln w="25400">
            <a:solidFill>
              <a:srgbClr val="002060"/>
            </a:solidFill>
          </a:ln>
        </p:spPr>
        <p:txBody>
          <a:bodyPr wrap="square" rtlCol="0">
            <a:spAutoFit/>
          </a:bodyPr>
          <a:lstStyle/>
          <a:p>
            <a:r>
              <a:rPr lang="zh-CN" altLang="en-US" sz="1400" b="1" dirty="0">
                <a:solidFill>
                  <a:srgbClr val="0066FF"/>
                </a:solidFill>
                <a:latin typeface="微软雅黑" panose="020B0503020204020204" pitchFamily="34" charset="-122"/>
                <a:ea typeface="微软雅黑" panose="020B0503020204020204" pitchFamily="34" charset="-122"/>
              </a:rPr>
              <a:t>内层循环</a:t>
            </a:r>
            <a:r>
              <a:rPr lang="zh-CN" altLang="en-US" sz="1400" b="1" dirty="0">
                <a:solidFill>
                  <a:prstClr val="black"/>
                </a:solidFill>
                <a:latin typeface="微软雅黑" panose="020B0503020204020204" pitchFamily="34" charset="-122"/>
                <a:ea typeface="微软雅黑" panose="020B0503020204020204" pitchFamily="34" charset="-122"/>
              </a:rPr>
              <a:t>：</a:t>
            </a:r>
            <a:endParaRPr lang="en-US" altLang="zh-CN" sz="1400" b="1" dirty="0">
              <a:solidFill>
                <a:prstClr val="black"/>
              </a:solidFill>
              <a:latin typeface="微软雅黑" panose="020B0503020204020204" pitchFamily="34" charset="-122"/>
              <a:ea typeface="微软雅黑" panose="020B0503020204020204" pitchFamily="34" charset="-122"/>
            </a:endParaRPr>
          </a:p>
          <a:p>
            <a:r>
              <a:rPr lang="zh-CN" altLang="en-US" sz="1400" b="1" dirty="0">
                <a:solidFill>
                  <a:prstClr val="black"/>
                </a:solidFill>
                <a:latin typeface="微软雅黑" panose="020B0503020204020204" pitchFamily="34" charset="-122"/>
                <a:ea typeface="微软雅黑" panose="020B0503020204020204" pitchFamily="34" charset="-122"/>
              </a:rPr>
              <a:t>子问题求解</a:t>
            </a:r>
          </a:p>
        </p:txBody>
      </p:sp>
      <p:sp>
        <p:nvSpPr>
          <p:cNvPr id="15" name="文本框 14"/>
          <p:cNvSpPr txBox="1"/>
          <p:nvPr/>
        </p:nvSpPr>
        <p:spPr>
          <a:xfrm>
            <a:off x="3022389" y="4942953"/>
            <a:ext cx="1147685" cy="738664"/>
          </a:xfrm>
          <a:prstGeom prst="rect">
            <a:avLst/>
          </a:prstGeom>
          <a:noFill/>
          <a:ln w="25400">
            <a:solidFill>
              <a:srgbClr val="002060"/>
            </a:solidFill>
          </a:ln>
        </p:spPr>
        <p:txBody>
          <a:bodyPr wrap="square" rtlCol="0">
            <a:spAutoFit/>
          </a:bodyPr>
          <a:lstStyle/>
          <a:p>
            <a:r>
              <a:rPr lang="zh-CN" altLang="en-US" sz="1400" b="1" dirty="0">
                <a:solidFill>
                  <a:srgbClr val="0066FF"/>
                </a:solidFill>
                <a:latin typeface="微软雅黑" panose="020B0503020204020204" pitchFamily="34" charset="-122"/>
                <a:ea typeface="微软雅黑" panose="020B0503020204020204" pitchFamily="34" charset="-122"/>
              </a:rPr>
              <a:t>外层循环</a:t>
            </a:r>
            <a:r>
              <a:rPr lang="zh-CN" altLang="en-US" sz="1400" b="1" dirty="0">
                <a:solidFill>
                  <a:prstClr val="black"/>
                </a:solidFill>
                <a:latin typeface="微软雅黑" panose="020B0503020204020204" pitchFamily="34" charset="-122"/>
                <a:ea typeface="微软雅黑" panose="020B0503020204020204" pitchFamily="34" charset="-122"/>
              </a:rPr>
              <a:t>：</a:t>
            </a:r>
            <a:endParaRPr lang="en-US" altLang="zh-CN" sz="1400" b="1" dirty="0">
              <a:solidFill>
                <a:prstClr val="black"/>
              </a:solidFill>
              <a:latin typeface="微软雅黑" panose="020B0503020204020204" pitchFamily="34" charset="-122"/>
              <a:ea typeface="微软雅黑" panose="020B0503020204020204" pitchFamily="34" charset="-122"/>
            </a:endParaRPr>
          </a:p>
          <a:p>
            <a:r>
              <a:rPr lang="zh-CN" altLang="en-US" sz="1400" b="1" dirty="0" smtClean="0">
                <a:solidFill>
                  <a:prstClr val="black"/>
                </a:solidFill>
                <a:latin typeface="微软雅黑" panose="020B0503020204020204" pitchFamily="34" charset="-122"/>
                <a:ea typeface="微软雅黑" panose="020B0503020204020204" pitchFamily="34" charset="-122"/>
              </a:rPr>
              <a:t>拉格朗日乘子</a:t>
            </a:r>
            <a:r>
              <a:rPr lang="zh-CN" altLang="en-US" sz="1400" b="1" dirty="0">
                <a:solidFill>
                  <a:prstClr val="black"/>
                </a:solidFill>
                <a:latin typeface="微软雅黑" panose="020B0503020204020204" pitchFamily="34" charset="-122"/>
                <a:ea typeface="微软雅黑" panose="020B0503020204020204" pitchFamily="34" charset="-122"/>
              </a:rPr>
              <a:t>迭代</a:t>
            </a:r>
          </a:p>
        </p:txBody>
      </p:sp>
      <p:sp>
        <p:nvSpPr>
          <p:cNvPr id="16" name="矩形 15"/>
          <p:cNvSpPr/>
          <p:nvPr/>
        </p:nvSpPr>
        <p:spPr>
          <a:xfrm>
            <a:off x="4146888" y="1948175"/>
            <a:ext cx="5689678" cy="355116"/>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sp>
        <p:nvSpPr>
          <p:cNvPr id="19" name="文本框 18"/>
          <p:cNvSpPr txBox="1"/>
          <p:nvPr/>
        </p:nvSpPr>
        <p:spPr>
          <a:xfrm>
            <a:off x="3162402" y="1960363"/>
            <a:ext cx="722492" cy="307777"/>
          </a:xfrm>
          <a:prstGeom prst="rect">
            <a:avLst/>
          </a:prstGeom>
          <a:noFill/>
          <a:ln w="25400">
            <a:solidFill>
              <a:srgbClr val="002060"/>
            </a:solidFill>
          </a:ln>
        </p:spPr>
        <p:txBody>
          <a:bodyPr wrap="square" rtlCol="0">
            <a:spAutoFit/>
          </a:bodyPr>
          <a:lstStyle/>
          <a:p>
            <a:r>
              <a:rPr lang="zh-CN" altLang="en-US" sz="1400" b="1" dirty="0">
                <a:solidFill>
                  <a:prstClr val="black"/>
                </a:solidFill>
                <a:latin typeface="微软雅黑" panose="020B0503020204020204" pitchFamily="34" charset="-122"/>
                <a:ea typeface="微软雅黑" panose="020B0503020204020204" pitchFamily="34" charset="-122"/>
              </a:rPr>
              <a:t>初始化</a:t>
            </a:r>
          </a:p>
        </p:txBody>
      </p:sp>
      <p:cxnSp>
        <p:nvCxnSpPr>
          <p:cNvPr id="20" name="直接箭头连接符 19"/>
          <p:cNvCxnSpPr/>
          <p:nvPr/>
        </p:nvCxnSpPr>
        <p:spPr>
          <a:xfrm flipH="1">
            <a:off x="3884894" y="2113207"/>
            <a:ext cx="267248" cy="0"/>
          </a:xfrm>
          <a:prstGeom prst="straightConnector1">
            <a:avLst/>
          </a:prstGeom>
          <a:noFill/>
          <a:ln w="25400" cap="flat" cmpd="sng" algn="ctr">
            <a:solidFill>
              <a:srgbClr val="0F6FC6">
                <a:shade val="50000"/>
                <a:satMod val="103000"/>
              </a:srgbClr>
            </a:solidFill>
            <a:prstDash val="solid"/>
            <a:tailEnd type="triangle"/>
          </a:ln>
          <a:effectLst/>
        </p:spPr>
      </p:cxnSp>
      <p:cxnSp>
        <p:nvCxnSpPr>
          <p:cNvPr id="23" name="直接箭头连接符 22"/>
          <p:cNvCxnSpPr/>
          <p:nvPr/>
        </p:nvCxnSpPr>
        <p:spPr>
          <a:xfrm flipH="1">
            <a:off x="4146888" y="2762871"/>
            <a:ext cx="267248" cy="0"/>
          </a:xfrm>
          <a:prstGeom prst="straightConnector1">
            <a:avLst/>
          </a:prstGeom>
          <a:noFill/>
          <a:ln w="25400" cap="flat" cmpd="sng" algn="ctr">
            <a:solidFill>
              <a:srgbClr val="0F6FC6">
                <a:shade val="50000"/>
                <a:satMod val="103000"/>
              </a:srgbClr>
            </a:solidFill>
            <a:prstDash val="solid"/>
            <a:tailEnd type="triangle"/>
          </a:ln>
          <a:effectLst/>
        </p:spPr>
      </p:cxnSp>
      <p:cxnSp>
        <p:nvCxnSpPr>
          <p:cNvPr id="30" name="直接箭头连接符 29"/>
          <p:cNvCxnSpPr/>
          <p:nvPr/>
        </p:nvCxnSpPr>
        <p:spPr>
          <a:xfrm flipH="1">
            <a:off x="4202241" y="5307525"/>
            <a:ext cx="267248" cy="0"/>
          </a:xfrm>
          <a:prstGeom prst="straightConnector1">
            <a:avLst/>
          </a:prstGeom>
          <a:noFill/>
          <a:ln w="25400" cap="flat" cmpd="sng" algn="ctr">
            <a:solidFill>
              <a:srgbClr val="0F6FC6">
                <a:shade val="50000"/>
                <a:satMod val="103000"/>
              </a:srgbClr>
            </a:solidFill>
            <a:prstDash val="solid"/>
            <a:tailEnd type="triangle"/>
          </a:ln>
          <a:effectLst/>
        </p:spPr>
      </p:cxnSp>
      <p:pic>
        <p:nvPicPr>
          <p:cNvPr id="31" name="图片 30"/>
          <p:cNvPicPr>
            <a:picLocks noChangeAspect="1"/>
          </p:cNvPicPr>
          <p:nvPr/>
        </p:nvPicPr>
        <p:blipFill>
          <a:blip r:embed="rId6"/>
          <a:stretch>
            <a:fillRect/>
          </a:stretch>
        </p:blipFill>
        <p:spPr>
          <a:xfrm>
            <a:off x="97652" y="2158228"/>
            <a:ext cx="2605866" cy="1072007"/>
          </a:xfrm>
          <a:prstGeom prst="rect">
            <a:avLst/>
          </a:prstGeom>
          <a:ln w="19050">
            <a:solidFill>
              <a:srgbClr val="C00000"/>
            </a:solidFill>
          </a:ln>
        </p:spPr>
      </p:pic>
      <p:sp>
        <p:nvSpPr>
          <p:cNvPr id="32" name="文本框 31"/>
          <p:cNvSpPr txBox="1"/>
          <p:nvPr/>
        </p:nvSpPr>
        <p:spPr>
          <a:xfrm>
            <a:off x="731789" y="3311209"/>
            <a:ext cx="1194106" cy="307777"/>
          </a:xfrm>
          <a:prstGeom prst="rect">
            <a:avLst/>
          </a:prstGeom>
          <a:noFill/>
          <a:ln w="25400">
            <a:solidFill>
              <a:schemeClr val="bg1"/>
            </a:solidFill>
          </a:ln>
        </p:spPr>
        <p:txBody>
          <a:bodyPr wrap="square" rtlCol="0">
            <a:sp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子问题</a:t>
            </a:r>
          </a:p>
        </p:txBody>
      </p:sp>
      <p:sp>
        <p:nvSpPr>
          <p:cNvPr id="29"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二</a:t>
            </a:r>
            <a:r>
              <a:rPr lang="zh-CN" altLang="en-US" sz="2800" b="1" kern="1200" dirty="0" smtClean="0">
                <a:solidFill>
                  <a:srgbClr val="8E0000"/>
                </a:solidFill>
                <a:latin typeface="微软雅黑" pitchFamily="34" charset="-122"/>
                <a:ea typeface="微软雅黑" pitchFamily="34" charset="-122"/>
              </a:rPr>
              <a:t>、面向</a:t>
            </a:r>
            <a:r>
              <a:rPr lang="zh-CN" altLang="en-US" sz="2800" b="1" kern="1200" dirty="0">
                <a:solidFill>
                  <a:srgbClr val="8E0000"/>
                </a:solidFill>
                <a:latin typeface="微软雅黑" pitchFamily="34" charset="-122"/>
                <a:ea typeface="微软雅黑" pitchFamily="34" charset="-122"/>
              </a:rPr>
              <a:t>隐私保护的连续负载调度算法研究</a:t>
            </a:r>
          </a:p>
        </p:txBody>
      </p:sp>
    </p:spTree>
    <p:extLst>
      <p:ext uri="{BB962C8B-B14F-4D97-AF65-F5344CB8AC3E}">
        <p14:creationId xmlns:p14="http://schemas.microsoft.com/office/powerpoint/2010/main" val="30571647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95300" y="44450"/>
            <a:ext cx="8915400" cy="1008063"/>
          </a:xfrm>
        </p:spPr>
        <p:txBody>
          <a:bodyPr/>
          <a:lstStyle/>
          <a:p>
            <a:pPr algn="ctr" eaLnBrk="1" hangingPunct="1">
              <a:defRPr/>
            </a:pPr>
            <a:r>
              <a:rPr lang="zh-CN" altLang="en-US" sz="3600" b="1" kern="1200" dirty="0">
                <a:solidFill>
                  <a:srgbClr val="8E0000"/>
                </a:solidFill>
                <a:latin typeface="Georgia" pitchFamily="18" charset="0"/>
                <a:ea typeface="微软雅黑" pitchFamily="34" charset="-122"/>
              </a:rPr>
              <a:t>答辩</a:t>
            </a:r>
            <a:r>
              <a:rPr lang="zh-CN" altLang="en-US" sz="3600" b="1" kern="1200" dirty="0" smtClean="0">
                <a:solidFill>
                  <a:srgbClr val="8E0000"/>
                </a:solidFill>
                <a:latin typeface="Georgia" pitchFamily="18" charset="0"/>
                <a:ea typeface="微软雅黑" pitchFamily="34" charset="-122"/>
              </a:rPr>
              <a:t>提纲</a:t>
            </a:r>
            <a:endParaRPr lang="zh-CN" altLang="en-US" sz="3600" dirty="0">
              <a:latin typeface="Georgia" pitchFamily="18" charset="0"/>
              <a:ea typeface="宋体" pitchFamily="2" charset="-122"/>
            </a:endParaRPr>
          </a:p>
        </p:txBody>
      </p:sp>
      <p:sp>
        <p:nvSpPr>
          <p:cNvPr id="5123" name="内容占位符 2"/>
          <p:cNvSpPr txBox="1">
            <a:spLocks/>
          </p:cNvSpPr>
          <p:nvPr/>
        </p:nvSpPr>
        <p:spPr bwMode="auto">
          <a:xfrm>
            <a:off x="850900" y="1536700"/>
            <a:ext cx="86868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buClr>
                <a:schemeClr val="tx1"/>
              </a:buClr>
              <a:buSzPct val="85000"/>
              <a:buFont typeface="Wingdings" pitchFamily="2" charset="2"/>
              <a:buAutoNum type="ea1JpnChsDbPeriod"/>
            </a:pPr>
            <a:r>
              <a:rPr lang="zh-CN" altLang="en-US" sz="2800" b="1" dirty="0" smtClean="0">
                <a:latin typeface="微软雅黑" pitchFamily="34" charset="-122"/>
                <a:ea typeface="微软雅黑" pitchFamily="34" charset="-122"/>
              </a:rPr>
              <a:t>研究背景及现状</a:t>
            </a:r>
            <a:endParaRPr lang="en-US" altLang="zh-CN" sz="2800" b="1" dirty="0">
              <a:latin typeface="微软雅黑" pitchFamily="34" charset="-122"/>
              <a:ea typeface="微软雅黑" pitchFamily="34" charset="-122"/>
            </a:endParaRPr>
          </a:p>
          <a:p>
            <a:pPr eaLnBrk="1" hangingPunct="1">
              <a:lnSpc>
                <a:spcPct val="150000"/>
              </a:lnSpc>
              <a:buClr>
                <a:schemeClr val="tx1"/>
              </a:buClr>
              <a:buSzPct val="85000"/>
              <a:buFontTx/>
              <a:buAutoNum type="ea1JpnChsDbPeriod"/>
            </a:pPr>
            <a:r>
              <a:rPr lang="zh-CN" altLang="en-US" sz="2800" b="1" dirty="0">
                <a:latin typeface="微软雅黑" pitchFamily="34" charset="-122"/>
                <a:ea typeface="微软雅黑" pitchFamily="34" charset="-122"/>
              </a:rPr>
              <a:t>面向隐私保护的连续负载调度算法</a:t>
            </a:r>
            <a:r>
              <a:rPr lang="zh-CN" altLang="en-US" sz="2800" b="1" dirty="0" smtClean="0">
                <a:latin typeface="微软雅黑" pitchFamily="34" charset="-122"/>
                <a:ea typeface="微软雅黑" pitchFamily="34" charset="-122"/>
              </a:rPr>
              <a:t>研究</a:t>
            </a:r>
            <a:endParaRPr lang="en-US" altLang="zh-CN" sz="2800" b="1" dirty="0">
              <a:latin typeface="微软雅黑" pitchFamily="34" charset="-122"/>
              <a:ea typeface="微软雅黑" pitchFamily="34" charset="-122"/>
            </a:endParaRPr>
          </a:p>
          <a:p>
            <a:pPr eaLnBrk="1" hangingPunct="1">
              <a:lnSpc>
                <a:spcPct val="150000"/>
              </a:lnSpc>
              <a:buClr>
                <a:schemeClr val="tx1"/>
              </a:buClr>
              <a:buSzPct val="85000"/>
              <a:buFontTx/>
              <a:buAutoNum type="ea1JpnChsDbPeriod"/>
            </a:pPr>
            <a:r>
              <a:rPr lang="zh-CN" altLang="en-US" sz="2800" b="1" dirty="0">
                <a:latin typeface="微软雅黑" pitchFamily="34" charset="-122"/>
                <a:ea typeface="微软雅黑" pitchFamily="34" charset="-122"/>
              </a:rPr>
              <a:t>考虑离散负载的一般化隐私保护负载调度算法研究</a:t>
            </a:r>
            <a:endParaRPr lang="en-US" altLang="zh-CN" sz="2800" b="1" dirty="0" smtClean="0">
              <a:latin typeface="微软雅黑" pitchFamily="34" charset="-122"/>
              <a:ea typeface="微软雅黑" pitchFamily="34" charset="-122"/>
            </a:endParaRPr>
          </a:p>
          <a:p>
            <a:pPr eaLnBrk="1" hangingPunct="1">
              <a:lnSpc>
                <a:spcPct val="150000"/>
              </a:lnSpc>
              <a:buClr>
                <a:schemeClr val="tx1"/>
              </a:buClr>
              <a:buSzPct val="85000"/>
              <a:buFontTx/>
              <a:buAutoNum type="ea1JpnChsDbPeriod"/>
            </a:pPr>
            <a:r>
              <a:rPr lang="zh-CN" altLang="en-US" sz="2800" b="1" dirty="0">
                <a:latin typeface="微软雅黑" pitchFamily="34" charset="-122"/>
                <a:ea typeface="微软雅黑" pitchFamily="34" charset="-122"/>
              </a:rPr>
              <a:t>隐私保护下的用电数据收集激励机制</a:t>
            </a:r>
            <a:r>
              <a:rPr lang="zh-CN" altLang="en-US" sz="2800" b="1" dirty="0" smtClean="0">
                <a:latin typeface="微软雅黑" pitchFamily="34" charset="-122"/>
                <a:ea typeface="微软雅黑" pitchFamily="34" charset="-122"/>
              </a:rPr>
              <a:t>研究</a:t>
            </a:r>
            <a:endParaRPr lang="en-US" altLang="zh-CN" sz="2800" b="1" dirty="0" smtClean="0">
              <a:latin typeface="微软雅黑" pitchFamily="34" charset="-122"/>
              <a:ea typeface="微软雅黑" pitchFamily="34" charset="-122"/>
            </a:endParaRPr>
          </a:p>
          <a:p>
            <a:pPr eaLnBrk="1" hangingPunct="1">
              <a:lnSpc>
                <a:spcPct val="150000"/>
              </a:lnSpc>
              <a:buClr>
                <a:schemeClr val="tx1"/>
              </a:buClr>
              <a:buSzPct val="85000"/>
              <a:buFontTx/>
              <a:buAutoNum type="ea1JpnChsDbPeriod"/>
            </a:pPr>
            <a:r>
              <a:rPr lang="zh-CN" altLang="en-US" sz="2800" b="1" dirty="0">
                <a:latin typeface="微软雅黑" pitchFamily="34" charset="-122"/>
                <a:ea typeface="微软雅黑" pitchFamily="34" charset="-122"/>
              </a:rPr>
              <a:t>面向隐私保护的分布式最优潮流研究</a:t>
            </a:r>
            <a:endParaRPr lang="en-US" altLang="zh-CN" sz="2800" b="1" dirty="0">
              <a:latin typeface="微软雅黑" pitchFamily="34" charset="-122"/>
              <a:ea typeface="微软雅黑" pitchFamily="34" charset="-122"/>
            </a:endParaRPr>
          </a:p>
          <a:p>
            <a:pPr eaLnBrk="1" hangingPunct="1">
              <a:lnSpc>
                <a:spcPct val="150000"/>
              </a:lnSpc>
              <a:buClr>
                <a:schemeClr val="tx1"/>
              </a:buClr>
              <a:buSzPct val="85000"/>
              <a:buFontTx/>
              <a:buAutoNum type="ea1JpnChsDbPeriod"/>
            </a:pPr>
            <a:r>
              <a:rPr lang="zh-CN" altLang="en-US" sz="2800" b="1" dirty="0" smtClean="0">
                <a:latin typeface="微软雅黑" pitchFamily="34" charset="-122"/>
                <a:ea typeface="微软雅黑" pitchFamily="34" charset="-122"/>
              </a:rPr>
              <a:t>总结与展望</a:t>
            </a:r>
            <a:endParaRPr lang="en-US" altLang="zh-CN" sz="2800" b="1" dirty="0" smtClean="0">
              <a:latin typeface="微软雅黑" pitchFamily="34" charset="-122"/>
              <a:ea typeface="微软雅黑" pitchFamily="34" charset="-122"/>
            </a:endParaRPr>
          </a:p>
          <a:p>
            <a:pPr eaLnBrk="1" hangingPunct="1">
              <a:lnSpc>
                <a:spcPct val="150000"/>
              </a:lnSpc>
              <a:buClr>
                <a:srgbClr val="C00000"/>
              </a:buClr>
              <a:buSzPct val="85000"/>
              <a:buFontTx/>
              <a:buAutoNum type="ea1JpnChsDbPeriod"/>
            </a:pPr>
            <a:endParaRPr lang="zh-CN" altLang="en-US" sz="2800" b="1"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188452781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9140" y="1268413"/>
            <a:ext cx="8915400" cy="4862512"/>
          </a:xfrm>
        </p:spPr>
        <p:txBody>
          <a:bodyPr/>
          <a:lstStyle/>
          <a:p>
            <a:r>
              <a:rPr lang="zh-CN" altLang="en-US" sz="2400" b="1" dirty="0">
                <a:latin typeface="微软雅黑" panose="020B0503020204020204" pitchFamily="34" charset="-122"/>
                <a:ea typeface="微软雅黑" panose="020B0503020204020204" pitchFamily="34" charset="-122"/>
              </a:rPr>
              <a:t>基本设置</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空调</a:t>
            </a:r>
            <a:endParaRPr lang="en-US" altLang="zh-CN" sz="2000" b="1" dirty="0">
              <a:latin typeface="微软雅黑" panose="020B0503020204020204" pitchFamily="34" charset="-122"/>
              <a:ea typeface="微软雅黑" panose="020B0503020204020204" pitchFamily="34" charset="-122"/>
            </a:endParaRPr>
          </a:p>
          <a:p>
            <a:pPr lvl="1"/>
            <a:r>
              <a:rPr lang="en-US" altLang="zh-CN" sz="2000" b="1" dirty="0" smtClean="0">
                <a:latin typeface="微软雅黑" panose="020B0503020204020204" pitchFamily="34" charset="-122"/>
                <a:ea typeface="微软雅黑" panose="020B0503020204020204" pitchFamily="34" charset="-122"/>
              </a:rPr>
              <a:t>Tesla Model S</a:t>
            </a:r>
          </a:p>
          <a:p>
            <a:pPr lvl="1"/>
            <a:r>
              <a:rPr lang="en-US" altLang="zh-CN" sz="2000" b="1" dirty="0">
                <a:latin typeface="微软雅黑" panose="020B0503020204020204" pitchFamily="34" charset="-122"/>
                <a:ea typeface="微软雅黑" panose="020B0503020204020204" pitchFamily="34" charset="-122"/>
              </a:rPr>
              <a:t>Tesla </a:t>
            </a:r>
            <a:r>
              <a:rPr lang="en-US" altLang="zh-CN" sz="2000" b="1" dirty="0" err="1" smtClean="0">
                <a:latin typeface="微软雅黑" panose="020B0503020204020204" pitchFamily="34" charset="-122"/>
                <a:ea typeface="微软雅黑" panose="020B0503020204020204" pitchFamily="34" charset="-122"/>
              </a:rPr>
              <a:t>Powerwall</a:t>
            </a:r>
            <a:endParaRPr lang="en-US" altLang="zh-CN" sz="2000" b="1" dirty="0" smtClean="0">
              <a:latin typeface="微软雅黑" panose="020B0503020204020204" pitchFamily="34" charset="-122"/>
              <a:ea typeface="微软雅黑" panose="020B0503020204020204" pitchFamily="34" charset="-122"/>
            </a:endParaRPr>
          </a:p>
          <a:p>
            <a:endParaRPr lang="en-US" altLang="zh-CN" sz="2400" b="1" dirty="0" smtClean="0">
              <a:latin typeface="微软雅黑" panose="020B0503020204020204" pitchFamily="34" charset="-122"/>
              <a:ea typeface="微软雅黑" panose="020B0503020204020204" pitchFamily="34" charset="-122"/>
            </a:endParaRPr>
          </a:p>
          <a:p>
            <a:endParaRPr lang="en-US" altLang="zh-CN" sz="24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20</a:t>
            </a:fld>
            <a:endParaRPr lang="en-US" altLang="zh-CN" dirty="0"/>
          </a:p>
        </p:txBody>
      </p:sp>
      <p:cxnSp>
        <p:nvCxnSpPr>
          <p:cNvPr id="7" name="直接箭头连接符 6"/>
          <p:cNvCxnSpPr/>
          <p:nvPr/>
        </p:nvCxnSpPr>
        <p:spPr bwMode="auto">
          <a:xfrm>
            <a:off x="3429000" y="1888958"/>
            <a:ext cx="782053" cy="0"/>
          </a:xfrm>
          <a:prstGeom prst="straightConnector1">
            <a:avLst/>
          </a:prstGeom>
          <a:solidFill>
            <a:schemeClr val="accent1"/>
          </a:solidFill>
          <a:ln w="22225" cap="flat" cmpd="sng" algn="ctr">
            <a:solidFill>
              <a:srgbClr val="8E0000"/>
            </a:solidFill>
            <a:prstDash val="solid"/>
            <a:round/>
            <a:headEnd type="none" w="med" len="med"/>
            <a:tailEnd type="triangle"/>
          </a:ln>
          <a:effectLst/>
        </p:spPr>
      </p:cxnSp>
      <p:sp>
        <p:nvSpPr>
          <p:cNvPr id="8" name="矩形 7"/>
          <p:cNvSpPr/>
          <p:nvPr/>
        </p:nvSpPr>
        <p:spPr>
          <a:xfrm>
            <a:off x="4394923" y="1704292"/>
            <a:ext cx="898516" cy="369332"/>
          </a:xfrm>
          <a:prstGeom prst="rect">
            <a:avLst/>
          </a:prstGeom>
        </p:spPr>
        <p:txBody>
          <a:bodyPr wrap="none">
            <a:spAutoFit/>
          </a:bodyPr>
          <a:lstStyle/>
          <a:p>
            <a:r>
              <a:rPr lang="en-US" altLang="zh-CN" b="1" dirty="0"/>
              <a:t>Type 1</a:t>
            </a:r>
            <a:endParaRPr lang="zh-CN" altLang="en-US" dirty="0"/>
          </a:p>
        </p:txBody>
      </p:sp>
      <p:sp>
        <p:nvSpPr>
          <p:cNvPr id="9" name="右大括号 8"/>
          <p:cNvSpPr/>
          <p:nvPr/>
        </p:nvSpPr>
        <p:spPr bwMode="auto">
          <a:xfrm>
            <a:off x="3820026" y="2073625"/>
            <a:ext cx="186490" cy="633000"/>
          </a:xfrm>
          <a:prstGeom prst="rightBrace">
            <a:avLst/>
          </a:prstGeom>
          <a:solidFill>
            <a:schemeClr val="bg1"/>
          </a:solidFill>
          <a:ln w="22225" cap="flat" cmpd="sng" algn="ctr">
            <a:solidFill>
              <a:srgbClr val="8E0000"/>
            </a:solidFill>
            <a:prstDash val="solid"/>
            <a:round/>
            <a:headEnd type="none" w="sm" len="sm"/>
            <a:tailEnd type="none"/>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10" name="矩形 9"/>
          <p:cNvSpPr/>
          <p:nvPr/>
        </p:nvSpPr>
        <p:spPr>
          <a:xfrm>
            <a:off x="4394923" y="2260406"/>
            <a:ext cx="898516" cy="369332"/>
          </a:xfrm>
          <a:prstGeom prst="rect">
            <a:avLst/>
          </a:prstGeom>
        </p:spPr>
        <p:txBody>
          <a:bodyPr wrap="none">
            <a:spAutoFit/>
          </a:bodyPr>
          <a:lstStyle/>
          <a:p>
            <a:r>
              <a:rPr lang="en-US" altLang="zh-CN" b="1" dirty="0"/>
              <a:t>Type </a:t>
            </a:r>
            <a:r>
              <a:rPr lang="en-US" altLang="zh-CN" b="1" dirty="0" smtClean="0"/>
              <a:t>2</a:t>
            </a:r>
            <a:endParaRPr lang="zh-CN" altLang="en-US" dirty="0"/>
          </a:p>
        </p:txBody>
      </p:sp>
      <p:pic>
        <p:nvPicPr>
          <p:cNvPr id="2" name="图片 1"/>
          <p:cNvPicPr>
            <a:picLocks noChangeAspect="1"/>
          </p:cNvPicPr>
          <p:nvPr/>
        </p:nvPicPr>
        <p:blipFill>
          <a:blip r:embed="rId3"/>
          <a:stretch>
            <a:fillRect/>
          </a:stretch>
        </p:blipFill>
        <p:spPr>
          <a:xfrm>
            <a:off x="1223559" y="3406473"/>
            <a:ext cx="3162231" cy="1235598"/>
          </a:xfrm>
          <a:prstGeom prst="rect">
            <a:avLst/>
          </a:prstGeom>
        </p:spPr>
      </p:pic>
      <p:pic>
        <p:nvPicPr>
          <p:cNvPr id="5" name="图片 4"/>
          <p:cNvPicPr>
            <a:picLocks noChangeAspect="1"/>
          </p:cNvPicPr>
          <p:nvPr/>
        </p:nvPicPr>
        <p:blipFill>
          <a:blip r:embed="rId4"/>
          <a:stretch>
            <a:fillRect/>
          </a:stretch>
        </p:blipFill>
        <p:spPr>
          <a:xfrm>
            <a:off x="4770818" y="3433028"/>
            <a:ext cx="3139734" cy="1209043"/>
          </a:xfrm>
          <a:prstGeom prst="rect">
            <a:avLst/>
          </a:prstGeom>
        </p:spPr>
      </p:pic>
      <p:sp>
        <p:nvSpPr>
          <p:cNvPr id="13" name="矩形 12"/>
          <p:cNvSpPr/>
          <p:nvPr/>
        </p:nvSpPr>
        <p:spPr>
          <a:xfrm>
            <a:off x="1608767" y="3006363"/>
            <a:ext cx="2185214" cy="400110"/>
          </a:xfrm>
          <a:prstGeom prst="rect">
            <a:avLst/>
          </a:prstGeom>
        </p:spPr>
        <p:txBody>
          <a:bodyPr wrap="none">
            <a:spAutoFit/>
          </a:bodyPr>
          <a:lstStyle/>
          <a:p>
            <a:pPr lvl="1" algn="ctr"/>
            <a:r>
              <a:rPr lang="zh-CN" altLang="en-US" sz="2000" b="1" dirty="0" smtClean="0">
                <a:latin typeface="微软雅黑" panose="020B0503020204020204" pitchFamily="34" charset="-122"/>
                <a:ea typeface="微软雅黑" panose="020B0503020204020204" pitchFamily="34" charset="-122"/>
              </a:rPr>
              <a:t>真实气温数据</a:t>
            </a:r>
            <a:endParaRPr lang="en-US" altLang="zh-CN" sz="2000" b="1" dirty="0">
              <a:latin typeface="微软雅黑" panose="020B0503020204020204" pitchFamily="34" charset="-122"/>
              <a:ea typeface="微软雅黑" panose="020B0503020204020204" pitchFamily="34" charset="-122"/>
            </a:endParaRPr>
          </a:p>
        </p:txBody>
      </p:sp>
      <p:sp>
        <p:nvSpPr>
          <p:cNvPr id="20" name="矩形 19"/>
          <p:cNvSpPr/>
          <p:nvPr/>
        </p:nvSpPr>
        <p:spPr>
          <a:xfrm>
            <a:off x="5156026" y="3032918"/>
            <a:ext cx="2185214" cy="400110"/>
          </a:xfrm>
          <a:prstGeom prst="rect">
            <a:avLst/>
          </a:prstGeom>
        </p:spPr>
        <p:txBody>
          <a:bodyPr wrap="none">
            <a:spAutoFit/>
          </a:bodyPr>
          <a:lstStyle/>
          <a:p>
            <a:pPr lvl="1" algn="ctr"/>
            <a:r>
              <a:rPr lang="zh-CN" altLang="en-US" sz="2000" b="1" dirty="0" smtClean="0">
                <a:latin typeface="微软雅黑" panose="020B0503020204020204" pitchFamily="34" charset="-122"/>
                <a:ea typeface="微软雅黑" panose="020B0503020204020204" pitchFamily="34" charset="-122"/>
              </a:rPr>
              <a:t>真实电价数据</a:t>
            </a:r>
            <a:endParaRPr lang="en-US" altLang="zh-CN" sz="2000" b="1" dirty="0">
              <a:latin typeface="微软雅黑" panose="020B0503020204020204" pitchFamily="34" charset="-122"/>
              <a:ea typeface="微软雅黑" panose="020B0503020204020204" pitchFamily="34" charset="-122"/>
            </a:endParaRPr>
          </a:p>
        </p:txBody>
      </p:sp>
      <p:graphicFrame>
        <p:nvGraphicFramePr>
          <p:cNvPr id="21" name="表格 20"/>
          <p:cNvGraphicFramePr>
            <a:graphicFrameLocks noGrp="1"/>
          </p:cNvGraphicFramePr>
          <p:nvPr>
            <p:extLst>
              <p:ext uri="{D42A27DB-BD31-4B8C-83A1-F6EECF244321}">
                <p14:modId xmlns:p14="http://schemas.microsoft.com/office/powerpoint/2010/main" val="3097794876"/>
              </p:ext>
            </p:extLst>
          </p:nvPr>
        </p:nvGraphicFramePr>
        <p:xfrm>
          <a:off x="1223559" y="5033090"/>
          <a:ext cx="7391400" cy="741680"/>
        </p:xfrm>
        <a:graphic>
          <a:graphicData uri="http://schemas.openxmlformats.org/drawingml/2006/table">
            <a:tbl>
              <a:tblPr firstRow="1" bandRow="1">
                <a:tableStyleId>{ED083AE6-46FA-4A59-8FB0-9F97EB10719F}</a:tableStyleId>
              </a:tblPr>
              <a:tblGrid>
                <a:gridCol w="1847850">
                  <a:extLst>
                    <a:ext uri="{9D8B030D-6E8A-4147-A177-3AD203B41FA5}">
                      <a16:colId xmlns:a16="http://schemas.microsoft.com/office/drawing/2014/main" xmlns="" val="20000"/>
                    </a:ext>
                  </a:extLst>
                </a:gridCol>
                <a:gridCol w="1847850">
                  <a:extLst>
                    <a:ext uri="{9D8B030D-6E8A-4147-A177-3AD203B41FA5}">
                      <a16:colId xmlns:a16="http://schemas.microsoft.com/office/drawing/2014/main" xmlns="" val="20001"/>
                    </a:ext>
                  </a:extLst>
                </a:gridCol>
                <a:gridCol w="1847850">
                  <a:extLst>
                    <a:ext uri="{9D8B030D-6E8A-4147-A177-3AD203B41FA5}">
                      <a16:colId xmlns:a16="http://schemas.microsoft.com/office/drawing/2014/main" xmlns="" val="20002"/>
                    </a:ext>
                  </a:extLst>
                </a:gridCol>
                <a:gridCol w="1847850">
                  <a:extLst>
                    <a:ext uri="{9D8B030D-6E8A-4147-A177-3AD203B41FA5}">
                      <a16:colId xmlns:a16="http://schemas.microsoft.com/office/drawing/2014/main" xmlns="" val="20003"/>
                    </a:ext>
                  </a:extLst>
                </a:gridCol>
              </a:tblGrid>
              <a:tr h="370840">
                <a:tc>
                  <a:txBody>
                    <a:bodyPr/>
                    <a:lstStyle>
                      <a:lvl1pPr marL="0" algn="l" defTabSz="914400" rtl="0" eaLnBrk="1" latinLnBrk="0" hangingPunct="1">
                        <a:defRPr sz="1800" b="1" kern="1200">
                          <a:solidFill>
                            <a:schemeClr val="lt1"/>
                          </a:solidFill>
                          <a:latin typeface="Constantia"/>
                          <a:ea typeface=""/>
                          <a:cs typeface=""/>
                        </a:defRPr>
                      </a:lvl1pPr>
                      <a:lvl2pPr marL="457200" algn="l" defTabSz="914400" rtl="0" eaLnBrk="1" latinLnBrk="0" hangingPunct="1">
                        <a:defRPr sz="1800" b="1" kern="1200">
                          <a:solidFill>
                            <a:schemeClr val="lt1"/>
                          </a:solidFill>
                          <a:latin typeface="Constantia"/>
                          <a:ea typeface=""/>
                          <a:cs typeface=""/>
                        </a:defRPr>
                      </a:lvl2pPr>
                      <a:lvl3pPr marL="914400" algn="l" defTabSz="914400" rtl="0" eaLnBrk="1" latinLnBrk="0" hangingPunct="1">
                        <a:defRPr sz="1800" b="1" kern="1200">
                          <a:solidFill>
                            <a:schemeClr val="lt1"/>
                          </a:solidFill>
                          <a:latin typeface="Constantia"/>
                          <a:ea typeface=""/>
                          <a:cs typeface=""/>
                        </a:defRPr>
                      </a:lvl3pPr>
                      <a:lvl4pPr marL="1371600" algn="l" defTabSz="914400" rtl="0" eaLnBrk="1" latinLnBrk="0" hangingPunct="1">
                        <a:defRPr sz="1800" b="1" kern="1200">
                          <a:solidFill>
                            <a:schemeClr val="lt1"/>
                          </a:solidFill>
                          <a:latin typeface="Constantia"/>
                          <a:ea typeface=""/>
                          <a:cs typeface=""/>
                        </a:defRPr>
                      </a:lvl4pPr>
                      <a:lvl5pPr marL="1828800" algn="l" defTabSz="914400" rtl="0" eaLnBrk="1" latinLnBrk="0" hangingPunct="1">
                        <a:defRPr sz="1800" b="1" kern="1200">
                          <a:solidFill>
                            <a:schemeClr val="lt1"/>
                          </a:solidFill>
                          <a:latin typeface="Constantia"/>
                          <a:ea typeface=""/>
                          <a:cs typeface=""/>
                        </a:defRPr>
                      </a:lvl5pPr>
                      <a:lvl6pPr marL="2286000" algn="l" defTabSz="914400" rtl="0" eaLnBrk="1" latinLnBrk="0" hangingPunct="1">
                        <a:defRPr sz="1800" b="1" kern="1200">
                          <a:solidFill>
                            <a:schemeClr val="lt1"/>
                          </a:solidFill>
                          <a:latin typeface="Constantia"/>
                          <a:ea typeface=""/>
                          <a:cs typeface=""/>
                        </a:defRPr>
                      </a:lvl6pPr>
                      <a:lvl7pPr marL="2743200" algn="l" defTabSz="914400" rtl="0" eaLnBrk="1" latinLnBrk="0" hangingPunct="1">
                        <a:defRPr sz="1800" b="1" kern="1200">
                          <a:solidFill>
                            <a:schemeClr val="lt1"/>
                          </a:solidFill>
                          <a:latin typeface="Constantia"/>
                          <a:ea typeface=""/>
                          <a:cs typeface=""/>
                        </a:defRPr>
                      </a:lvl7pPr>
                      <a:lvl8pPr marL="3200400" algn="l" defTabSz="914400" rtl="0" eaLnBrk="1" latinLnBrk="0" hangingPunct="1">
                        <a:defRPr sz="1800" b="1" kern="1200">
                          <a:solidFill>
                            <a:schemeClr val="lt1"/>
                          </a:solidFill>
                          <a:latin typeface="Constantia"/>
                          <a:ea typeface=""/>
                          <a:cs typeface=""/>
                        </a:defRPr>
                      </a:lvl8pPr>
                      <a:lvl9pPr marL="3657600" algn="l" defTabSz="914400" rtl="0" eaLnBrk="1" latinLnBrk="0" hangingPunct="1">
                        <a:defRPr sz="1800" b="1" kern="1200">
                          <a:solidFill>
                            <a:schemeClr val="lt1"/>
                          </a:solidFill>
                          <a:latin typeface="Constantia"/>
                          <a:ea typeface=""/>
                          <a:cs typeface=""/>
                        </a:defRPr>
                      </a:lvl9pPr>
                    </a:lstStyle>
                    <a:p>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lvl1pPr marL="0" algn="l" defTabSz="914400" rtl="0" eaLnBrk="1" latinLnBrk="0" hangingPunct="1">
                        <a:defRPr sz="1800" b="1" kern="1200">
                          <a:solidFill>
                            <a:schemeClr val="lt1"/>
                          </a:solidFill>
                          <a:latin typeface="Constantia"/>
                          <a:ea typeface=""/>
                          <a:cs typeface=""/>
                        </a:defRPr>
                      </a:lvl1pPr>
                      <a:lvl2pPr marL="457200" algn="l" defTabSz="914400" rtl="0" eaLnBrk="1" latinLnBrk="0" hangingPunct="1">
                        <a:defRPr sz="1800" b="1" kern="1200">
                          <a:solidFill>
                            <a:schemeClr val="lt1"/>
                          </a:solidFill>
                          <a:latin typeface="Constantia"/>
                          <a:ea typeface=""/>
                          <a:cs typeface=""/>
                        </a:defRPr>
                      </a:lvl2pPr>
                      <a:lvl3pPr marL="914400" algn="l" defTabSz="914400" rtl="0" eaLnBrk="1" latinLnBrk="0" hangingPunct="1">
                        <a:defRPr sz="1800" b="1" kern="1200">
                          <a:solidFill>
                            <a:schemeClr val="lt1"/>
                          </a:solidFill>
                          <a:latin typeface="Constantia"/>
                          <a:ea typeface=""/>
                          <a:cs typeface=""/>
                        </a:defRPr>
                      </a:lvl3pPr>
                      <a:lvl4pPr marL="1371600" algn="l" defTabSz="914400" rtl="0" eaLnBrk="1" latinLnBrk="0" hangingPunct="1">
                        <a:defRPr sz="1800" b="1" kern="1200">
                          <a:solidFill>
                            <a:schemeClr val="lt1"/>
                          </a:solidFill>
                          <a:latin typeface="Constantia"/>
                          <a:ea typeface=""/>
                          <a:cs typeface=""/>
                        </a:defRPr>
                      </a:lvl4pPr>
                      <a:lvl5pPr marL="1828800" algn="l" defTabSz="914400" rtl="0" eaLnBrk="1" latinLnBrk="0" hangingPunct="1">
                        <a:defRPr sz="1800" b="1" kern="1200">
                          <a:solidFill>
                            <a:schemeClr val="lt1"/>
                          </a:solidFill>
                          <a:latin typeface="Constantia"/>
                          <a:ea typeface=""/>
                          <a:cs typeface=""/>
                        </a:defRPr>
                      </a:lvl5pPr>
                      <a:lvl6pPr marL="2286000" algn="l" defTabSz="914400" rtl="0" eaLnBrk="1" latinLnBrk="0" hangingPunct="1">
                        <a:defRPr sz="1800" b="1" kern="1200">
                          <a:solidFill>
                            <a:schemeClr val="lt1"/>
                          </a:solidFill>
                          <a:latin typeface="Constantia"/>
                          <a:ea typeface=""/>
                          <a:cs typeface=""/>
                        </a:defRPr>
                      </a:lvl6pPr>
                      <a:lvl7pPr marL="2743200" algn="l" defTabSz="914400" rtl="0" eaLnBrk="1" latinLnBrk="0" hangingPunct="1">
                        <a:defRPr sz="1800" b="1" kern="1200">
                          <a:solidFill>
                            <a:schemeClr val="lt1"/>
                          </a:solidFill>
                          <a:latin typeface="Constantia"/>
                          <a:ea typeface=""/>
                          <a:cs typeface=""/>
                        </a:defRPr>
                      </a:lvl7pPr>
                      <a:lvl8pPr marL="3200400" algn="l" defTabSz="914400" rtl="0" eaLnBrk="1" latinLnBrk="0" hangingPunct="1">
                        <a:defRPr sz="1800" b="1" kern="1200">
                          <a:solidFill>
                            <a:schemeClr val="lt1"/>
                          </a:solidFill>
                          <a:latin typeface="Constantia"/>
                          <a:ea typeface=""/>
                          <a:cs typeface=""/>
                        </a:defRPr>
                      </a:lvl8pPr>
                      <a:lvl9pPr marL="3657600" algn="l" defTabSz="914400" rtl="0" eaLnBrk="1" latinLnBrk="0" hangingPunct="1">
                        <a:defRPr sz="1800" b="1" kern="1200">
                          <a:solidFill>
                            <a:schemeClr val="lt1"/>
                          </a:solidFill>
                          <a:latin typeface="Constantia"/>
                          <a:ea typeface=""/>
                          <a:cs typeface=""/>
                        </a:defRPr>
                      </a:lvl9pPr>
                    </a:lstStyle>
                    <a:p>
                      <a:pPr algn="ctr"/>
                      <a:r>
                        <a:rPr lang="zh-CN" altLang="en-US" dirty="0" smtClean="0">
                          <a:solidFill>
                            <a:schemeClr val="tx1"/>
                          </a:solidFill>
                          <a:latin typeface="微软雅黑" panose="020B0503020204020204" pitchFamily="34" charset="-122"/>
                          <a:ea typeface="微软雅黑" panose="020B0503020204020204" pitchFamily="34" charset="-122"/>
                        </a:rPr>
                        <a:t>舒适温度区间</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lvl1pPr marL="0" algn="l" defTabSz="914400" rtl="0" eaLnBrk="1" latinLnBrk="0" hangingPunct="1">
                        <a:defRPr sz="1800" b="1" kern="1200">
                          <a:solidFill>
                            <a:schemeClr val="lt1"/>
                          </a:solidFill>
                          <a:latin typeface="Constantia"/>
                          <a:ea typeface=""/>
                          <a:cs typeface=""/>
                        </a:defRPr>
                      </a:lvl1pPr>
                      <a:lvl2pPr marL="457200" algn="l" defTabSz="914400" rtl="0" eaLnBrk="1" latinLnBrk="0" hangingPunct="1">
                        <a:defRPr sz="1800" b="1" kern="1200">
                          <a:solidFill>
                            <a:schemeClr val="lt1"/>
                          </a:solidFill>
                          <a:latin typeface="Constantia"/>
                          <a:ea typeface=""/>
                          <a:cs typeface=""/>
                        </a:defRPr>
                      </a:lvl2pPr>
                      <a:lvl3pPr marL="914400" algn="l" defTabSz="914400" rtl="0" eaLnBrk="1" latinLnBrk="0" hangingPunct="1">
                        <a:defRPr sz="1800" b="1" kern="1200">
                          <a:solidFill>
                            <a:schemeClr val="lt1"/>
                          </a:solidFill>
                          <a:latin typeface="Constantia"/>
                          <a:ea typeface=""/>
                          <a:cs typeface=""/>
                        </a:defRPr>
                      </a:lvl3pPr>
                      <a:lvl4pPr marL="1371600" algn="l" defTabSz="914400" rtl="0" eaLnBrk="1" latinLnBrk="0" hangingPunct="1">
                        <a:defRPr sz="1800" b="1" kern="1200">
                          <a:solidFill>
                            <a:schemeClr val="lt1"/>
                          </a:solidFill>
                          <a:latin typeface="Constantia"/>
                          <a:ea typeface=""/>
                          <a:cs typeface=""/>
                        </a:defRPr>
                      </a:lvl4pPr>
                      <a:lvl5pPr marL="1828800" algn="l" defTabSz="914400" rtl="0" eaLnBrk="1" latinLnBrk="0" hangingPunct="1">
                        <a:defRPr sz="1800" b="1" kern="1200">
                          <a:solidFill>
                            <a:schemeClr val="lt1"/>
                          </a:solidFill>
                          <a:latin typeface="Constantia"/>
                          <a:ea typeface=""/>
                          <a:cs typeface=""/>
                        </a:defRPr>
                      </a:lvl5pPr>
                      <a:lvl6pPr marL="2286000" algn="l" defTabSz="914400" rtl="0" eaLnBrk="1" latinLnBrk="0" hangingPunct="1">
                        <a:defRPr sz="1800" b="1" kern="1200">
                          <a:solidFill>
                            <a:schemeClr val="lt1"/>
                          </a:solidFill>
                          <a:latin typeface="Constantia"/>
                          <a:ea typeface=""/>
                          <a:cs typeface=""/>
                        </a:defRPr>
                      </a:lvl6pPr>
                      <a:lvl7pPr marL="2743200" algn="l" defTabSz="914400" rtl="0" eaLnBrk="1" latinLnBrk="0" hangingPunct="1">
                        <a:defRPr sz="1800" b="1" kern="1200">
                          <a:solidFill>
                            <a:schemeClr val="lt1"/>
                          </a:solidFill>
                          <a:latin typeface="Constantia"/>
                          <a:ea typeface=""/>
                          <a:cs typeface=""/>
                        </a:defRPr>
                      </a:lvl7pPr>
                      <a:lvl8pPr marL="3200400" algn="l" defTabSz="914400" rtl="0" eaLnBrk="1" latinLnBrk="0" hangingPunct="1">
                        <a:defRPr sz="1800" b="1" kern="1200">
                          <a:solidFill>
                            <a:schemeClr val="lt1"/>
                          </a:solidFill>
                          <a:latin typeface="Constantia"/>
                          <a:ea typeface=""/>
                          <a:cs typeface=""/>
                        </a:defRPr>
                      </a:lvl8pPr>
                      <a:lvl9pPr marL="3657600" algn="l" defTabSz="914400" rtl="0" eaLnBrk="1" latinLnBrk="0" hangingPunct="1">
                        <a:defRPr sz="1800" b="1" kern="1200">
                          <a:solidFill>
                            <a:schemeClr val="lt1"/>
                          </a:solidFill>
                          <a:latin typeface="Constantia"/>
                          <a:ea typeface=""/>
                          <a:cs typeface=""/>
                        </a:defRPr>
                      </a:lvl9pPr>
                    </a:lstStyle>
                    <a:p>
                      <a:pPr algn="ctr"/>
                      <a:r>
                        <a:rPr lang="zh-CN" altLang="en-US" dirty="0" smtClean="0">
                          <a:solidFill>
                            <a:schemeClr val="tx1"/>
                          </a:solidFill>
                          <a:latin typeface="微软雅黑" panose="020B0503020204020204" pitchFamily="34" charset="-122"/>
                          <a:ea typeface="微软雅黑" panose="020B0503020204020204" pitchFamily="34" charset="-122"/>
                        </a:rPr>
                        <a:t>初始电量</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lvl1pPr marL="0" algn="l" defTabSz="914400" rtl="0" eaLnBrk="1" latinLnBrk="0" hangingPunct="1">
                        <a:defRPr sz="1800" b="1" kern="1200">
                          <a:solidFill>
                            <a:schemeClr val="lt1"/>
                          </a:solidFill>
                          <a:latin typeface="Constantia"/>
                          <a:ea typeface=""/>
                          <a:cs typeface=""/>
                        </a:defRPr>
                      </a:lvl1pPr>
                      <a:lvl2pPr marL="457200" algn="l" defTabSz="914400" rtl="0" eaLnBrk="1" latinLnBrk="0" hangingPunct="1">
                        <a:defRPr sz="1800" b="1" kern="1200">
                          <a:solidFill>
                            <a:schemeClr val="lt1"/>
                          </a:solidFill>
                          <a:latin typeface="Constantia"/>
                          <a:ea typeface=""/>
                          <a:cs typeface=""/>
                        </a:defRPr>
                      </a:lvl2pPr>
                      <a:lvl3pPr marL="914400" algn="l" defTabSz="914400" rtl="0" eaLnBrk="1" latinLnBrk="0" hangingPunct="1">
                        <a:defRPr sz="1800" b="1" kern="1200">
                          <a:solidFill>
                            <a:schemeClr val="lt1"/>
                          </a:solidFill>
                          <a:latin typeface="Constantia"/>
                          <a:ea typeface=""/>
                          <a:cs typeface=""/>
                        </a:defRPr>
                      </a:lvl3pPr>
                      <a:lvl4pPr marL="1371600" algn="l" defTabSz="914400" rtl="0" eaLnBrk="1" latinLnBrk="0" hangingPunct="1">
                        <a:defRPr sz="1800" b="1" kern="1200">
                          <a:solidFill>
                            <a:schemeClr val="lt1"/>
                          </a:solidFill>
                          <a:latin typeface="Constantia"/>
                          <a:ea typeface=""/>
                          <a:cs typeface=""/>
                        </a:defRPr>
                      </a:lvl4pPr>
                      <a:lvl5pPr marL="1828800" algn="l" defTabSz="914400" rtl="0" eaLnBrk="1" latinLnBrk="0" hangingPunct="1">
                        <a:defRPr sz="1800" b="1" kern="1200">
                          <a:solidFill>
                            <a:schemeClr val="lt1"/>
                          </a:solidFill>
                          <a:latin typeface="Constantia"/>
                          <a:ea typeface=""/>
                          <a:cs typeface=""/>
                        </a:defRPr>
                      </a:lvl5pPr>
                      <a:lvl6pPr marL="2286000" algn="l" defTabSz="914400" rtl="0" eaLnBrk="1" latinLnBrk="0" hangingPunct="1">
                        <a:defRPr sz="1800" b="1" kern="1200">
                          <a:solidFill>
                            <a:schemeClr val="lt1"/>
                          </a:solidFill>
                          <a:latin typeface="Constantia"/>
                          <a:ea typeface=""/>
                          <a:cs typeface=""/>
                        </a:defRPr>
                      </a:lvl6pPr>
                      <a:lvl7pPr marL="2743200" algn="l" defTabSz="914400" rtl="0" eaLnBrk="1" latinLnBrk="0" hangingPunct="1">
                        <a:defRPr sz="1800" b="1" kern="1200">
                          <a:solidFill>
                            <a:schemeClr val="lt1"/>
                          </a:solidFill>
                          <a:latin typeface="Constantia"/>
                          <a:ea typeface=""/>
                          <a:cs typeface=""/>
                        </a:defRPr>
                      </a:lvl7pPr>
                      <a:lvl8pPr marL="3200400" algn="l" defTabSz="914400" rtl="0" eaLnBrk="1" latinLnBrk="0" hangingPunct="1">
                        <a:defRPr sz="1800" b="1" kern="1200">
                          <a:solidFill>
                            <a:schemeClr val="lt1"/>
                          </a:solidFill>
                          <a:latin typeface="Constantia"/>
                          <a:ea typeface=""/>
                          <a:cs typeface=""/>
                        </a:defRPr>
                      </a:lvl8pPr>
                      <a:lvl9pPr marL="3657600" algn="l" defTabSz="914400" rtl="0" eaLnBrk="1" latinLnBrk="0" hangingPunct="1">
                        <a:defRPr sz="1800" b="1" kern="1200">
                          <a:solidFill>
                            <a:schemeClr val="lt1"/>
                          </a:solidFill>
                          <a:latin typeface="Constantia"/>
                          <a:ea typeface=""/>
                          <a:cs typeface=""/>
                        </a:defRPr>
                      </a:lvl9pPr>
                    </a:lstStyle>
                    <a:p>
                      <a:pPr algn="ctr"/>
                      <a:r>
                        <a:rPr lang="zh-CN" altLang="en-US" dirty="0" smtClean="0">
                          <a:solidFill>
                            <a:schemeClr val="tx1"/>
                          </a:solidFill>
                          <a:latin typeface="微软雅黑" panose="020B0503020204020204" pitchFamily="34" charset="-122"/>
                          <a:ea typeface="微软雅黑" panose="020B0503020204020204" pitchFamily="34" charset="-122"/>
                        </a:rPr>
                        <a:t>电动车预充电量</a:t>
                      </a:r>
                      <a:endParaRPr lang="zh-CN" altLang="en-US" dirty="0">
                        <a:solidFill>
                          <a:schemeClr val="tx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0"/>
                  </a:ext>
                </a:extLst>
              </a:tr>
              <a:tr h="370840">
                <a:tc>
                  <a:txBody>
                    <a:bodyPr/>
                    <a:lstStyle>
                      <a:lvl1pPr marL="0" algn="l" defTabSz="914400" rtl="0" eaLnBrk="1" latinLnBrk="0" hangingPunct="1">
                        <a:defRPr sz="1800" kern="1200">
                          <a:solidFill>
                            <a:schemeClr val="dk1"/>
                          </a:solidFill>
                          <a:latin typeface="Constantia"/>
                          <a:ea typeface=""/>
                          <a:cs typeface=""/>
                        </a:defRPr>
                      </a:lvl1pPr>
                      <a:lvl2pPr marL="457200" algn="l" defTabSz="914400" rtl="0" eaLnBrk="1" latinLnBrk="0" hangingPunct="1">
                        <a:defRPr sz="1800" kern="1200">
                          <a:solidFill>
                            <a:schemeClr val="dk1"/>
                          </a:solidFill>
                          <a:latin typeface="Constantia"/>
                          <a:ea typeface=""/>
                          <a:cs typeface=""/>
                        </a:defRPr>
                      </a:lvl2pPr>
                      <a:lvl3pPr marL="914400" algn="l" defTabSz="914400" rtl="0" eaLnBrk="1" latinLnBrk="0" hangingPunct="1">
                        <a:defRPr sz="1800" kern="1200">
                          <a:solidFill>
                            <a:schemeClr val="dk1"/>
                          </a:solidFill>
                          <a:latin typeface="Constantia"/>
                          <a:ea typeface=""/>
                          <a:cs typeface=""/>
                        </a:defRPr>
                      </a:lvl3pPr>
                      <a:lvl4pPr marL="1371600" algn="l" defTabSz="914400" rtl="0" eaLnBrk="1" latinLnBrk="0" hangingPunct="1">
                        <a:defRPr sz="1800" kern="1200">
                          <a:solidFill>
                            <a:schemeClr val="dk1"/>
                          </a:solidFill>
                          <a:latin typeface="Constantia"/>
                          <a:ea typeface=""/>
                          <a:cs typeface=""/>
                        </a:defRPr>
                      </a:lvl4pPr>
                      <a:lvl5pPr marL="1828800" algn="l" defTabSz="914400" rtl="0" eaLnBrk="1" latinLnBrk="0" hangingPunct="1">
                        <a:defRPr sz="1800" kern="1200">
                          <a:solidFill>
                            <a:schemeClr val="dk1"/>
                          </a:solidFill>
                          <a:latin typeface="Constantia"/>
                          <a:ea typeface=""/>
                          <a:cs typeface=""/>
                        </a:defRPr>
                      </a:lvl5pPr>
                      <a:lvl6pPr marL="2286000" algn="l" defTabSz="914400" rtl="0" eaLnBrk="1" latinLnBrk="0" hangingPunct="1">
                        <a:defRPr sz="1800" kern="1200">
                          <a:solidFill>
                            <a:schemeClr val="dk1"/>
                          </a:solidFill>
                          <a:latin typeface="Constantia"/>
                          <a:ea typeface=""/>
                          <a:cs typeface=""/>
                        </a:defRPr>
                      </a:lvl6pPr>
                      <a:lvl7pPr marL="2743200" algn="l" defTabSz="914400" rtl="0" eaLnBrk="1" latinLnBrk="0" hangingPunct="1">
                        <a:defRPr sz="1800" kern="1200">
                          <a:solidFill>
                            <a:schemeClr val="dk1"/>
                          </a:solidFill>
                          <a:latin typeface="Constantia"/>
                          <a:ea typeface=""/>
                          <a:cs typeface=""/>
                        </a:defRPr>
                      </a:lvl7pPr>
                      <a:lvl8pPr marL="3200400" algn="l" defTabSz="914400" rtl="0" eaLnBrk="1" latinLnBrk="0" hangingPunct="1">
                        <a:defRPr sz="1800" kern="1200">
                          <a:solidFill>
                            <a:schemeClr val="dk1"/>
                          </a:solidFill>
                          <a:latin typeface="Constantia"/>
                          <a:ea typeface=""/>
                          <a:cs typeface=""/>
                        </a:defRPr>
                      </a:lvl8pPr>
                      <a:lvl9pPr marL="3657600" algn="l" defTabSz="914400" rtl="0" eaLnBrk="1" latinLnBrk="0" hangingPunct="1">
                        <a:defRPr sz="1800" kern="1200">
                          <a:solidFill>
                            <a:schemeClr val="dk1"/>
                          </a:solidFill>
                          <a:latin typeface="Constantia"/>
                          <a:ea typeface=""/>
                          <a:cs typeface=""/>
                        </a:defRPr>
                      </a:lvl9pPr>
                    </a:lstStyle>
                    <a:p>
                      <a:pPr algn="ctr"/>
                      <a:r>
                        <a:rPr lang="zh-CN" altLang="en-US" b="1" dirty="0" smtClean="0">
                          <a:latin typeface="微软雅黑" panose="020B0503020204020204" pitchFamily="34" charset="-122"/>
                          <a:ea typeface="微软雅黑" panose="020B0503020204020204" pitchFamily="34" charset="-122"/>
                        </a:rPr>
                        <a:t>设定值</a:t>
                      </a:r>
                      <a:endParaRPr lang="zh-CN" altLang="en-US" b="1" dirty="0">
                        <a:latin typeface="微软雅黑" panose="020B0503020204020204" pitchFamily="34" charset="-122"/>
                        <a:ea typeface="微软雅黑" panose="020B0503020204020204" pitchFamily="34" charset="-122"/>
                      </a:endParaRPr>
                    </a:p>
                  </a:txBody>
                  <a:tcPr/>
                </a:tc>
                <a:tc>
                  <a:txBody>
                    <a:bodyPr/>
                    <a:lstStyle>
                      <a:lvl1pPr marL="0" algn="l" defTabSz="914400" rtl="0" eaLnBrk="1" latinLnBrk="0" hangingPunct="1">
                        <a:defRPr sz="1800" kern="1200">
                          <a:solidFill>
                            <a:schemeClr val="dk1"/>
                          </a:solidFill>
                          <a:latin typeface="Constantia"/>
                          <a:ea typeface=""/>
                          <a:cs typeface=""/>
                        </a:defRPr>
                      </a:lvl1pPr>
                      <a:lvl2pPr marL="457200" algn="l" defTabSz="914400" rtl="0" eaLnBrk="1" latinLnBrk="0" hangingPunct="1">
                        <a:defRPr sz="1800" kern="1200">
                          <a:solidFill>
                            <a:schemeClr val="dk1"/>
                          </a:solidFill>
                          <a:latin typeface="Constantia"/>
                          <a:ea typeface=""/>
                          <a:cs typeface=""/>
                        </a:defRPr>
                      </a:lvl2pPr>
                      <a:lvl3pPr marL="914400" algn="l" defTabSz="914400" rtl="0" eaLnBrk="1" latinLnBrk="0" hangingPunct="1">
                        <a:defRPr sz="1800" kern="1200">
                          <a:solidFill>
                            <a:schemeClr val="dk1"/>
                          </a:solidFill>
                          <a:latin typeface="Constantia"/>
                          <a:ea typeface=""/>
                          <a:cs typeface=""/>
                        </a:defRPr>
                      </a:lvl3pPr>
                      <a:lvl4pPr marL="1371600" algn="l" defTabSz="914400" rtl="0" eaLnBrk="1" latinLnBrk="0" hangingPunct="1">
                        <a:defRPr sz="1800" kern="1200">
                          <a:solidFill>
                            <a:schemeClr val="dk1"/>
                          </a:solidFill>
                          <a:latin typeface="Constantia"/>
                          <a:ea typeface=""/>
                          <a:cs typeface=""/>
                        </a:defRPr>
                      </a:lvl4pPr>
                      <a:lvl5pPr marL="1828800" algn="l" defTabSz="914400" rtl="0" eaLnBrk="1" latinLnBrk="0" hangingPunct="1">
                        <a:defRPr sz="1800" kern="1200">
                          <a:solidFill>
                            <a:schemeClr val="dk1"/>
                          </a:solidFill>
                          <a:latin typeface="Constantia"/>
                          <a:ea typeface=""/>
                          <a:cs typeface=""/>
                        </a:defRPr>
                      </a:lvl5pPr>
                      <a:lvl6pPr marL="2286000" algn="l" defTabSz="914400" rtl="0" eaLnBrk="1" latinLnBrk="0" hangingPunct="1">
                        <a:defRPr sz="1800" kern="1200">
                          <a:solidFill>
                            <a:schemeClr val="dk1"/>
                          </a:solidFill>
                          <a:latin typeface="Constantia"/>
                          <a:ea typeface=""/>
                          <a:cs typeface=""/>
                        </a:defRPr>
                      </a:lvl6pPr>
                      <a:lvl7pPr marL="2743200" algn="l" defTabSz="914400" rtl="0" eaLnBrk="1" latinLnBrk="0" hangingPunct="1">
                        <a:defRPr sz="1800" kern="1200">
                          <a:solidFill>
                            <a:schemeClr val="dk1"/>
                          </a:solidFill>
                          <a:latin typeface="Constantia"/>
                          <a:ea typeface=""/>
                          <a:cs typeface=""/>
                        </a:defRPr>
                      </a:lvl7pPr>
                      <a:lvl8pPr marL="3200400" algn="l" defTabSz="914400" rtl="0" eaLnBrk="1" latinLnBrk="0" hangingPunct="1">
                        <a:defRPr sz="1800" kern="1200">
                          <a:solidFill>
                            <a:schemeClr val="dk1"/>
                          </a:solidFill>
                          <a:latin typeface="Constantia"/>
                          <a:ea typeface=""/>
                          <a:cs typeface=""/>
                        </a:defRPr>
                      </a:lvl8pPr>
                      <a:lvl9pPr marL="3657600" algn="l" defTabSz="914400" rtl="0" eaLnBrk="1" latinLnBrk="0" hangingPunct="1">
                        <a:defRPr sz="1800" kern="1200">
                          <a:solidFill>
                            <a:schemeClr val="dk1"/>
                          </a:solidFill>
                          <a:latin typeface="Constantia"/>
                          <a:ea typeface=""/>
                          <a:cs typeface=""/>
                        </a:defRPr>
                      </a:lvl9pPr>
                    </a:lstStyle>
                    <a:p>
                      <a:pPr algn="ctr"/>
                      <a:r>
                        <a:rPr lang="en-US" altLang="zh-CN" dirty="0" smtClean="0">
                          <a:latin typeface="微软雅黑" panose="020B0503020204020204" pitchFamily="34" charset="-122"/>
                          <a:ea typeface="微软雅黑" panose="020B0503020204020204" pitchFamily="34" charset="-122"/>
                        </a:rPr>
                        <a:t>[70℉,79℉]</a:t>
                      </a:r>
                      <a:endParaRPr lang="zh-CN" altLang="en-US" dirty="0">
                        <a:latin typeface="微软雅黑" panose="020B0503020204020204" pitchFamily="34" charset="-122"/>
                        <a:ea typeface="微软雅黑" panose="020B0503020204020204" pitchFamily="34" charset="-122"/>
                      </a:endParaRPr>
                    </a:p>
                  </a:txBody>
                  <a:tcPr/>
                </a:tc>
                <a:tc>
                  <a:txBody>
                    <a:bodyPr/>
                    <a:lstStyle>
                      <a:lvl1pPr marL="0" algn="l" defTabSz="914400" rtl="0" eaLnBrk="1" latinLnBrk="0" hangingPunct="1">
                        <a:defRPr sz="1800" kern="1200">
                          <a:solidFill>
                            <a:schemeClr val="dk1"/>
                          </a:solidFill>
                          <a:latin typeface="Constantia"/>
                          <a:ea typeface=""/>
                          <a:cs typeface=""/>
                        </a:defRPr>
                      </a:lvl1pPr>
                      <a:lvl2pPr marL="457200" algn="l" defTabSz="914400" rtl="0" eaLnBrk="1" latinLnBrk="0" hangingPunct="1">
                        <a:defRPr sz="1800" kern="1200">
                          <a:solidFill>
                            <a:schemeClr val="dk1"/>
                          </a:solidFill>
                          <a:latin typeface="Constantia"/>
                          <a:ea typeface=""/>
                          <a:cs typeface=""/>
                        </a:defRPr>
                      </a:lvl2pPr>
                      <a:lvl3pPr marL="914400" algn="l" defTabSz="914400" rtl="0" eaLnBrk="1" latinLnBrk="0" hangingPunct="1">
                        <a:defRPr sz="1800" kern="1200">
                          <a:solidFill>
                            <a:schemeClr val="dk1"/>
                          </a:solidFill>
                          <a:latin typeface="Constantia"/>
                          <a:ea typeface=""/>
                          <a:cs typeface=""/>
                        </a:defRPr>
                      </a:lvl3pPr>
                      <a:lvl4pPr marL="1371600" algn="l" defTabSz="914400" rtl="0" eaLnBrk="1" latinLnBrk="0" hangingPunct="1">
                        <a:defRPr sz="1800" kern="1200">
                          <a:solidFill>
                            <a:schemeClr val="dk1"/>
                          </a:solidFill>
                          <a:latin typeface="Constantia"/>
                          <a:ea typeface=""/>
                          <a:cs typeface=""/>
                        </a:defRPr>
                      </a:lvl4pPr>
                      <a:lvl5pPr marL="1828800" algn="l" defTabSz="914400" rtl="0" eaLnBrk="1" latinLnBrk="0" hangingPunct="1">
                        <a:defRPr sz="1800" kern="1200">
                          <a:solidFill>
                            <a:schemeClr val="dk1"/>
                          </a:solidFill>
                          <a:latin typeface="Constantia"/>
                          <a:ea typeface=""/>
                          <a:cs typeface=""/>
                        </a:defRPr>
                      </a:lvl5pPr>
                      <a:lvl6pPr marL="2286000" algn="l" defTabSz="914400" rtl="0" eaLnBrk="1" latinLnBrk="0" hangingPunct="1">
                        <a:defRPr sz="1800" kern="1200">
                          <a:solidFill>
                            <a:schemeClr val="dk1"/>
                          </a:solidFill>
                          <a:latin typeface="Constantia"/>
                          <a:ea typeface=""/>
                          <a:cs typeface=""/>
                        </a:defRPr>
                      </a:lvl6pPr>
                      <a:lvl7pPr marL="2743200" algn="l" defTabSz="914400" rtl="0" eaLnBrk="1" latinLnBrk="0" hangingPunct="1">
                        <a:defRPr sz="1800" kern="1200">
                          <a:solidFill>
                            <a:schemeClr val="dk1"/>
                          </a:solidFill>
                          <a:latin typeface="Constantia"/>
                          <a:ea typeface=""/>
                          <a:cs typeface=""/>
                        </a:defRPr>
                      </a:lvl7pPr>
                      <a:lvl8pPr marL="3200400" algn="l" defTabSz="914400" rtl="0" eaLnBrk="1" latinLnBrk="0" hangingPunct="1">
                        <a:defRPr sz="1800" kern="1200">
                          <a:solidFill>
                            <a:schemeClr val="dk1"/>
                          </a:solidFill>
                          <a:latin typeface="Constantia"/>
                          <a:ea typeface=""/>
                          <a:cs typeface=""/>
                        </a:defRPr>
                      </a:lvl8pPr>
                      <a:lvl9pPr marL="3657600" algn="l" defTabSz="914400" rtl="0" eaLnBrk="1" latinLnBrk="0" hangingPunct="1">
                        <a:defRPr sz="1800" kern="1200">
                          <a:solidFill>
                            <a:schemeClr val="dk1"/>
                          </a:solidFill>
                          <a:latin typeface="Constantia"/>
                          <a:ea typeface=""/>
                          <a:cs typeface=""/>
                        </a:defRPr>
                      </a:lvl9pPr>
                    </a:lstStyle>
                    <a:p>
                      <a:pPr algn="ctr"/>
                      <a:r>
                        <a:rPr lang="en-US" altLang="zh-CN" dirty="0" smtClean="0">
                          <a:latin typeface="微软雅黑" panose="020B0503020204020204" pitchFamily="34" charset="-122"/>
                          <a:ea typeface="微软雅黑" panose="020B0503020204020204" pitchFamily="34" charset="-122"/>
                        </a:rPr>
                        <a:t>10/3.5 kWh</a:t>
                      </a:r>
                      <a:endParaRPr lang="zh-CN" altLang="en-US" dirty="0">
                        <a:latin typeface="微软雅黑" panose="020B0503020204020204" pitchFamily="34" charset="-122"/>
                        <a:ea typeface="微软雅黑" panose="020B0503020204020204" pitchFamily="34" charset="-122"/>
                      </a:endParaRPr>
                    </a:p>
                  </a:txBody>
                  <a:tcPr/>
                </a:tc>
                <a:tc>
                  <a:txBody>
                    <a:bodyPr/>
                    <a:lstStyle>
                      <a:lvl1pPr marL="0" algn="l" defTabSz="914400" rtl="0" eaLnBrk="1" latinLnBrk="0" hangingPunct="1">
                        <a:defRPr sz="1800" kern="1200">
                          <a:solidFill>
                            <a:schemeClr val="dk1"/>
                          </a:solidFill>
                          <a:latin typeface="Constantia"/>
                          <a:ea typeface=""/>
                          <a:cs typeface=""/>
                        </a:defRPr>
                      </a:lvl1pPr>
                      <a:lvl2pPr marL="457200" algn="l" defTabSz="914400" rtl="0" eaLnBrk="1" latinLnBrk="0" hangingPunct="1">
                        <a:defRPr sz="1800" kern="1200">
                          <a:solidFill>
                            <a:schemeClr val="dk1"/>
                          </a:solidFill>
                          <a:latin typeface="Constantia"/>
                          <a:ea typeface=""/>
                          <a:cs typeface=""/>
                        </a:defRPr>
                      </a:lvl2pPr>
                      <a:lvl3pPr marL="914400" algn="l" defTabSz="914400" rtl="0" eaLnBrk="1" latinLnBrk="0" hangingPunct="1">
                        <a:defRPr sz="1800" kern="1200">
                          <a:solidFill>
                            <a:schemeClr val="dk1"/>
                          </a:solidFill>
                          <a:latin typeface="Constantia"/>
                          <a:ea typeface=""/>
                          <a:cs typeface=""/>
                        </a:defRPr>
                      </a:lvl3pPr>
                      <a:lvl4pPr marL="1371600" algn="l" defTabSz="914400" rtl="0" eaLnBrk="1" latinLnBrk="0" hangingPunct="1">
                        <a:defRPr sz="1800" kern="1200">
                          <a:solidFill>
                            <a:schemeClr val="dk1"/>
                          </a:solidFill>
                          <a:latin typeface="Constantia"/>
                          <a:ea typeface=""/>
                          <a:cs typeface=""/>
                        </a:defRPr>
                      </a:lvl4pPr>
                      <a:lvl5pPr marL="1828800" algn="l" defTabSz="914400" rtl="0" eaLnBrk="1" latinLnBrk="0" hangingPunct="1">
                        <a:defRPr sz="1800" kern="1200">
                          <a:solidFill>
                            <a:schemeClr val="dk1"/>
                          </a:solidFill>
                          <a:latin typeface="Constantia"/>
                          <a:ea typeface=""/>
                          <a:cs typeface=""/>
                        </a:defRPr>
                      </a:lvl5pPr>
                      <a:lvl6pPr marL="2286000" algn="l" defTabSz="914400" rtl="0" eaLnBrk="1" latinLnBrk="0" hangingPunct="1">
                        <a:defRPr sz="1800" kern="1200">
                          <a:solidFill>
                            <a:schemeClr val="dk1"/>
                          </a:solidFill>
                          <a:latin typeface="Constantia"/>
                          <a:ea typeface=""/>
                          <a:cs typeface=""/>
                        </a:defRPr>
                      </a:lvl6pPr>
                      <a:lvl7pPr marL="2743200" algn="l" defTabSz="914400" rtl="0" eaLnBrk="1" latinLnBrk="0" hangingPunct="1">
                        <a:defRPr sz="1800" kern="1200">
                          <a:solidFill>
                            <a:schemeClr val="dk1"/>
                          </a:solidFill>
                          <a:latin typeface="Constantia"/>
                          <a:ea typeface=""/>
                          <a:cs typeface=""/>
                        </a:defRPr>
                      </a:lvl7pPr>
                      <a:lvl8pPr marL="3200400" algn="l" defTabSz="914400" rtl="0" eaLnBrk="1" latinLnBrk="0" hangingPunct="1">
                        <a:defRPr sz="1800" kern="1200">
                          <a:solidFill>
                            <a:schemeClr val="dk1"/>
                          </a:solidFill>
                          <a:latin typeface="Constantia"/>
                          <a:ea typeface=""/>
                          <a:cs typeface=""/>
                        </a:defRPr>
                      </a:lvl8pPr>
                      <a:lvl9pPr marL="3657600" algn="l" defTabSz="914400" rtl="0" eaLnBrk="1" latinLnBrk="0" hangingPunct="1">
                        <a:defRPr sz="1800" kern="1200">
                          <a:solidFill>
                            <a:schemeClr val="dk1"/>
                          </a:solidFill>
                          <a:latin typeface="Constantia"/>
                          <a:ea typeface=""/>
                          <a:cs typeface=""/>
                        </a:defRPr>
                      </a:lvl9pPr>
                    </a:lstStyle>
                    <a:p>
                      <a:pPr algn="ctr"/>
                      <a:r>
                        <a:rPr lang="zh-CN" altLang="en-US"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60 kWh</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1"/>
                  </a:ext>
                </a:extLst>
              </a:tr>
            </a:tbl>
          </a:graphicData>
        </a:graphic>
      </p:graphicFrame>
      <p:sp>
        <p:nvSpPr>
          <p:cNvPr id="15"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二</a:t>
            </a:r>
            <a:r>
              <a:rPr lang="zh-CN" altLang="en-US" sz="2800" b="1" kern="1200" dirty="0" smtClean="0">
                <a:solidFill>
                  <a:srgbClr val="8E0000"/>
                </a:solidFill>
                <a:latin typeface="微软雅黑" pitchFamily="34" charset="-122"/>
                <a:ea typeface="微软雅黑" pitchFamily="34" charset="-122"/>
              </a:rPr>
              <a:t>、面向</a:t>
            </a:r>
            <a:r>
              <a:rPr lang="zh-CN" altLang="en-US" sz="2800" b="1" kern="1200" dirty="0">
                <a:solidFill>
                  <a:srgbClr val="8E0000"/>
                </a:solidFill>
                <a:latin typeface="微软雅黑" pitchFamily="34" charset="-122"/>
                <a:ea typeface="微软雅黑" pitchFamily="34" charset="-122"/>
              </a:rPr>
              <a:t>隐私保护的连续负载调度算法研究</a:t>
            </a:r>
          </a:p>
        </p:txBody>
      </p:sp>
    </p:spTree>
    <p:extLst>
      <p:ext uri="{BB962C8B-B14F-4D97-AF65-F5344CB8AC3E}">
        <p14:creationId xmlns:p14="http://schemas.microsoft.com/office/powerpoint/2010/main" val="42098485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806176" y="3945630"/>
            <a:ext cx="3586890" cy="2243139"/>
          </a:xfrm>
          <a:prstGeom prst="rect">
            <a:avLst/>
          </a:prstGeom>
        </p:spPr>
      </p:pic>
      <p:pic>
        <p:nvPicPr>
          <p:cNvPr id="5" name="图片 4"/>
          <p:cNvPicPr>
            <a:picLocks noChangeAspect="1"/>
          </p:cNvPicPr>
          <p:nvPr/>
        </p:nvPicPr>
        <p:blipFill>
          <a:blip r:embed="rId4">
            <a:clrChange>
              <a:clrFrom>
                <a:srgbClr val="FFFFFF"/>
              </a:clrFrom>
              <a:clrTo>
                <a:srgbClr val="FFFFFF">
                  <a:alpha val="0"/>
                </a:srgbClr>
              </a:clrTo>
            </a:clrChange>
          </a:blip>
          <a:stretch>
            <a:fillRect/>
          </a:stretch>
        </p:blipFill>
        <p:spPr>
          <a:xfrm>
            <a:off x="4500448" y="1276158"/>
            <a:ext cx="3742669" cy="2217878"/>
          </a:xfrm>
          <a:prstGeom prst="rect">
            <a:avLst/>
          </a:prstGeom>
        </p:spPr>
      </p:pic>
      <p:pic>
        <p:nvPicPr>
          <p:cNvPr id="15" name="图片 14"/>
          <p:cNvPicPr>
            <a:picLocks noChangeAspect="1"/>
          </p:cNvPicPr>
          <p:nvPr/>
        </p:nvPicPr>
        <p:blipFill>
          <a:blip r:embed="rId5">
            <a:clrChange>
              <a:clrFrom>
                <a:srgbClr val="FFFFFF"/>
              </a:clrFrom>
              <a:clrTo>
                <a:srgbClr val="FFFFFF">
                  <a:alpha val="0"/>
                </a:srgbClr>
              </a:clrTo>
            </a:clrChange>
          </a:blip>
          <a:stretch>
            <a:fillRect/>
          </a:stretch>
        </p:blipFill>
        <p:spPr>
          <a:xfrm>
            <a:off x="4525870" y="3933356"/>
            <a:ext cx="3564056" cy="2255413"/>
          </a:xfrm>
          <a:prstGeom prst="rect">
            <a:avLst/>
          </a:prstGeom>
        </p:spPr>
      </p:pic>
      <p:pic>
        <p:nvPicPr>
          <p:cNvPr id="2" name="图片 1"/>
          <p:cNvPicPr>
            <a:picLocks noChangeAspect="1"/>
          </p:cNvPicPr>
          <p:nvPr/>
        </p:nvPicPr>
        <p:blipFill>
          <a:blip r:embed="rId6">
            <a:clrChange>
              <a:clrFrom>
                <a:srgbClr val="FFFFFF"/>
              </a:clrFrom>
              <a:clrTo>
                <a:srgbClr val="FFFFFF">
                  <a:alpha val="0"/>
                </a:srgbClr>
              </a:clrTo>
            </a:clrChange>
          </a:blip>
          <a:stretch>
            <a:fillRect/>
          </a:stretch>
        </p:blipFill>
        <p:spPr>
          <a:xfrm>
            <a:off x="964096" y="1256055"/>
            <a:ext cx="3455329" cy="2246382"/>
          </a:xfrm>
          <a:prstGeom prst="rect">
            <a:avLst/>
          </a:prstGeom>
        </p:spPr>
      </p:pic>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21</a:t>
            </a:fld>
            <a:endParaRPr lang="en-US" altLang="zh-CN" dirty="0"/>
          </a:p>
        </p:txBody>
      </p:sp>
      <p:sp>
        <p:nvSpPr>
          <p:cNvPr id="8" name="文本框 7"/>
          <p:cNvSpPr txBox="1"/>
          <p:nvPr/>
        </p:nvSpPr>
        <p:spPr>
          <a:xfrm>
            <a:off x="1507089" y="3487549"/>
            <a:ext cx="2581668" cy="369332"/>
          </a:xfrm>
          <a:prstGeom prst="rect">
            <a:avLst/>
          </a:prstGeom>
          <a:solidFill>
            <a:schemeClr val="bg1"/>
          </a:solid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拉格朗日乘子迭代</a:t>
            </a:r>
          </a:p>
        </p:txBody>
      </p:sp>
      <p:sp>
        <p:nvSpPr>
          <p:cNvPr id="9" name="文本框 8"/>
          <p:cNvSpPr txBox="1"/>
          <p:nvPr/>
        </p:nvSpPr>
        <p:spPr>
          <a:xfrm>
            <a:off x="4889276" y="3484151"/>
            <a:ext cx="2777923" cy="646331"/>
          </a:xfrm>
          <a:prstGeom prst="rect">
            <a:avLst/>
          </a:prstGeom>
          <a:solidFill>
            <a:schemeClr val="bg1"/>
          </a:solid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内层循环迭代</a:t>
            </a:r>
            <a:endParaRPr lang="en-US" altLang="zh-CN" b="1" dirty="0">
              <a:latin typeface="微软雅黑" panose="020B0503020204020204" pitchFamily="34" charset="-122"/>
              <a:ea typeface="微软雅黑" panose="020B0503020204020204" pitchFamily="34" charset="-122"/>
            </a:endParaRPr>
          </a:p>
          <a:p>
            <a:pPr algn="ctr"/>
            <a:endParaRPr lang="zh-CN" altLang="en-US"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354789" y="6122045"/>
            <a:ext cx="2748152" cy="923330"/>
          </a:xfrm>
          <a:prstGeom prst="rect">
            <a:avLst/>
          </a:prstGeom>
          <a:solidFill>
            <a:schemeClr val="bg1"/>
          </a:solid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 不同隐私权重下的隐私保护效果</a:t>
            </a:r>
            <a:endParaRPr lang="en-US" altLang="zh-CN" b="1" dirty="0">
              <a:latin typeface="微软雅黑" panose="020B0503020204020204" pitchFamily="34" charset="-122"/>
              <a:ea typeface="微软雅黑" panose="020B0503020204020204" pitchFamily="34" charset="-122"/>
            </a:endParaRPr>
          </a:p>
          <a:p>
            <a:pPr algn="ctr"/>
            <a:endParaRPr lang="zh-CN" altLang="en-US" b="1" dirty="0">
              <a:latin typeface="微软雅黑" panose="020B0503020204020204" pitchFamily="34" charset="-122"/>
              <a:ea typeface="微软雅黑" panose="020B0503020204020204" pitchFamily="34" charset="-122"/>
            </a:endParaRPr>
          </a:p>
        </p:txBody>
      </p:sp>
      <p:sp>
        <p:nvSpPr>
          <p:cNvPr id="11" name="文本框 8"/>
          <p:cNvSpPr txBox="1"/>
          <p:nvPr/>
        </p:nvSpPr>
        <p:spPr>
          <a:xfrm>
            <a:off x="5025585" y="6188769"/>
            <a:ext cx="2777923" cy="646331"/>
          </a:xfrm>
          <a:prstGeom prst="rect">
            <a:avLst/>
          </a:prstGeom>
          <a:solidFill>
            <a:schemeClr val="bg1"/>
          </a:solid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r>
              <a:rPr lang="zh-CN" altLang="en-US" b="1" dirty="0">
                <a:latin typeface="微软雅黑" panose="020B0503020204020204" pitchFamily="34" charset="-122"/>
                <a:ea typeface="微软雅黑" panose="020B0503020204020204" pitchFamily="34" charset="-122"/>
              </a:rPr>
              <a:t>调度后的设备用电量</a:t>
            </a:r>
            <a:endParaRPr lang="en-US" altLang="zh-CN" b="1" dirty="0">
              <a:latin typeface="微软雅黑" panose="020B0503020204020204" pitchFamily="34" charset="-122"/>
              <a:ea typeface="微软雅黑" panose="020B0503020204020204" pitchFamily="34" charset="-122"/>
            </a:endParaRPr>
          </a:p>
          <a:p>
            <a:pPr algn="ctr"/>
            <a:endParaRPr lang="zh-CN" altLang="en-US" b="1" dirty="0">
              <a:latin typeface="微软雅黑" panose="020B0503020204020204" pitchFamily="34" charset="-122"/>
              <a:ea typeface="微软雅黑" panose="020B0503020204020204" pitchFamily="34" charset="-122"/>
            </a:endParaRPr>
          </a:p>
        </p:txBody>
      </p:sp>
      <p:sp>
        <p:nvSpPr>
          <p:cNvPr id="13" name="流程图: 过程 12"/>
          <p:cNvSpPr/>
          <p:nvPr/>
        </p:nvSpPr>
        <p:spPr>
          <a:xfrm>
            <a:off x="683229" y="1174903"/>
            <a:ext cx="8102279" cy="5516906"/>
          </a:xfrm>
          <a:prstGeom prst="flowChartProcess">
            <a:avLst/>
          </a:prstGeom>
          <a:solidFill>
            <a:srgbClr val="FFFFFF">
              <a:alpha val="80000"/>
            </a:srgb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12" name="表格 11"/>
          <p:cNvGraphicFramePr>
            <a:graphicFrameLocks noGrp="1"/>
          </p:cNvGraphicFramePr>
          <p:nvPr>
            <p:extLst>
              <p:ext uri="{D42A27DB-BD31-4B8C-83A1-F6EECF244321}">
                <p14:modId xmlns:p14="http://schemas.microsoft.com/office/powerpoint/2010/main" val="752979445"/>
              </p:ext>
            </p:extLst>
          </p:nvPr>
        </p:nvGraphicFramePr>
        <p:xfrm>
          <a:off x="990600" y="2971800"/>
          <a:ext cx="7391400" cy="1112520"/>
        </p:xfrm>
        <a:graphic>
          <a:graphicData uri="http://schemas.openxmlformats.org/drawingml/2006/table">
            <a:tbl>
              <a:tblPr firstRow="1" bandRow="1"/>
              <a:tblGrid>
                <a:gridCol w="1847850">
                  <a:extLst>
                    <a:ext uri="{9D8B030D-6E8A-4147-A177-3AD203B41FA5}">
                      <a16:colId xmlns:a16="http://schemas.microsoft.com/office/drawing/2014/main" xmlns="" val="20000"/>
                    </a:ext>
                  </a:extLst>
                </a:gridCol>
                <a:gridCol w="1847850">
                  <a:extLst>
                    <a:ext uri="{9D8B030D-6E8A-4147-A177-3AD203B41FA5}">
                      <a16:colId xmlns:a16="http://schemas.microsoft.com/office/drawing/2014/main" xmlns="" val="20001"/>
                    </a:ext>
                  </a:extLst>
                </a:gridCol>
                <a:gridCol w="1847850">
                  <a:extLst>
                    <a:ext uri="{9D8B030D-6E8A-4147-A177-3AD203B41FA5}">
                      <a16:colId xmlns:a16="http://schemas.microsoft.com/office/drawing/2014/main" xmlns="" val="20002"/>
                    </a:ext>
                  </a:extLst>
                </a:gridCol>
                <a:gridCol w="1847850">
                  <a:extLst>
                    <a:ext uri="{9D8B030D-6E8A-4147-A177-3AD203B41FA5}">
                      <a16:colId xmlns:a16="http://schemas.microsoft.com/office/drawing/2014/main" xmlns="" val="20003"/>
                    </a:ext>
                  </a:extLst>
                </a:gridCol>
              </a:tblGrid>
              <a:tr h="370840">
                <a:tc>
                  <a:txBody>
                    <a:bodyPr/>
                    <a:lstStyle>
                      <a:lvl1pPr marL="0" algn="l" defTabSz="914400" rtl="0" eaLnBrk="1" latinLnBrk="0" hangingPunct="1">
                        <a:defRPr sz="1800" b="1" kern="1200">
                          <a:solidFill>
                            <a:schemeClr val="lt1"/>
                          </a:solidFill>
                          <a:latin typeface="Constantia"/>
                          <a:ea typeface=""/>
                          <a:cs typeface=""/>
                        </a:defRPr>
                      </a:lvl1pPr>
                      <a:lvl2pPr marL="457200" algn="l" defTabSz="914400" rtl="0" eaLnBrk="1" latinLnBrk="0" hangingPunct="1">
                        <a:defRPr sz="1800" b="1" kern="1200">
                          <a:solidFill>
                            <a:schemeClr val="lt1"/>
                          </a:solidFill>
                          <a:latin typeface="Constantia"/>
                          <a:ea typeface=""/>
                          <a:cs typeface=""/>
                        </a:defRPr>
                      </a:lvl2pPr>
                      <a:lvl3pPr marL="914400" algn="l" defTabSz="914400" rtl="0" eaLnBrk="1" latinLnBrk="0" hangingPunct="1">
                        <a:defRPr sz="1800" b="1" kern="1200">
                          <a:solidFill>
                            <a:schemeClr val="lt1"/>
                          </a:solidFill>
                          <a:latin typeface="Constantia"/>
                          <a:ea typeface=""/>
                          <a:cs typeface=""/>
                        </a:defRPr>
                      </a:lvl3pPr>
                      <a:lvl4pPr marL="1371600" algn="l" defTabSz="914400" rtl="0" eaLnBrk="1" latinLnBrk="0" hangingPunct="1">
                        <a:defRPr sz="1800" b="1" kern="1200">
                          <a:solidFill>
                            <a:schemeClr val="lt1"/>
                          </a:solidFill>
                          <a:latin typeface="Constantia"/>
                          <a:ea typeface=""/>
                          <a:cs typeface=""/>
                        </a:defRPr>
                      </a:lvl4pPr>
                      <a:lvl5pPr marL="1828800" algn="l" defTabSz="914400" rtl="0" eaLnBrk="1" latinLnBrk="0" hangingPunct="1">
                        <a:defRPr sz="1800" b="1" kern="1200">
                          <a:solidFill>
                            <a:schemeClr val="lt1"/>
                          </a:solidFill>
                          <a:latin typeface="Constantia"/>
                          <a:ea typeface=""/>
                          <a:cs typeface=""/>
                        </a:defRPr>
                      </a:lvl5pPr>
                      <a:lvl6pPr marL="2286000" algn="l" defTabSz="914400" rtl="0" eaLnBrk="1" latinLnBrk="0" hangingPunct="1">
                        <a:defRPr sz="1800" b="1" kern="1200">
                          <a:solidFill>
                            <a:schemeClr val="lt1"/>
                          </a:solidFill>
                          <a:latin typeface="Constantia"/>
                          <a:ea typeface=""/>
                          <a:cs typeface=""/>
                        </a:defRPr>
                      </a:lvl6pPr>
                      <a:lvl7pPr marL="2743200" algn="l" defTabSz="914400" rtl="0" eaLnBrk="1" latinLnBrk="0" hangingPunct="1">
                        <a:defRPr sz="1800" b="1" kern="1200">
                          <a:solidFill>
                            <a:schemeClr val="lt1"/>
                          </a:solidFill>
                          <a:latin typeface="Constantia"/>
                          <a:ea typeface=""/>
                          <a:cs typeface=""/>
                        </a:defRPr>
                      </a:lvl7pPr>
                      <a:lvl8pPr marL="3200400" algn="l" defTabSz="914400" rtl="0" eaLnBrk="1" latinLnBrk="0" hangingPunct="1">
                        <a:defRPr sz="1800" b="1" kern="1200">
                          <a:solidFill>
                            <a:schemeClr val="lt1"/>
                          </a:solidFill>
                          <a:latin typeface="Constantia"/>
                          <a:ea typeface=""/>
                          <a:cs typeface=""/>
                        </a:defRPr>
                      </a:lvl8pPr>
                      <a:lvl9pPr marL="3657600" algn="l" defTabSz="914400" rtl="0" eaLnBrk="1" latinLnBrk="0" hangingPunct="1">
                        <a:defRPr sz="1800" b="1" kern="1200">
                          <a:solidFill>
                            <a:schemeClr val="lt1"/>
                          </a:solidFill>
                          <a:latin typeface="Constantia"/>
                          <a:ea typeface=""/>
                          <a:cs typeface=""/>
                        </a:defRPr>
                      </a:lvl9pPr>
                    </a:lstStyle>
                    <a:p>
                      <a:endParaRPr lang="zh-CN" altLang="en-US" dirty="0">
                        <a:latin typeface="微软雅黑" panose="020B0503020204020204" pitchFamily="34" charset="-122"/>
                        <a:ea typeface="微软雅黑" panose="020B0503020204020204" pitchFamily="34" charset="-122"/>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ap="flat" cmpd="sng" algn="ctr">
                      <a:solidFill>
                        <a:sysClr val="windowText" lastClr="000000"/>
                      </a:solidFill>
                      <a:prstDash val="solid"/>
                      <a:round/>
                      <a:headEnd type="none" w="med" len="med"/>
                      <a:tailEnd type="none" w="med" len="med"/>
                    </a:lnTlToBr>
                    <a:lnBlToTr w="12700" cmpd="sng">
                      <a:noFill/>
                      <a:prstDash val="solid"/>
                    </a:lnBlToTr>
                    <a:solidFill>
                      <a:srgbClr val="0F6FC6"/>
                    </a:solidFill>
                  </a:tcPr>
                </a:tc>
                <a:tc>
                  <a:txBody>
                    <a:bodyPr/>
                    <a:lstStyle>
                      <a:lvl1pPr marL="0" algn="l" defTabSz="914400" rtl="0" eaLnBrk="1" latinLnBrk="0" hangingPunct="1">
                        <a:defRPr sz="1800" b="1" kern="1200">
                          <a:solidFill>
                            <a:schemeClr val="lt1"/>
                          </a:solidFill>
                          <a:latin typeface="Constantia"/>
                          <a:ea typeface=""/>
                          <a:cs typeface=""/>
                        </a:defRPr>
                      </a:lvl1pPr>
                      <a:lvl2pPr marL="457200" algn="l" defTabSz="914400" rtl="0" eaLnBrk="1" latinLnBrk="0" hangingPunct="1">
                        <a:defRPr sz="1800" b="1" kern="1200">
                          <a:solidFill>
                            <a:schemeClr val="lt1"/>
                          </a:solidFill>
                          <a:latin typeface="Constantia"/>
                          <a:ea typeface=""/>
                          <a:cs typeface=""/>
                        </a:defRPr>
                      </a:lvl2pPr>
                      <a:lvl3pPr marL="914400" algn="l" defTabSz="914400" rtl="0" eaLnBrk="1" latinLnBrk="0" hangingPunct="1">
                        <a:defRPr sz="1800" b="1" kern="1200">
                          <a:solidFill>
                            <a:schemeClr val="lt1"/>
                          </a:solidFill>
                          <a:latin typeface="Constantia"/>
                          <a:ea typeface=""/>
                          <a:cs typeface=""/>
                        </a:defRPr>
                      </a:lvl3pPr>
                      <a:lvl4pPr marL="1371600" algn="l" defTabSz="914400" rtl="0" eaLnBrk="1" latinLnBrk="0" hangingPunct="1">
                        <a:defRPr sz="1800" b="1" kern="1200">
                          <a:solidFill>
                            <a:schemeClr val="lt1"/>
                          </a:solidFill>
                          <a:latin typeface="Constantia"/>
                          <a:ea typeface=""/>
                          <a:cs typeface=""/>
                        </a:defRPr>
                      </a:lvl4pPr>
                      <a:lvl5pPr marL="1828800" algn="l" defTabSz="914400" rtl="0" eaLnBrk="1" latinLnBrk="0" hangingPunct="1">
                        <a:defRPr sz="1800" b="1" kern="1200">
                          <a:solidFill>
                            <a:schemeClr val="lt1"/>
                          </a:solidFill>
                          <a:latin typeface="Constantia"/>
                          <a:ea typeface=""/>
                          <a:cs typeface=""/>
                        </a:defRPr>
                      </a:lvl5pPr>
                      <a:lvl6pPr marL="2286000" algn="l" defTabSz="914400" rtl="0" eaLnBrk="1" latinLnBrk="0" hangingPunct="1">
                        <a:defRPr sz="1800" b="1" kern="1200">
                          <a:solidFill>
                            <a:schemeClr val="lt1"/>
                          </a:solidFill>
                          <a:latin typeface="Constantia"/>
                          <a:ea typeface=""/>
                          <a:cs typeface=""/>
                        </a:defRPr>
                      </a:lvl6pPr>
                      <a:lvl7pPr marL="2743200" algn="l" defTabSz="914400" rtl="0" eaLnBrk="1" latinLnBrk="0" hangingPunct="1">
                        <a:defRPr sz="1800" b="1" kern="1200">
                          <a:solidFill>
                            <a:schemeClr val="lt1"/>
                          </a:solidFill>
                          <a:latin typeface="Constantia"/>
                          <a:ea typeface=""/>
                          <a:cs typeface=""/>
                        </a:defRPr>
                      </a:lvl7pPr>
                      <a:lvl8pPr marL="3200400" algn="l" defTabSz="914400" rtl="0" eaLnBrk="1" latinLnBrk="0" hangingPunct="1">
                        <a:defRPr sz="1800" b="1" kern="1200">
                          <a:solidFill>
                            <a:schemeClr val="lt1"/>
                          </a:solidFill>
                          <a:latin typeface="Constantia"/>
                          <a:ea typeface=""/>
                          <a:cs typeface=""/>
                        </a:defRPr>
                      </a:lvl8pPr>
                      <a:lvl9pPr marL="3657600" algn="l" defTabSz="914400" rtl="0" eaLnBrk="1" latinLnBrk="0" hangingPunct="1">
                        <a:defRPr sz="1800" b="1" kern="1200">
                          <a:solidFill>
                            <a:schemeClr val="lt1"/>
                          </a:solidFill>
                          <a:latin typeface="Constantia"/>
                          <a:ea typeface=""/>
                          <a:cs typeface=""/>
                        </a:defRPr>
                      </a:lvl9pPr>
                    </a:lstStyle>
                    <a:p>
                      <a:pPr algn="ctr"/>
                      <a:r>
                        <a:rPr lang="zh-CN" altLang="en-US" dirty="0" smtClean="0">
                          <a:latin typeface="微软雅黑" panose="020B0503020204020204" pitchFamily="34" charset="-122"/>
                          <a:ea typeface="微软雅黑" panose="020B0503020204020204" pitchFamily="34" charset="-122"/>
                        </a:rPr>
                        <a:t>电费</a:t>
                      </a: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F6FC6"/>
                    </a:solidFill>
                  </a:tcPr>
                </a:tc>
                <a:tc>
                  <a:txBody>
                    <a:bodyPr/>
                    <a:lstStyle>
                      <a:lvl1pPr marL="0" algn="l" defTabSz="914400" rtl="0" eaLnBrk="1" latinLnBrk="0" hangingPunct="1">
                        <a:defRPr sz="1800" b="1" kern="1200">
                          <a:solidFill>
                            <a:schemeClr val="lt1"/>
                          </a:solidFill>
                          <a:latin typeface="Constantia"/>
                          <a:ea typeface=""/>
                          <a:cs typeface=""/>
                        </a:defRPr>
                      </a:lvl1pPr>
                      <a:lvl2pPr marL="457200" algn="l" defTabSz="914400" rtl="0" eaLnBrk="1" latinLnBrk="0" hangingPunct="1">
                        <a:defRPr sz="1800" b="1" kern="1200">
                          <a:solidFill>
                            <a:schemeClr val="lt1"/>
                          </a:solidFill>
                          <a:latin typeface="Constantia"/>
                          <a:ea typeface=""/>
                          <a:cs typeface=""/>
                        </a:defRPr>
                      </a:lvl2pPr>
                      <a:lvl3pPr marL="914400" algn="l" defTabSz="914400" rtl="0" eaLnBrk="1" latinLnBrk="0" hangingPunct="1">
                        <a:defRPr sz="1800" b="1" kern="1200">
                          <a:solidFill>
                            <a:schemeClr val="lt1"/>
                          </a:solidFill>
                          <a:latin typeface="Constantia"/>
                          <a:ea typeface=""/>
                          <a:cs typeface=""/>
                        </a:defRPr>
                      </a:lvl3pPr>
                      <a:lvl4pPr marL="1371600" algn="l" defTabSz="914400" rtl="0" eaLnBrk="1" latinLnBrk="0" hangingPunct="1">
                        <a:defRPr sz="1800" b="1" kern="1200">
                          <a:solidFill>
                            <a:schemeClr val="lt1"/>
                          </a:solidFill>
                          <a:latin typeface="Constantia"/>
                          <a:ea typeface=""/>
                          <a:cs typeface=""/>
                        </a:defRPr>
                      </a:lvl4pPr>
                      <a:lvl5pPr marL="1828800" algn="l" defTabSz="914400" rtl="0" eaLnBrk="1" latinLnBrk="0" hangingPunct="1">
                        <a:defRPr sz="1800" b="1" kern="1200">
                          <a:solidFill>
                            <a:schemeClr val="lt1"/>
                          </a:solidFill>
                          <a:latin typeface="Constantia"/>
                          <a:ea typeface=""/>
                          <a:cs typeface=""/>
                        </a:defRPr>
                      </a:lvl5pPr>
                      <a:lvl6pPr marL="2286000" algn="l" defTabSz="914400" rtl="0" eaLnBrk="1" latinLnBrk="0" hangingPunct="1">
                        <a:defRPr sz="1800" b="1" kern="1200">
                          <a:solidFill>
                            <a:schemeClr val="lt1"/>
                          </a:solidFill>
                          <a:latin typeface="Constantia"/>
                          <a:ea typeface=""/>
                          <a:cs typeface=""/>
                        </a:defRPr>
                      </a:lvl6pPr>
                      <a:lvl7pPr marL="2743200" algn="l" defTabSz="914400" rtl="0" eaLnBrk="1" latinLnBrk="0" hangingPunct="1">
                        <a:defRPr sz="1800" b="1" kern="1200">
                          <a:solidFill>
                            <a:schemeClr val="lt1"/>
                          </a:solidFill>
                          <a:latin typeface="Constantia"/>
                          <a:ea typeface=""/>
                          <a:cs typeface=""/>
                        </a:defRPr>
                      </a:lvl7pPr>
                      <a:lvl8pPr marL="3200400" algn="l" defTabSz="914400" rtl="0" eaLnBrk="1" latinLnBrk="0" hangingPunct="1">
                        <a:defRPr sz="1800" b="1" kern="1200">
                          <a:solidFill>
                            <a:schemeClr val="lt1"/>
                          </a:solidFill>
                          <a:latin typeface="Constantia"/>
                          <a:ea typeface=""/>
                          <a:cs typeface=""/>
                        </a:defRPr>
                      </a:lvl8pPr>
                      <a:lvl9pPr marL="3657600" algn="l" defTabSz="914400" rtl="0" eaLnBrk="1" latinLnBrk="0" hangingPunct="1">
                        <a:defRPr sz="1800" b="1" kern="1200">
                          <a:solidFill>
                            <a:schemeClr val="lt1"/>
                          </a:solidFill>
                          <a:latin typeface="Constantia"/>
                          <a:ea typeface=""/>
                          <a:cs typeface=""/>
                        </a:defRPr>
                      </a:lvl9pPr>
                    </a:lstStyle>
                    <a:p>
                      <a:pPr algn="ctr"/>
                      <a:r>
                        <a:rPr lang="zh-CN" altLang="en-US" dirty="0" smtClean="0">
                          <a:latin typeface="微软雅黑" panose="020B0503020204020204" pitchFamily="34" charset="-122"/>
                          <a:ea typeface="微软雅黑" panose="020B0503020204020204" pitchFamily="34" charset="-122"/>
                        </a:rPr>
                        <a:t>用电方差</a:t>
                      </a:r>
                      <a:endParaRPr lang="zh-CN" altLang="en-US" dirty="0">
                        <a:latin typeface="微软雅黑" panose="020B0503020204020204" pitchFamily="34" charset="-122"/>
                        <a:ea typeface="微软雅黑" panose="020B0503020204020204" pitchFamily="34" charset="-122"/>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F6FC6"/>
                    </a:solidFill>
                  </a:tcPr>
                </a:tc>
                <a:tc>
                  <a:txBody>
                    <a:bodyPr/>
                    <a:lstStyle>
                      <a:lvl1pPr marL="0" algn="l" defTabSz="914400" rtl="0" eaLnBrk="1" latinLnBrk="0" hangingPunct="1">
                        <a:defRPr sz="1800" b="1" kern="1200">
                          <a:solidFill>
                            <a:schemeClr val="lt1"/>
                          </a:solidFill>
                          <a:latin typeface="Constantia"/>
                          <a:ea typeface=""/>
                          <a:cs typeface=""/>
                        </a:defRPr>
                      </a:lvl1pPr>
                      <a:lvl2pPr marL="457200" algn="l" defTabSz="914400" rtl="0" eaLnBrk="1" latinLnBrk="0" hangingPunct="1">
                        <a:defRPr sz="1800" b="1" kern="1200">
                          <a:solidFill>
                            <a:schemeClr val="lt1"/>
                          </a:solidFill>
                          <a:latin typeface="Constantia"/>
                          <a:ea typeface=""/>
                          <a:cs typeface=""/>
                        </a:defRPr>
                      </a:lvl2pPr>
                      <a:lvl3pPr marL="914400" algn="l" defTabSz="914400" rtl="0" eaLnBrk="1" latinLnBrk="0" hangingPunct="1">
                        <a:defRPr sz="1800" b="1" kern="1200">
                          <a:solidFill>
                            <a:schemeClr val="lt1"/>
                          </a:solidFill>
                          <a:latin typeface="Constantia"/>
                          <a:ea typeface=""/>
                          <a:cs typeface=""/>
                        </a:defRPr>
                      </a:lvl3pPr>
                      <a:lvl4pPr marL="1371600" algn="l" defTabSz="914400" rtl="0" eaLnBrk="1" latinLnBrk="0" hangingPunct="1">
                        <a:defRPr sz="1800" b="1" kern="1200">
                          <a:solidFill>
                            <a:schemeClr val="lt1"/>
                          </a:solidFill>
                          <a:latin typeface="Constantia"/>
                          <a:ea typeface=""/>
                          <a:cs typeface=""/>
                        </a:defRPr>
                      </a:lvl4pPr>
                      <a:lvl5pPr marL="1828800" algn="l" defTabSz="914400" rtl="0" eaLnBrk="1" latinLnBrk="0" hangingPunct="1">
                        <a:defRPr sz="1800" b="1" kern="1200">
                          <a:solidFill>
                            <a:schemeClr val="lt1"/>
                          </a:solidFill>
                          <a:latin typeface="Constantia"/>
                          <a:ea typeface=""/>
                          <a:cs typeface=""/>
                        </a:defRPr>
                      </a:lvl5pPr>
                      <a:lvl6pPr marL="2286000" algn="l" defTabSz="914400" rtl="0" eaLnBrk="1" latinLnBrk="0" hangingPunct="1">
                        <a:defRPr sz="1800" b="1" kern="1200">
                          <a:solidFill>
                            <a:schemeClr val="lt1"/>
                          </a:solidFill>
                          <a:latin typeface="Constantia"/>
                          <a:ea typeface=""/>
                          <a:cs typeface=""/>
                        </a:defRPr>
                      </a:lvl6pPr>
                      <a:lvl7pPr marL="2743200" algn="l" defTabSz="914400" rtl="0" eaLnBrk="1" latinLnBrk="0" hangingPunct="1">
                        <a:defRPr sz="1800" b="1" kern="1200">
                          <a:solidFill>
                            <a:schemeClr val="lt1"/>
                          </a:solidFill>
                          <a:latin typeface="Constantia"/>
                          <a:ea typeface=""/>
                          <a:cs typeface=""/>
                        </a:defRPr>
                      </a:lvl7pPr>
                      <a:lvl8pPr marL="3200400" algn="l" defTabSz="914400" rtl="0" eaLnBrk="1" latinLnBrk="0" hangingPunct="1">
                        <a:defRPr sz="1800" b="1" kern="1200">
                          <a:solidFill>
                            <a:schemeClr val="lt1"/>
                          </a:solidFill>
                          <a:latin typeface="Constantia"/>
                          <a:ea typeface=""/>
                          <a:cs typeface=""/>
                        </a:defRPr>
                      </a:lvl8pPr>
                      <a:lvl9pPr marL="3657600" algn="l" defTabSz="914400" rtl="0" eaLnBrk="1" latinLnBrk="0" hangingPunct="1">
                        <a:defRPr sz="1800" b="1" kern="1200">
                          <a:solidFill>
                            <a:schemeClr val="lt1"/>
                          </a:solidFill>
                          <a:latin typeface="Constantia"/>
                          <a:ea typeface=""/>
                          <a:cs typeface=""/>
                        </a:defRPr>
                      </a:lvl9pPr>
                    </a:lstStyle>
                    <a:p>
                      <a:pPr algn="ctr"/>
                      <a:r>
                        <a:rPr lang="zh-CN" altLang="en-US" dirty="0" smtClean="0">
                          <a:latin typeface="微软雅黑" panose="020B0503020204020204" pitchFamily="34" charset="-122"/>
                          <a:ea typeface="微软雅黑" panose="020B0503020204020204" pitchFamily="34" charset="-122"/>
                        </a:rPr>
                        <a:t>跟随误差</a:t>
                      </a:r>
                      <a:endParaRPr lang="zh-CN" altLang="en-US" dirty="0">
                        <a:latin typeface="微软雅黑" panose="020B0503020204020204" pitchFamily="34" charset="-122"/>
                        <a:ea typeface="微软雅黑" panose="020B0503020204020204" pitchFamily="34" charset="-122"/>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F6FC6"/>
                    </a:solidFill>
                  </a:tcPr>
                </a:tc>
                <a:extLst>
                  <a:ext uri="{0D108BD9-81ED-4DB2-BD59-A6C34878D82A}">
                    <a16:rowId xmlns:a16="http://schemas.microsoft.com/office/drawing/2014/main" xmlns="" val="10000"/>
                  </a:ext>
                </a:extLst>
              </a:tr>
              <a:tr h="370840">
                <a:tc>
                  <a:txBody>
                    <a:bodyPr/>
                    <a:lstStyle>
                      <a:lvl1pPr marL="0" algn="l" defTabSz="914400" rtl="0" eaLnBrk="1" latinLnBrk="0" hangingPunct="1">
                        <a:defRPr sz="1800" kern="1200">
                          <a:solidFill>
                            <a:schemeClr val="dk1"/>
                          </a:solidFill>
                          <a:latin typeface="Constantia"/>
                          <a:ea typeface=""/>
                          <a:cs typeface=""/>
                        </a:defRPr>
                      </a:lvl1pPr>
                      <a:lvl2pPr marL="457200" algn="l" defTabSz="914400" rtl="0" eaLnBrk="1" latinLnBrk="0" hangingPunct="1">
                        <a:defRPr sz="1800" kern="1200">
                          <a:solidFill>
                            <a:schemeClr val="dk1"/>
                          </a:solidFill>
                          <a:latin typeface="Constantia"/>
                          <a:ea typeface=""/>
                          <a:cs typeface=""/>
                        </a:defRPr>
                      </a:lvl2pPr>
                      <a:lvl3pPr marL="914400" algn="l" defTabSz="914400" rtl="0" eaLnBrk="1" latinLnBrk="0" hangingPunct="1">
                        <a:defRPr sz="1800" kern="1200">
                          <a:solidFill>
                            <a:schemeClr val="dk1"/>
                          </a:solidFill>
                          <a:latin typeface="Constantia"/>
                          <a:ea typeface=""/>
                          <a:cs typeface=""/>
                        </a:defRPr>
                      </a:lvl3pPr>
                      <a:lvl4pPr marL="1371600" algn="l" defTabSz="914400" rtl="0" eaLnBrk="1" latinLnBrk="0" hangingPunct="1">
                        <a:defRPr sz="1800" kern="1200">
                          <a:solidFill>
                            <a:schemeClr val="dk1"/>
                          </a:solidFill>
                          <a:latin typeface="Constantia"/>
                          <a:ea typeface=""/>
                          <a:cs typeface=""/>
                        </a:defRPr>
                      </a:lvl4pPr>
                      <a:lvl5pPr marL="1828800" algn="l" defTabSz="914400" rtl="0" eaLnBrk="1" latinLnBrk="0" hangingPunct="1">
                        <a:defRPr sz="1800" kern="1200">
                          <a:solidFill>
                            <a:schemeClr val="dk1"/>
                          </a:solidFill>
                          <a:latin typeface="Constantia"/>
                          <a:ea typeface=""/>
                          <a:cs typeface=""/>
                        </a:defRPr>
                      </a:lvl5pPr>
                      <a:lvl6pPr marL="2286000" algn="l" defTabSz="914400" rtl="0" eaLnBrk="1" latinLnBrk="0" hangingPunct="1">
                        <a:defRPr sz="1800" kern="1200">
                          <a:solidFill>
                            <a:schemeClr val="dk1"/>
                          </a:solidFill>
                          <a:latin typeface="Constantia"/>
                          <a:ea typeface=""/>
                          <a:cs typeface=""/>
                        </a:defRPr>
                      </a:lvl6pPr>
                      <a:lvl7pPr marL="2743200" algn="l" defTabSz="914400" rtl="0" eaLnBrk="1" latinLnBrk="0" hangingPunct="1">
                        <a:defRPr sz="1800" kern="1200">
                          <a:solidFill>
                            <a:schemeClr val="dk1"/>
                          </a:solidFill>
                          <a:latin typeface="Constantia"/>
                          <a:ea typeface=""/>
                          <a:cs typeface=""/>
                        </a:defRPr>
                      </a:lvl7pPr>
                      <a:lvl8pPr marL="3200400" algn="l" defTabSz="914400" rtl="0" eaLnBrk="1" latinLnBrk="0" hangingPunct="1">
                        <a:defRPr sz="1800" kern="1200">
                          <a:solidFill>
                            <a:schemeClr val="dk1"/>
                          </a:solidFill>
                          <a:latin typeface="Constantia"/>
                          <a:ea typeface=""/>
                          <a:cs typeface=""/>
                        </a:defRPr>
                      </a:lvl8pPr>
                      <a:lvl9pPr marL="3657600" algn="l" defTabSz="914400" rtl="0" eaLnBrk="1" latinLnBrk="0" hangingPunct="1">
                        <a:defRPr sz="1800" kern="1200">
                          <a:solidFill>
                            <a:schemeClr val="dk1"/>
                          </a:solidFill>
                          <a:latin typeface="Constantia"/>
                          <a:ea typeface=""/>
                          <a:cs typeface=""/>
                        </a:defRPr>
                      </a:lvl9pPr>
                    </a:lstStyle>
                    <a:p>
                      <a:pPr algn="ctr"/>
                      <a:r>
                        <a:rPr lang="zh-CN" altLang="en-US" b="1" dirty="0">
                          <a:latin typeface="微软雅黑" panose="020B0503020204020204" pitchFamily="34" charset="-122"/>
                          <a:ea typeface="微软雅黑" panose="020B0503020204020204" pitchFamily="34" charset="-122"/>
                        </a:rPr>
                        <a:t>本文方法</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F6FC6">
                        <a:tint val="40000"/>
                      </a:srgbClr>
                    </a:solidFill>
                  </a:tcPr>
                </a:tc>
                <a:tc>
                  <a:txBody>
                    <a:bodyPr/>
                    <a:lstStyle>
                      <a:lvl1pPr marL="0" algn="l" defTabSz="914400" rtl="0" eaLnBrk="1" latinLnBrk="0" hangingPunct="1">
                        <a:defRPr sz="1800" kern="1200">
                          <a:solidFill>
                            <a:schemeClr val="dk1"/>
                          </a:solidFill>
                          <a:latin typeface="Constantia"/>
                          <a:ea typeface=""/>
                          <a:cs typeface=""/>
                        </a:defRPr>
                      </a:lvl1pPr>
                      <a:lvl2pPr marL="457200" algn="l" defTabSz="914400" rtl="0" eaLnBrk="1" latinLnBrk="0" hangingPunct="1">
                        <a:defRPr sz="1800" kern="1200">
                          <a:solidFill>
                            <a:schemeClr val="dk1"/>
                          </a:solidFill>
                          <a:latin typeface="Constantia"/>
                          <a:ea typeface=""/>
                          <a:cs typeface=""/>
                        </a:defRPr>
                      </a:lvl2pPr>
                      <a:lvl3pPr marL="914400" algn="l" defTabSz="914400" rtl="0" eaLnBrk="1" latinLnBrk="0" hangingPunct="1">
                        <a:defRPr sz="1800" kern="1200">
                          <a:solidFill>
                            <a:schemeClr val="dk1"/>
                          </a:solidFill>
                          <a:latin typeface="Constantia"/>
                          <a:ea typeface=""/>
                          <a:cs typeface=""/>
                        </a:defRPr>
                      </a:lvl3pPr>
                      <a:lvl4pPr marL="1371600" algn="l" defTabSz="914400" rtl="0" eaLnBrk="1" latinLnBrk="0" hangingPunct="1">
                        <a:defRPr sz="1800" kern="1200">
                          <a:solidFill>
                            <a:schemeClr val="dk1"/>
                          </a:solidFill>
                          <a:latin typeface="Constantia"/>
                          <a:ea typeface=""/>
                          <a:cs typeface=""/>
                        </a:defRPr>
                      </a:lvl4pPr>
                      <a:lvl5pPr marL="1828800" algn="l" defTabSz="914400" rtl="0" eaLnBrk="1" latinLnBrk="0" hangingPunct="1">
                        <a:defRPr sz="1800" kern="1200">
                          <a:solidFill>
                            <a:schemeClr val="dk1"/>
                          </a:solidFill>
                          <a:latin typeface="Constantia"/>
                          <a:ea typeface=""/>
                          <a:cs typeface=""/>
                        </a:defRPr>
                      </a:lvl5pPr>
                      <a:lvl6pPr marL="2286000" algn="l" defTabSz="914400" rtl="0" eaLnBrk="1" latinLnBrk="0" hangingPunct="1">
                        <a:defRPr sz="1800" kern="1200">
                          <a:solidFill>
                            <a:schemeClr val="dk1"/>
                          </a:solidFill>
                          <a:latin typeface="Constantia"/>
                          <a:ea typeface=""/>
                          <a:cs typeface=""/>
                        </a:defRPr>
                      </a:lvl6pPr>
                      <a:lvl7pPr marL="2743200" algn="l" defTabSz="914400" rtl="0" eaLnBrk="1" latinLnBrk="0" hangingPunct="1">
                        <a:defRPr sz="1800" kern="1200">
                          <a:solidFill>
                            <a:schemeClr val="dk1"/>
                          </a:solidFill>
                          <a:latin typeface="Constantia"/>
                          <a:ea typeface=""/>
                          <a:cs typeface=""/>
                        </a:defRPr>
                      </a:lvl7pPr>
                      <a:lvl8pPr marL="3200400" algn="l" defTabSz="914400" rtl="0" eaLnBrk="1" latinLnBrk="0" hangingPunct="1">
                        <a:defRPr sz="1800" kern="1200">
                          <a:solidFill>
                            <a:schemeClr val="dk1"/>
                          </a:solidFill>
                          <a:latin typeface="Constantia"/>
                          <a:ea typeface=""/>
                          <a:cs typeface=""/>
                        </a:defRPr>
                      </a:lvl8pPr>
                      <a:lvl9pPr marL="3657600" algn="l" defTabSz="914400" rtl="0" eaLnBrk="1" latinLnBrk="0" hangingPunct="1">
                        <a:defRPr sz="1800" kern="1200">
                          <a:solidFill>
                            <a:schemeClr val="dk1"/>
                          </a:solidFill>
                          <a:latin typeface="Constantia"/>
                          <a:ea typeface=""/>
                          <a:cs typeface=""/>
                        </a:defRPr>
                      </a:lvl9pPr>
                    </a:lstStyle>
                    <a:p>
                      <a:pPr algn="ctr"/>
                      <a:r>
                        <a:rPr lang="en-US" altLang="zh-CN" dirty="0">
                          <a:latin typeface="微软雅黑" panose="020B0503020204020204" pitchFamily="34" charset="-122"/>
                          <a:ea typeface="微软雅黑" panose="020B0503020204020204" pitchFamily="34" charset="-122"/>
                        </a:rPr>
                        <a:t>3.017</a:t>
                      </a:r>
                      <a:endParaRPr lang="zh-CN" altLang="en-US" dirty="0">
                        <a:latin typeface="微软雅黑" panose="020B0503020204020204" pitchFamily="34" charset="-122"/>
                        <a:ea typeface="微软雅黑" panose="020B0503020204020204" pitchFamily="34" charset="-122"/>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F6FC6">
                        <a:tint val="40000"/>
                      </a:srgbClr>
                    </a:solidFill>
                  </a:tcPr>
                </a:tc>
                <a:tc>
                  <a:txBody>
                    <a:bodyPr/>
                    <a:lstStyle>
                      <a:lvl1pPr marL="0" algn="l" defTabSz="914400" rtl="0" eaLnBrk="1" latinLnBrk="0" hangingPunct="1">
                        <a:defRPr sz="1800" kern="1200">
                          <a:solidFill>
                            <a:schemeClr val="dk1"/>
                          </a:solidFill>
                          <a:latin typeface="Constantia"/>
                          <a:ea typeface=""/>
                          <a:cs typeface=""/>
                        </a:defRPr>
                      </a:lvl1pPr>
                      <a:lvl2pPr marL="457200" algn="l" defTabSz="914400" rtl="0" eaLnBrk="1" latinLnBrk="0" hangingPunct="1">
                        <a:defRPr sz="1800" kern="1200">
                          <a:solidFill>
                            <a:schemeClr val="dk1"/>
                          </a:solidFill>
                          <a:latin typeface="Constantia"/>
                          <a:ea typeface=""/>
                          <a:cs typeface=""/>
                        </a:defRPr>
                      </a:lvl2pPr>
                      <a:lvl3pPr marL="914400" algn="l" defTabSz="914400" rtl="0" eaLnBrk="1" latinLnBrk="0" hangingPunct="1">
                        <a:defRPr sz="1800" kern="1200">
                          <a:solidFill>
                            <a:schemeClr val="dk1"/>
                          </a:solidFill>
                          <a:latin typeface="Constantia"/>
                          <a:ea typeface=""/>
                          <a:cs typeface=""/>
                        </a:defRPr>
                      </a:lvl3pPr>
                      <a:lvl4pPr marL="1371600" algn="l" defTabSz="914400" rtl="0" eaLnBrk="1" latinLnBrk="0" hangingPunct="1">
                        <a:defRPr sz="1800" kern="1200">
                          <a:solidFill>
                            <a:schemeClr val="dk1"/>
                          </a:solidFill>
                          <a:latin typeface="Constantia"/>
                          <a:ea typeface=""/>
                          <a:cs typeface=""/>
                        </a:defRPr>
                      </a:lvl4pPr>
                      <a:lvl5pPr marL="1828800" algn="l" defTabSz="914400" rtl="0" eaLnBrk="1" latinLnBrk="0" hangingPunct="1">
                        <a:defRPr sz="1800" kern="1200">
                          <a:solidFill>
                            <a:schemeClr val="dk1"/>
                          </a:solidFill>
                          <a:latin typeface="Constantia"/>
                          <a:ea typeface=""/>
                          <a:cs typeface=""/>
                        </a:defRPr>
                      </a:lvl5pPr>
                      <a:lvl6pPr marL="2286000" algn="l" defTabSz="914400" rtl="0" eaLnBrk="1" latinLnBrk="0" hangingPunct="1">
                        <a:defRPr sz="1800" kern="1200">
                          <a:solidFill>
                            <a:schemeClr val="dk1"/>
                          </a:solidFill>
                          <a:latin typeface="Constantia"/>
                          <a:ea typeface=""/>
                          <a:cs typeface=""/>
                        </a:defRPr>
                      </a:lvl6pPr>
                      <a:lvl7pPr marL="2743200" algn="l" defTabSz="914400" rtl="0" eaLnBrk="1" latinLnBrk="0" hangingPunct="1">
                        <a:defRPr sz="1800" kern="1200">
                          <a:solidFill>
                            <a:schemeClr val="dk1"/>
                          </a:solidFill>
                          <a:latin typeface="Constantia"/>
                          <a:ea typeface=""/>
                          <a:cs typeface=""/>
                        </a:defRPr>
                      </a:lvl7pPr>
                      <a:lvl8pPr marL="3200400" algn="l" defTabSz="914400" rtl="0" eaLnBrk="1" latinLnBrk="0" hangingPunct="1">
                        <a:defRPr sz="1800" kern="1200">
                          <a:solidFill>
                            <a:schemeClr val="dk1"/>
                          </a:solidFill>
                          <a:latin typeface="Constantia"/>
                          <a:ea typeface=""/>
                          <a:cs typeface=""/>
                        </a:defRPr>
                      </a:lvl8pPr>
                      <a:lvl9pPr marL="3657600" algn="l" defTabSz="914400" rtl="0" eaLnBrk="1" latinLnBrk="0" hangingPunct="1">
                        <a:defRPr sz="1800" kern="1200">
                          <a:solidFill>
                            <a:schemeClr val="dk1"/>
                          </a:solidFill>
                          <a:latin typeface="Constantia"/>
                          <a:ea typeface=""/>
                          <a:cs typeface=""/>
                        </a:defRPr>
                      </a:lvl9pPr>
                    </a:lstStyle>
                    <a:p>
                      <a:pPr algn="ctr"/>
                      <a:r>
                        <a:rPr lang="en-US" altLang="zh-CN" dirty="0">
                          <a:latin typeface="微软雅黑" panose="020B0503020204020204" pitchFamily="34" charset="-122"/>
                          <a:ea typeface="微软雅黑" panose="020B0503020204020204" pitchFamily="34" charset="-122"/>
                        </a:rPr>
                        <a:t>1.071</a:t>
                      </a:r>
                      <a:endParaRPr lang="zh-CN" altLang="en-US" dirty="0">
                        <a:latin typeface="微软雅黑" panose="020B0503020204020204" pitchFamily="34" charset="-122"/>
                        <a:ea typeface="微软雅黑" panose="020B0503020204020204" pitchFamily="34" charset="-122"/>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F6FC6">
                        <a:tint val="40000"/>
                      </a:srgbClr>
                    </a:solidFill>
                  </a:tcPr>
                </a:tc>
                <a:tc>
                  <a:txBody>
                    <a:bodyPr/>
                    <a:lstStyle>
                      <a:lvl1pPr marL="0" algn="l" defTabSz="914400" rtl="0" eaLnBrk="1" latinLnBrk="0" hangingPunct="1">
                        <a:defRPr sz="1800" kern="1200">
                          <a:solidFill>
                            <a:schemeClr val="dk1"/>
                          </a:solidFill>
                          <a:latin typeface="Constantia"/>
                          <a:ea typeface=""/>
                          <a:cs typeface=""/>
                        </a:defRPr>
                      </a:lvl1pPr>
                      <a:lvl2pPr marL="457200" algn="l" defTabSz="914400" rtl="0" eaLnBrk="1" latinLnBrk="0" hangingPunct="1">
                        <a:defRPr sz="1800" kern="1200">
                          <a:solidFill>
                            <a:schemeClr val="dk1"/>
                          </a:solidFill>
                          <a:latin typeface="Constantia"/>
                          <a:ea typeface=""/>
                          <a:cs typeface=""/>
                        </a:defRPr>
                      </a:lvl2pPr>
                      <a:lvl3pPr marL="914400" algn="l" defTabSz="914400" rtl="0" eaLnBrk="1" latinLnBrk="0" hangingPunct="1">
                        <a:defRPr sz="1800" kern="1200">
                          <a:solidFill>
                            <a:schemeClr val="dk1"/>
                          </a:solidFill>
                          <a:latin typeface="Constantia"/>
                          <a:ea typeface=""/>
                          <a:cs typeface=""/>
                        </a:defRPr>
                      </a:lvl3pPr>
                      <a:lvl4pPr marL="1371600" algn="l" defTabSz="914400" rtl="0" eaLnBrk="1" latinLnBrk="0" hangingPunct="1">
                        <a:defRPr sz="1800" kern="1200">
                          <a:solidFill>
                            <a:schemeClr val="dk1"/>
                          </a:solidFill>
                          <a:latin typeface="Constantia"/>
                          <a:ea typeface=""/>
                          <a:cs typeface=""/>
                        </a:defRPr>
                      </a:lvl4pPr>
                      <a:lvl5pPr marL="1828800" algn="l" defTabSz="914400" rtl="0" eaLnBrk="1" latinLnBrk="0" hangingPunct="1">
                        <a:defRPr sz="1800" kern="1200">
                          <a:solidFill>
                            <a:schemeClr val="dk1"/>
                          </a:solidFill>
                          <a:latin typeface="Constantia"/>
                          <a:ea typeface=""/>
                          <a:cs typeface=""/>
                        </a:defRPr>
                      </a:lvl5pPr>
                      <a:lvl6pPr marL="2286000" algn="l" defTabSz="914400" rtl="0" eaLnBrk="1" latinLnBrk="0" hangingPunct="1">
                        <a:defRPr sz="1800" kern="1200">
                          <a:solidFill>
                            <a:schemeClr val="dk1"/>
                          </a:solidFill>
                          <a:latin typeface="Constantia"/>
                          <a:ea typeface=""/>
                          <a:cs typeface=""/>
                        </a:defRPr>
                      </a:lvl6pPr>
                      <a:lvl7pPr marL="2743200" algn="l" defTabSz="914400" rtl="0" eaLnBrk="1" latinLnBrk="0" hangingPunct="1">
                        <a:defRPr sz="1800" kern="1200">
                          <a:solidFill>
                            <a:schemeClr val="dk1"/>
                          </a:solidFill>
                          <a:latin typeface="Constantia"/>
                          <a:ea typeface=""/>
                          <a:cs typeface=""/>
                        </a:defRPr>
                      </a:lvl7pPr>
                      <a:lvl8pPr marL="3200400" algn="l" defTabSz="914400" rtl="0" eaLnBrk="1" latinLnBrk="0" hangingPunct="1">
                        <a:defRPr sz="1800" kern="1200">
                          <a:solidFill>
                            <a:schemeClr val="dk1"/>
                          </a:solidFill>
                          <a:latin typeface="Constantia"/>
                          <a:ea typeface=""/>
                          <a:cs typeface=""/>
                        </a:defRPr>
                      </a:lvl8pPr>
                      <a:lvl9pPr marL="3657600" algn="l" defTabSz="914400" rtl="0" eaLnBrk="1" latinLnBrk="0" hangingPunct="1">
                        <a:defRPr sz="1800" kern="1200">
                          <a:solidFill>
                            <a:schemeClr val="dk1"/>
                          </a:solidFill>
                          <a:latin typeface="Constantia"/>
                          <a:ea typeface=""/>
                          <a:cs typeface=""/>
                        </a:defRPr>
                      </a:lvl9pPr>
                    </a:lstStyle>
                    <a:p>
                      <a:pPr algn="ct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295.5</a:t>
                      </a:r>
                      <a:endParaRPr lang="zh-CN" altLang="en-US" dirty="0">
                        <a:latin typeface="微软雅黑" panose="020B0503020204020204" pitchFamily="34" charset="-122"/>
                        <a:ea typeface="微软雅黑" panose="020B0503020204020204" pitchFamily="34" charset="-122"/>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F6FC6">
                        <a:tint val="40000"/>
                      </a:srgbClr>
                    </a:solidFill>
                  </a:tcPr>
                </a:tc>
                <a:extLst>
                  <a:ext uri="{0D108BD9-81ED-4DB2-BD59-A6C34878D82A}">
                    <a16:rowId xmlns:a16="http://schemas.microsoft.com/office/drawing/2014/main" xmlns="" val="10001"/>
                  </a:ext>
                </a:extLst>
              </a:tr>
              <a:tr h="370840">
                <a:tc>
                  <a:txBody>
                    <a:bodyPr/>
                    <a:lstStyle>
                      <a:lvl1pPr marL="0" algn="l" defTabSz="914400" rtl="0" eaLnBrk="1" latinLnBrk="0" hangingPunct="1">
                        <a:defRPr sz="1800" kern="1200">
                          <a:solidFill>
                            <a:schemeClr val="dk1"/>
                          </a:solidFill>
                          <a:latin typeface="Constantia"/>
                          <a:ea typeface=""/>
                          <a:cs typeface=""/>
                        </a:defRPr>
                      </a:lvl1pPr>
                      <a:lvl2pPr marL="457200" algn="l" defTabSz="914400" rtl="0" eaLnBrk="1" latinLnBrk="0" hangingPunct="1">
                        <a:defRPr sz="1800" kern="1200">
                          <a:solidFill>
                            <a:schemeClr val="dk1"/>
                          </a:solidFill>
                          <a:latin typeface="Constantia"/>
                          <a:ea typeface=""/>
                          <a:cs typeface=""/>
                        </a:defRPr>
                      </a:lvl2pPr>
                      <a:lvl3pPr marL="914400" algn="l" defTabSz="914400" rtl="0" eaLnBrk="1" latinLnBrk="0" hangingPunct="1">
                        <a:defRPr sz="1800" kern="1200">
                          <a:solidFill>
                            <a:schemeClr val="dk1"/>
                          </a:solidFill>
                          <a:latin typeface="Constantia"/>
                          <a:ea typeface=""/>
                          <a:cs typeface=""/>
                        </a:defRPr>
                      </a:lvl3pPr>
                      <a:lvl4pPr marL="1371600" algn="l" defTabSz="914400" rtl="0" eaLnBrk="1" latinLnBrk="0" hangingPunct="1">
                        <a:defRPr sz="1800" kern="1200">
                          <a:solidFill>
                            <a:schemeClr val="dk1"/>
                          </a:solidFill>
                          <a:latin typeface="Constantia"/>
                          <a:ea typeface=""/>
                          <a:cs typeface=""/>
                        </a:defRPr>
                      </a:lvl4pPr>
                      <a:lvl5pPr marL="1828800" algn="l" defTabSz="914400" rtl="0" eaLnBrk="1" latinLnBrk="0" hangingPunct="1">
                        <a:defRPr sz="1800" kern="1200">
                          <a:solidFill>
                            <a:schemeClr val="dk1"/>
                          </a:solidFill>
                          <a:latin typeface="Constantia"/>
                          <a:ea typeface=""/>
                          <a:cs typeface=""/>
                        </a:defRPr>
                      </a:lvl5pPr>
                      <a:lvl6pPr marL="2286000" algn="l" defTabSz="914400" rtl="0" eaLnBrk="1" latinLnBrk="0" hangingPunct="1">
                        <a:defRPr sz="1800" kern="1200">
                          <a:solidFill>
                            <a:schemeClr val="dk1"/>
                          </a:solidFill>
                          <a:latin typeface="Constantia"/>
                          <a:ea typeface=""/>
                          <a:cs typeface=""/>
                        </a:defRPr>
                      </a:lvl6pPr>
                      <a:lvl7pPr marL="2743200" algn="l" defTabSz="914400" rtl="0" eaLnBrk="1" latinLnBrk="0" hangingPunct="1">
                        <a:defRPr sz="1800" kern="1200">
                          <a:solidFill>
                            <a:schemeClr val="dk1"/>
                          </a:solidFill>
                          <a:latin typeface="Constantia"/>
                          <a:ea typeface=""/>
                          <a:cs typeface=""/>
                        </a:defRPr>
                      </a:lvl7pPr>
                      <a:lvl8pPr marL="3200400" algn="l" defTabSz="914400" rtl="0" eaLnBrk="1" latinLnBrk="0" hangingPunct="1">
                        <a:defRPr sz="1800" kern="1200">
                          <a:solidFill>
                            <a:schemeClr val="dk1"/>
                          </a:solidFill>
                          <a:latin typeface="Constantia"/>
                          <a:ea typeface=""/>
                          <a:cs typeface=""/>
                        </a:defRPr>
                      </a:lvl8pPr>
                      <a:lvl9pPr marL="3657600" algn="l" defTabSz="914400" rtl="0" eaLnBrk="1" latinLnBrk="0" hangingPunct="1">
                        <a:defRPr sz="1800" kern="1200">
                          <a:solidFill>
                            <a:schemeClr val="dk1"/>
                          </a:solidFill>
                          <a:latin typeface="Constantia"/>
                          <a:ea typeface=""/>
                          <a:cs typeface=""/>
                        </a:defRPr>
                      </a:lvl9pPr>
                    </a:lstStyle>
                    <a:p>
                      <a:pPr algn="ctr"/>
                      <a:r>
                        <a:rPr lang="zh-CN" altLang="en-US" b="1" dirty="0">
                          <a:latin typeface="微软雅黑" panose="020B0503020204020204" pitchFamily="34" charset="-122"/>
                          <a:ea typeface="微软雅黑" panose="020B0503020204020204" pitchFamily="34" charset="-122"/>
                        </a:rPr>
                        <a:t>只使用电池</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F6FC6">
                        <a:tint val="20000"/>
                      </a:srgbClr>
                    </a:solidFill>
                  </a:tcPr>
                </a:tc>
                <a:tc>
                  <a:txBody>
                    <a:bodyPr/>
                    <a:lstStyle>
                      <a:lvl1pPr marL="0" algn="l" defTabSz="914400" rtl="0" eaLnBrk="1" latinLnBrk="0" hangingPunct="1">
                        <a:defRPr sz="1800" kern="1200">
                          <a:solidFill>
                            <a:schemeClr val="dk1"/>
                          </a:solidFill>
                          <a:latin typeface="Constantia"/>
                          <a:ea typeface=""/>
                          <a:cs typeface=""/>
                        </a:defRPr>
                      </a:lvl1pPr>
                      <a:lvl2pPr marL="457200" algn="l" defTabSz="914400" rtl="0" eaLnBrk="1" latinLnBrk="0" hangingPunct="1">
                        <a:defRPr sz="1800" kern="1200">
                          <a:solidFill>
                            <a:schemeClr val="dk1"/>
                          </a:solidFill>
                          <a:latin typeface="Constantia"/>
                          <a:ea typeface=""/>
                          <a:cs typeface=""/>
                        </a:defRPr>
                      </a:lvl2pPr>
                      <a:lvl3pPr marL="914400" algn="l" defTabSz="914400" rtl="0" eaLnBrk="1" latinLnBrk="0" hangingPunct="1">
                        <a:defRPr sz="1800" kern="1200">
                          <a:solidFill>
                            <a:schemeClr val="dk1"/>
                          </a:solidFill>
                          <a:latin typeface="Constantia"/>
                          <a:ea typeface=""/>
                          <a:cs typeface=""/>
                        </a:defRPr>
                      </a:lvl3pPr>
                      <a:lvl4pPr marL="1371600" algn="l" defTabSz="914400" rtl="0" eaLnBrk="1" latinLnBrk="0" hangingPunct="1">
                        <a:defRPr sz="1800" kern="1200">
                          <a:solidFill>
                            <a:schemeClr val="dk1"/>
                          </a:solidFill>
                          <a:latin typeface="Constantia"/>
                          <a:ea typeface=""/>
                          <a:cs typeface=""/>
                        </a:defRPr>
                      </a:lvl4pPr>
                      <a:lvl5pPr marL="1828800" algn="l" defTabSz="914400" rtl="0" eaLnBrk="1" latinLnBrk="0" hangingPunct="1">
                        <a:defRPr sz="1800" kern="1200">
                          <a:solidFill>
                            <a:schemeClr val="dk1"/>
                          </a:solidFill>
                          <a:latin typeface="Constantia"/>
                          <a:ea typeface=""/>
                          <a:cs typeface=""/>
                        </a:defRPr>
                      </a:lvl5pPr>
                      <a:lvl6pPr marL="2286000" algn="l" defTabSz="914400" rtl="0" eaLnBrk="1" latinLnBrk="0" hangingPunct="1">
                        <a:defRPr sz="1800" kern="1200">
                          <a:solidFill>
                            <a:schemeClr val="dk1"/>
                          </a:solidFill>
                          <a:latin typeface="Constantia"/>
                          <a:ea typeface=""/>
                          <a:cs typeface=""/>
                        </a:defRPr>
                      </a:lvl6pPr>
                      <a:lvl7pPr marL="2743200" algn="l" defTabSz="914400" rtl="0" eaLnBrk="1" latinLnBrk="0" hangingPunct="1">
                        <a:defRPr sz="1800" kern="1200">
                          <a:solidFill>
                            <a:schemeClr val="dk1"/>
                          </a:solidFill>
                          <a:latin typeface="Constantia"/>
                          <a:ea typeface=""/>
                          <a:cs typeface=""/>
                        </a:defRPr>
                      </a:lvl7pPr>
                      <a:lvl8pPr marL="3200400" algn="l" defTabSz="914400" rtl="0" eaLnBrk="1" latinLnBrk="0" hangingPunct="1">
                        <a:defRPr sz="1800" kern="1200">
                          <a:solidFill>
                            <a:schemeClr val="dk1"/>
                          </a:solidFill>
                          <a:latin typeface="Constantia"/>
                          <a:ea typeface=""/>
                          <a:cs typeface=""/>
                        </a:defRPr>
                      </a:lvl8pPr>
                      <a:lvl9pPr marL="3657600" algn="l" defTabSz="914400" rtl="0" eaLnBrk="1" latinLnBrk="0" hangingPunct="1">
                        <a:defRPr sz="1800" kern="1200">
                          <a:solidFill>
                            <a:schemeClr val="dk1"/>
                          </a:solidFill>
                          <a:latin typeface="Constantia"/>
                          <a:ea typeface=""/>
                          <a:cs typeface=""/>
                        </a:defRPr>
                      </a:lvl9pPr>
                    </a:lstStyle>
                    <a:p>
                      <a:pPr algn="ctr"/>
                      <a:r>
                        <a:rPr lang="en-US" altLang="zh-CN" dirty="0">
                          <a:latin typeface="微软雅黑" panose="020B0503020204020204" pitchFamily="34" charset="-122"/>
                          <a:ea typeface="微软雅黑" panose="020B0503020204020204" pitchFamily="34" charset="-122"/>
                        </a:rPr>
                        <a:t>3.055</a:t>
                      </a:r>
                      <a:endParaRPr lang="zh-CN" altLang="en-US" dirty="0">
                        <a:latin typeface="微软雅黑" panose="020B0503020204020204" pitchFamily="34" charset="-122"/>
                        <a:ea typeface="微软雅黑" panose="020B0503020204020204" pitchFamily="34" charset="-122"/>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F6FC6">
                        <a:tint val="20000"/>
                      </a:srgbClr>
                    </a:solidFill>
                  </a:tcPr>
                </a:tc>
                <a:tc>
                  <a:txBody>
                    <a:bodyPr/>
                    <a:lstStyle>
                      <a:lvl1pPr marL="0" algn="l" defTabSz="914400" rtl="0" eaLnBrk="1" latinLnBrk="0" hangingPunct="1">
                        <a:defRPr sz="1800" kern="1200">
                          <a:solidFill>
                            <a:schemeClr val="dk1"/>
                          </a:solidFill>
                          <a:latin typeface="Constantia"/>
                          <a:ea typeface=""/>
                          <a:cs typeface=""/>
                        </a:defRPr>
                      </a:lvl1pPr>
                      <a:lvl2pPr marL="457200" algn="l" defTabSz="914400" rtl="0" eaLnBrk="1" latinLnBrk="0" hangingPunct="1">
                        <a:defRPr sz="1800" kern="1200">
                          <a:solidFill>
                            <a:schemeClr val="dk1"/>
                          </a:solidFill>
                          <a:latin typeface="Constantia"/>
                          <a:ea typeface=""/>
                          <a:cs typeface=""/>
                        </a:defRPr>
                      </a:lvl2pPr>
                      <a:lvl3pPr marL="914400" algn="l" defTabSz="914400" rtl="0" eaLnBrk="1" latinLnBrk="0" hangingPunct="1">
                        <a:defRPr sz="1800" kern="1200">
                          <a:solidFill>
                            <a:schemeClr val="dk1"/>
                          </a:solidFill>
                          <a:latin typeface="Constantia"/>
                          <a:ea typeface=""/>
                          <a:cs typeface=""/>
                        </a:defRPr>
                      </a:lvl3pPr>
                      <a:lvl4pPr marL="1371600" algn="l" defTabSz="914400" rtl="0" eaLnBrk="1" latinLnBrk="0" hangingPunct="1">
                        <a:defRPr sz="1800" kern="1200">
                          <a:solidFill>
                            <a:schemeClr val="dk1"/>
                          </a:solidFill>
                          <a:latin typeface="Constantia"/>
                          <a:ea typeface=""/>
                          <a:cs typeface=""/>
                        </a:defRPr>
                      </a:lvl4pPr>
                      <a:lvl5pPr marL="1828800" algn="l" defTabSz="914400" rtl="0" eaLnBrk="1" latinLnBrk="0" hangingPunct="1">
                        <a:defRPr sz="1800" kern="1200">
                          <a:solidFill>
                            <a:schemeClr val="dk1"/>
                          </a:solidFill>
                          <a:latin typeface="Constantia"/>
                          <a:ea typeface=""/>
                          <a:cs typeface=""/>
                        </a:defRPr>
                      </a:lvl5pPr>
                      <a:lvl6pPr marL="2286000" algn="l" defTabSz="914400" rtl="0" eaLnBrk="1" latinLnBrk="0" hangingPunct="1">
                        <a:defRPr sz="1800" kern="1200">
                          <a:solidFill>
                            <a:schemeClr val="dk1"/>
                          </a:solidFill>
                          <a:latin typeface="Constantia"/>
                          <a:ea typeface=""/>
                          <a:cs typeface=""/>
                        </a:defRPr>
                      </a:lvl6pPr>
                      <a:lvl7pPr marL="2743200" algn="l" defTabSz="914400" rtl="0" eaLnBrk="1" latinLnBrk="0" hangingPunct="1">
                        <a:defRPr sz="1800" kern="1200">
                          <a:solidFill>
                            <a:schemeClr val="dk1"/>
                          </a:solidFill>
                          <a:latin typeface="Constantia"/>
                          <a:ea typeface=""/>
                          <a:cs typeface=""/>
                        </a:defRPr>
                      </a:lvl7pPr>
                      <a:lvl8pPr marL="3200400" algn="l" defTabSz="914400" rtl="0" eaLnBrk="1" latinLnBrk="0" hangingPunct="1">
                        <a:defRPr sz="1800" kern="1200">
                          <a:solidFill>
                            <a:schemeClr val="dk1"/>
                          </a:solidFill>
                          <a:latin typeface="Constantia"/>
                          <a:ea typeface=""/>
                          <a:cs typeface=""/>
                        </a:defRPr>
                      </a:lvl8pPr>
                      <a:lvl9pPr marL="3657600" algn="l" defTabSz="914400" rtl="0" eaLnBrk="1" latinLnBrk="0" hangingPunct="1">
                        <a:defRPr sz="1800" kern="1200">
                          <a:solidFill>
                            <a:schemeClr val="dk1"/>
                          </a:solidFill>
                          <a:latin typeface="Constantia"/>
                          <a:ea typeface=""/>
                          <a:cs typeface=""/>
                        </a:defRPr>
                      </a:lvl9pPr>
                    </a:lstStyle>
                    <a:p>
                      <a:pPr algn="ctr"/>
                      <a:r>
                        <a:rPr lang="en-US" altLang="zh-CN" dirty="0">
                          <a:latin typeface="微软雅黑" panose="020B0503020204020204" pitchFamily="34" charset="-122"/>
                          <a:ea typeface="微软雅黑" panose="020B0503020204020204" pitchFamily="34" charset="-122"/>
                        </a:rPr>
                        <a:t>1.337</a:t>
                      </a:r>
                      <a:endParaRPr lang="zh-CN" altLang="en-US" dirty="0">
                        <a:latin typeface="微软雅黑" panose="020B0503020204020204" pitchFamily="34" charset="-122"/>
                        <a:ea typeface="微软雅黑" panose="020B0503020204020204" pitchFamily="34" charset="-122"/>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F6FC6">
                        <a:tint val="20000"/>
                      </a:srgbClr>
                    </a:solidFill>
                  </a:tcPr>
                </a:tc>
                <a:tc>
                  <a:txBody>
                    <a:bodyPr/>
                    <a:lstStyle>
                      <a:lvl1pPr marL="0" algn="l" defTabSz="914400" rtl="0" eaLnBrk="1" latinLnBrk="0" hangingPunct="1">
                        <a:defRPr sz="1800" kern="1200">
                          <a:solidFill>
                            <a:schemeClr val="dk1"/>
                          </a:solidFill>
                          <a:latin typeface="Constantia"/>
                          <a:ea typeface=""/>
                          <a:cs typeface=""/>
                        </a:defRPr>
                      </a:lvl1pPr>
                      <a:lvl2pPr marL="457200" algn="l" defTabSz="914400" rtl="0" eaLnBrk="1" latinLnBrk="0" hangingPunct="1">
                        <a:defRPr sz="1800" kern="1200">
                          <a:solidFill>
                            <a:schemeClr val="dk1"/>
                          </a:solidFill>
                          <a:latin typeface="Constantia"/>
                          <a:ea typeface=""/>
                          <a:cs typeface=""/>
                        </a:defRPr>
                      </a:lvl2pPr>
                      <a:lvl3pPr marL="914400" algn="l" defTabSz="914400" rtl="0" eaLnBrk="1" latinLnBrk="0" hangingPunct="1">
                        <a:defRPr sz="1800" kern="1200">
                          <a:solidFill>
                            <a:schemeClr val="dk1"/>
                          </a:solidFill>
                          <a:latin typeface="Constantia"/>
                          <a:ea typeface=""/>
                          <a:cs typeface=""/>
                        </a:defRPr>
                      </a:lvl3pPr>
                      <a:lvl4pPr marL="1371600" algn="l" defTabSz="914400" rtl="0" eaLnBrk="1" latinLnBrk="0" hangingPunct="1">
                        <a:defRPr sz="1800" kern="1200">
                          <a:solidFill>
                            <a:schemeClr val="dk1"/>
                          </a:solidFill>
                          <a:latin typeface="Constantia"/>
                          <a:ea typeface=""/>
                          <a:cs typeface=""/>
                        </a:defRPr>
                      </a:lvl4pPr>
                      <a:lvl5pPr marL="1828800" algn="l" defTabSz="914400" rtl="0" eaLnBrk="1" latinLnBrk="0" hangingPunct="1">
                        <a:defRPr sz="1800" kern="1200">
                          <a:solidFill>
                            <a:schemeClr val="dk1"/>
                          </a:solidFill>
                          <a:latin typeface="Constantia"/>
                          <a:ea typeface=""/>
                          <a:cs typeface=""/>
                        </a:defRPr>
                      </a:lvl5pPr>
                      <a:lvl6pPr marL="2286000" algn="l" defTabSz="914400" rtl="0" eaLnBrk="1" latinLnBrk="0" hangingPunct="1">
                        <a:defRPr sz="1800" kern="1200">
                          <a:solidFill>
                            <a:schemeClr val="dk1"/>
                          </a:solidFill>
                          <a:latin typeface="Constantia"/>
                          <a:ea typeface=""/>
                          <a:cs typeface=""/>
                        </a:defRPr>
                      </a:lvl6pPr>
                      <a:lvl7pPr marL="2743200" algn="l" defTabSz="914400" rtl="0" eaLnBrk="1" latinLnBrk="0" hangingPunct="1">
                        <a:defRPr sz="1800" kern="1200">
                          <a:solidFill>
                            <a:schemeClr val="dk1"/>
                          </a:solidFill>
                          <a:latin typeface="Constantia"/>
                          <a:ea typeface=""/>
                          <a:cs typeface=""/>
                        </a:defRPr>
                      </a:lvl7pPr>
                      <a:lvl8pPr marL="3200400" algn="l" defTabSz="914400" rtl="0" eaLnBrk="1" latinLnBrk="0" hangingPunct="1">
                        <a:defRPr sz="1800" kern="1200">
                          <a:solidFill>
                            <a:schemeClr val="dk1"/>
                          </a:solidFill>
                          <a:latin typeface="Constantia"/>
                          <a:ea typeface=""/>
                          <a:cs typeface=""/>
                        </a:defRPr>
                      </a:lvl8pPr>
                      <a:lvl9pPr marL="3657600" algn="l" defTabSz="914400" rtl="0" eaLnBrk="1" latinLnBrk="0" hangingPunct="1">
                        <a:defRPr sz="1800" kern="1200">
                          <a:solidFill>
                            <a:schemeClr val="dk1"/>
                          </a:solidFill>
                          <a:latin typeface="Constantia"/>
                          <a:ea typeface=""/>
                          <a:cs typeface=""/>
                        </a:defRPr>
                      </a:lvl9pPr>
                    </a:lstStyle>
                    <a:p>
                      <a:pPr algn="ct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310.5</a:t>
                      </a:r>
                      <a:endParaRPr lang="zh-CN" altLang="en-US" dirty="0">
                        <a:latin typeface="微软雅黑" panose="020B0503020204020204" pitchFamily="34" charset="-122"/>
                        <a:ea typeface="微软雅黑" panose="020B0503020204020204" pitchFamily="34" charset="-122"/>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F6FC6">
                        <a:tint val="20000"/>
                      </a:srgbClr>
                    </a:solidFill>
                  </a:tcPr>
                </a:tc>
                <a:extLst>
                  <a:ext uri="{0D108BD9-81ED-4DB2-BD59-A6C34878D82A}">
                    <a16:rowId xmlns:a16="http://schemas.microsoft.com/office/drawing/2014/main" xmlns="" val="10002"/>
                  </a:ext>
                </a:extLst>
              </a:tr>
            </a:tbl>
          </a:graphicData>
        </a:graphic>
      </p:graphicFrame>
      <p:sp>
        <p:nvSpPr>
          <p:cNvPr id="14"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二</a:t>
            </a:r>
            <a:r>
              <a:rPr lang="zh-CN" altLang="en-US" sz="2800" b="1" kern="1200" dirty="0" smtClean="0">
                <a:solidFill>
                  <a:srgbClr val="8E0000"/>
                </a:solidFill>
                <a:latin typeface="微软雅黑" pitchFamily="34" charset="-122"/>
                <a:ea typeface="微软雅黑" pitchFamily="34" charset="-122"/>
              </a:rPr>
              <a:t>、面向</a:t>
            </a:r>
            <a:r>
              <a:rPr lang="zh-CN" altLang="en-US" sz="2800" b="1" kern="1200" dirty="0">
                <a:solidFill>
                  <a:srgbClr val="8E0000"/>
                </a:solidFill>
                <a:latin typeface="微软雅黑" pitchFamily="34" charset="-122"/>
                <a:ea typeface="微软雅黑" pitchFamily="34" charset="-122"/>
              </a:rPr>
              <a:t>隐私保护的连续负载调度算法研究</a:t>
            </a:r>
          </a:p>
        </p:txBody>
      </p:sp>
      <p:sp>
        <p:nvSpPr>
          <p:cNvPr id="6" name="左大括号 5"/>
          <p:cNvSpPr/>
          <p:nvPr/>
        </p:nvSpPr>
        <p:spPr bwMode="auto">
          <a:xfrm rot="5400000">
            <a:off x="6387392" y="1355641"/>
            <a:ext cx="238812" cy="2801947"/>
          </a:xfrm>
          <a:prstGeom prst="leftBrace">
            <a:avLst/>
          </a:prstGeom>
          <a:solidFill>
            <a:srgbClr val="C00000">
              <a:alpha val="0"/>
            </a:srgbClr>
          </a:solidFill>
          <a:ln w="317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7" name="文本框 6"/>
          <p:cNvSpPr txBox="1"/>
          <p:nvPr/>
        </p:nvSpPr>
        <p:spPr>
          <a:xfrm>
            <a:off x="5721968" y="2240880"/>
            <a:ext cx="1569660"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隐私评价指标</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3063685" y="2240880"/>
            <a:ext cx="156966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经济</a:t>
            </a:r>
            <a:r>
              <a:rPr lang="zh-CN" altLang="en-US" b="1" dirty="0" smtClean="0">
                <a:latin typeface="微软雅黑" panose="020B0503020204020204" pitchFamily="34" charset="-122"/>
                <a:ea typeface="微软雅黑" panose="020B0503020204020204" pitchFamily="34" charset="-122"/>
              </a:rPr>
              <a:t>评价指标</a:t>
            </a:r>
            <a:endParaRPr lang="zh-CN" altLang="en-US" b="1" dirty="0">
              <a:latin typeface="微软雅黑" panose="020B0503020204020204" pitchFamily="34" charset="-122"/>
              <a:ea typeface="微软雅黑" panose="020B0503020204020204" pitchFamily="34" charset="-122"/>
            </a:endParaRPr>
          </a:p>
        </p:txBody>
      </p:sp>
      <p:cxnSp>
        <p:nvCxnSpPr>
          <p:cNvPr id="18" name="直接箭头连接符 17"/>
          <p:cNvCxnSpPr/>
          <p:nvPr/>
        </p:nvCxnSpPr>
        <p:spPr bwMode="auto">
          <a:xfrm flipV="1">
            <a:off x="3848515" y="2577461"/>
            <a:ext cx="0" cy="358305"/>
          </a:xfrm>
          <a:prstGeom prst="straightConnector1">
            <a:avLst/>
          </a:prstGeom>
          <a:solidFill>
            <a:schemeClr val="accent1"/>
          </a:solidFill>
          <a:ln w="3175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321565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par>
                                <p:cTn id="10" presetID="10"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animBg="1"/>
      <p:bldP spid="7"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95300" y="44450"/>
            <a:ext cx="8915400" cy="1008063"/>
          </a:xfrm>
        </p:spPr>
        <p:txBody>
          <a:bodyPr/>
          <a:lstStyle/>
          <a:p>
            <a:pPr algn="ctr" eaLnBrk="1" hangingPunct="1">
              <a:defRPr/>
            </a:pPr>
            <a:r>
              <a:rPr lang="zh-CN" altLang="en-US" sz="3600" b="1" kern="1200" dirty="0">
                <a:solidFill>
                  <a:srgbClr val="8E0000"/>
                </a:solidFill>
                <a:latin typeface="Georgia" pitchFamily="18" charset="0"/>
                <a:ea typeface="微软雅黑" pitchFamily="34" charset="-122"/>
              </a:rPr>
              <a:t>答辩</a:t>
            </a:r>
            <a:r>
              <a:rPr lang="zh-CN" altLang="en-US" sz="3600" b="1" kern="1200" dirty="0" smtClean="0">
                <a:solidFill>
                  <a:srgbClr val="8E0000"/>
                </a:solidFill>
                <a:latin typeface="Georgia" pitchFamily="18" charset="0"/>
                <a:ea typeface="微软雅黑" pitchFamily="34" charset="-122"/>
              </a:rPr>
              <a:t>提纲</a:t>
            </a:r>
            <a:endParaRPr lang="zh-CN" altLang="en-US" sz="3600" dirty="0">
              <a:latin typeface="Georgia" pitchFamily="18" charset="0"/>
              <a:ea typeface="宋体" pitchFamily="2" charset="-122"/>
            </a:endParaRPr>
          </a:p>
        </p:txBody>
      </p:sp>
      <p:sp>
        <p:nvSpPr>
          <p:cNvPr id="5123" name="内容占位符 2"/>
          <p:cNvSpPr txBox="1">
            <a:spLocks/>
          </p:cNvSpPr>
          <p:nvPr/>
        </p:nvSpPr>
        <p:spPr bwMode="auto">
          <a:xfrm>
            <a:off x="850900" y="1536700"/>
            <a:ext cx="86868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buClr>
                <a:schemeClr val="bg1">
                  <a:lumMod val="85000"/>
                </a:schemeClr>
              </a:buClr>
              <a:buSzPct val="85000"/>
              <a:buFont typeface="Wingdings" pitchFamily="2" charset="2"/>
              <a:buAutoNum type="ea1JpnChsDbPeriod"/>
            </a:pPr>
            <a:r>
              <a:rPr lang="zh-CN" altLang="en-US" sz="2800" b="1" dirty="0" smtClean="0">
                <a:solidFill>
                  <a:schemeClr val="bg1">
                    <a:lumMod val="85000"/>
                  </a:schemeClr>
                </a:solidFill>
                <a:latin typeface="微软雅黑" pitchFamily="34" charset="-122"/>
                <a:ea typeface="微软雅黑" pitchFamily="34" charset="-122"/>
              </a:rPr>
              <a:t>研究背景及现状</a:t>
            </a:r>
            <a:endParaRPr lang="en-US" altLang="zh-CN" sz="2800" b="1" dirty="0">
              <a:solidFill>
                <a:schemeClr val="bg1">
                  <a:lumMod val="85000"/>
                </a:schemeClr>
              </a:solidFill>
              <a:latin typeface="微软雅黑" pitchFamily="34" charset="-122"/>
              <a:ea typeface="微软雅黑" pitchFamily="34" charset="-122"/>
            </a:endParaRPr>
          </a:p>
          <a:p>
            <a:pPr eaLnBrk="1" hangingPunct="1">
              <a:lnSpc>
                <a:spcPct val="150000"/>
              </a:lnSpc>
              <a:buSzPct val="85000"/>
              <a:buFontTx/>
              <a:buAutoNum type="ea1JpnChsDbPeriod"/>
            </a:pPr>
            <a:r>
              <a:rPr lang="zh-CN" altLang="en-US" sz="2800" b="1" dirty="0" smtClean="0">
                <a:solidFill>
                  <a:schemeClr val="bg1">
                    <a:lumMod val="85000"/>
                  </a:schemeClr>
                </a:solidFill>
                <a:latin typeface="微软雅黑" pitchFamily="34" charset="-122"/>
                <a:ea typeface="微软雅黑" pitchFamily="34" charset="-122"/>
              </a:rPr>
              <a:t>面向隐私保护的连续负载调度算法研究</a:t>
            </a:r>
            <a:endParaRPr lang="en-US" altLang="zh-CN" sz="2800" b="1" dirty="0" smtClean="0">
              <a:solidFill>
                <a:schemeClr val="bg1">
                  <a:lumMod val="85000"/>
                </a:schemeClr>
              </a:solidFill>
              <a:latin typeface="微软雅黑" pitchFamily="34" charset="-122"/>
              <a:ea typeface="微软雅黑" pitchFamily="34" charset="-122"/>
            </a:endParaRPr>
          </a:p>
          <a:p>
            <a:pPr eaLnBrk="1" hangingPunct="1">
              <a:lnSpc>
                <a:spcPct val="150000"/>
              </a:lnSpc>
              <a:buSzPct val="85000"/>
              <a:buFontTx/>
              <a:buAutoNum type="ea1JpnChsDbPeriod"/>
            </a:pPr>
            <a:r>
              <a:rPr lang="zh-CN" altLang="en-US" sz="2800" b="1" dirty="0" smtClean="0">
                <a:latin typeface="微软雅黑" pitchFamily="34" charset="-122"/>
                <a:ea typeface="微软雅黑" pitchFamily="34" charset="-122"/>
              </a:rPr>
              <a:t>考虑离散负载的一般化隐私保护负载调度算法研究</a:t>
            </a:r>
            <a:endParaRPr lang="en-US" altLang="zh-CN" sz="2800" b="1" dirty="0" smtClean="0">
              <a:latin typeface="微软雅黑" pitchFamily="34" charset="-122"/>
              <a:ea typeface="微软雅黑" pitchFamily="34" charset="-122"/>
            </a:endParaRPr>
          </a:p>
          <a:p>
            <a:pPr eaLnBrk="1" hangingPunct="1">
              <a:lnSpc>
                <a:spcPct val="150000"/>
              </a:lnSpc>
              <a:buClr>
                <a:schemeClr val="bg1">
                  <a:lumMod val="85000"/>
                </a:schemeClr>
              </a:buClr>
              <a:buSzPct val="85000"/>
              <a:buFontTx/>
              <a:buAutoNum type="ea1JpnChsDbPeriod"/>
            </a:pPr>
            <a:r>
              <a:rPr lang="zh-CN" altLang="en-US" sz="2800" b="1" dirty="0" smtClean="0">
                <a:solidFill>
                  <a:schemeClr val="bg1">
                    <a:lumMod val="85000"/>
                  </a:schemeClr>
                </a:solidFill>
                <a:latin typeface="微软雅黑" pitchFamily="34" charset="-122"/>
                <a:ea typeface="微软雅黑" pitchFamily="34" charset="-122"/>
              </a:rPr>
              <a:t>隐私保护</a:t>
            </a:r>
            <a:r>
              <a:rPr lang="zh-CN" altLang="en-US" sz="2800" b="1" dirty="0">
                <a:solidFill>
                  <a:srgbClr val="D9D9D9"/>
                </a:solidFill>
                <a:latin typeface="微软雅黑" pitchFamily="34" charset="-122"/>
                <a:ea typeface="微软雅黑" pitchFamily="34" charset="-122"/>
              </a:rPr>
              <a:t>下的用</a:t>
            </a:r>
            <a:r>
              <a:rPr lang="zh-CN" altLang="en-US" sz="2800" b="1" dirty="0">
                <a:solidFill>
                  <a:schemeClr val="bg1">
                    <a:lumMod val="85000"/>
                  </a:schemeClr>
                </a:solidFill>
                <a:latin typeface="微软雅黑" pitchFamily="34" charset="-122"/>
                <a:ea typeface="微软雅黑" pitchFamily="34" charset="-122"/>
              </a:rPr>
              <a:t>电数据收集激励机制</a:t>
            </a:r>
            <a:r>
              <a:rPr lang="zh-CN" altLang="en-US" sz="2800" b="1" dirty="0" smtClean="0">
                <a:solidFill>
                  <a:schemeClr val="bg1">
                    <a:lumMod val="85000"/>
                  </a:schemeClr>
                </a:solidFill>
                <a:latin typeface="微软雅黑" pitchFamily="34" charset="-122"/>
                <a:ea typeface="微软雅黑" pitchFamily="34" charset="-122"/>
              </a:rPr>
              <a:t>研究</a:t>
            </a:r>
            <a:endParaRPr lang="en-US" altLang="zh-CN" sz="2800" b="1" dirty="0" smtClean="0">
              <a:solidFill>
                <a:schemeClr val="bg1">
                  <a:lumMod val="85000"/>
                </a:schemeClr>
              </a:solidFill>
              <a:latin typeface="微软雅黑" pitchFamily="34" charset="-122"/>
              <a:ea typeface="微软雅黑" pitchFamily="34" charset="-122"/>
            </a:endParaRPr>
          </a:p>
          <a:p>
            <a:pPr eaLnBrk="1" hangingPunct="1">
              <a:lnSpc>
                <a:spcPct val="150000"/>
              </a:lnSpc>
              <a:buClr>
                <a:schemeClr val="bg1">
                  <a:lumMod val="85000"/>
                </a:schemeClr>
              </a:buClr>
              <a:buSzPct val="85000"/>
              <a:buFontTx/>
              <a:buAutoNum type="ea1JpnChsDbPeriod"/>
            </a:pPr>
            <a:r>
              <a:rPr lang="zh-CN" altLang="en-US" sz="2800" b="1" dirty="0">
                <a:solidFill>
                  <a:schemeClr val="bg1">
                    <a:lumMod val="85000"/>
                  </a:schemeClr>
                </a:solidFill>
                <a:latin typeface="微软雅黑" pitchFamily="34" charset="-122"/>
                <a:ea typeface="微软雅黑" pitchFamily="34" charset="-122"/>
              </a:rPr>
              <a:t>面向隐私保护的分布式最优潮流研究</a:t>
            </a:r>
            <a:endParaRPr lang="en-US" altLang="zh-CN" sz="2800" b="1" dirty="0">
              <a:solidFill>
                <a:schemeClr val="bg1">
                  <a:lumMod val="85000"/>
                </a:schemeClr>
              </a:solidFill>
              <a:latin typeface="微软雅黑" pitchFamily="34" charset="-122"/>
              <a:ea typeface="微软雅黑" pitchFamily="34" charset="-122"/>
            </a:endParaRPr>
          </a:p>
          <a:p>
            <a:pPr eaLnBrk="1" hangingPunct="1">
              <a:lnSpc>
                <a:spcPct val="150000"/>
              </a:lnSpc>
              <a:buClr>
                <a:schemeClr val="bg1">
                  <a:lumMod val="85000"/>
                </a:schemeClr>
              </a:buClr>
              <a:buSzPct val="85000"/>
              <a:buFontTx/>
              <a:buAutoNum type="ea1JpnChsDbPeriod"/>
            </a:pPr>
            <a:r>
              <a:rPr lang="zh-CN" altLang="en-US" sz="2800" b="1" dirty="0" smtClean="0">
                <a:solidFill>
                  <a:schemeClr val="bg1">
                    <a:lumMod val="85000"/>
                  </a:schemeClr>
                </a:solidFill>
                <a:latin typeface="微软雅黑" pitchFamily="34" charset="-122"/>
                <a:ea typeface="微软雅黑" pitchFamily="34" charset="-122"/>
              </a:rPr>
              <a:t>总结与展望</a:t>
            </a:r>
            <a:endParaRPr lang="en-US" altLang="zh-CN" sz="2800" b="1" dirty="0" smtClean="0">
              <a:solidFill>
                <a:schemeClr val="bg1">
                  <a:lumMod val="85000"/>
                </a:schemeClr>
              </a:solidFill>
              <a:latin typeface="微软雅黑" pitchFamily="34" charset="-122"/>
              <a:ea typeface="微软雅黑" pitchFamily="34" charset="-122"/>
            </a:endParaRPr>
          </a:p>
          <a:p>
            <a:pPr eaLnBrk="1" hangingPunct="1">
              <a:lnSpc>
                <a:spcPct val="150000"/>
              </a:lnSpc>
              <a:buClr>
                <a:srgbClr val="C00000"/>
              </a:buClr>
              <a:buSzPct val="85000"/>
              <a:buFontTx/>
              <a:buAutoNum type="ea1JpnChsDbPeriod"/>
            </a:pPr>
            <a:endParaRPr lang="zh-CN" altLang="en-US" sz="2800" b="1"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414443883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23</a:t>
            </a:fld>
            <a:endParaRPr lang="en-US" altLang="zh-CN" dirty="0"/>
          </a:p>
        </p:txBody>
      </p:sp>
      <p:sp>
        <p:nvSpPr>
          <p:cNvPr id="5" name="标题 1"/>
          <p:cNvSpPr>
            <a:spLocks noGrp="1"/>
          </p:cNvSpPr>
          <p:nvPr>
            <p:ph type="title"/>
          </p:nvPr>
        </p:nvSpPr>
        <p:spPr>
          <a:xfrm>
            <a:off x="495300" y="44450"/>
            <a:ext cx="8915400" cy="1008063"/>
          </a:xfrm>
        </p:spPr>
        <p:txBody>
          <a:bodyPr/>
          <a:lstStyle/>
          <a:p>
            <a:pPr algn="ctr">
              <a:defRPr/>
            </a:pPr>
            <a:r>
              <a:rPr lang="zh-CN" altLang="en-US" sz="3600" b="1" kern="1200" dirty="0">
                <a:solidFill>
                  <a:srgbClr val="8E0000"/>
                </a:solidFill>
                <a:latin typeface="微软雅黑" pitchFamily="34" charset="-122"/>
                <a:ea typeface="微软雅黑" pitchFamily="34" charset="-122"/>
              </a:rPr>
              <a:t>研究</a:t>
            </a:r>
            <a:r>
              <a:rPr lang="zh-CN" altLang="en-US" sz="3600" b="1" kern="1200" dirty="0" smtClean="0">
                <a:solidFill>
                  <a:srgbClr val="8E0000"/>
                </a:solidFill>
                <a:latin typeface="微软雅黑" pitchFamily="34" charset="-122"/>
                <a:ea typeface="微软雅黑" pitchFamily="34" charset="-122"/>
              </a:rPr>
              <a:t>内容二</a:t>
            </a:r>
            <a:endParaRPr lang="zh-CN" altLang="en-US" sz="3600" b="1" kern="1200" dirty="0">
              <a:solidFill>
                <a:srgbClr val="8E0000"/>
              </a:solidFill>
              <a:latin typeface="微软雅黑" pitchFamily="34" charset="-122"/>
              <a:ea typeface="微软雅黑" pitchFamily="34" charset="-122"/>
            </a:endParaRPr>
          </a:p>
        </p:txBody>
      </p:sp>
      <p:sp>
        <p:nvSpPr>
          <p:cNvPr id="6" name="矩形 10"/>
          <p:cNvSpPr>
            <a:spLocks noChangeArrowheads="1"/>
          </p:cNvSpPr>
          <p:nvPr/>
        </p:nvSpPr>
        <p:spPr bwMode="auto">
          <a:xfrm>
            <a:off x="555625" y="1293813"/>
            <a:ext cx="8842375"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ct val="150000"/>
              </a:lnSpc>
              <a:buClr>
                <a:schemeClr val="tx1"/>
              </a:buClr>
              <a:buSzPct val="85000"/>
            </a:pPr>
            <a:r>
              <a:rPr lang="zh-CN" altLang="en-US" sz="2800" b="1" dirty="0">
                <a:latin typeface="微软雅黑" pitchFamily="34" charset="-122"/>
                <a:ea typeface="微软雅黑" pitchFamily="34" charset="-122"/>
              </a:rPr>
              <a:t>考虑离散负载的一般化隐私保护负载调度算法研究</a:t>
            </a:r>
            <a:endParaRPr lang="en-US" altLang="zh-CN" sz="2800" b="1" dirty="0">
              <a:latin typeface="微软雅黑" pitchFamily="34" charset="-122"/>
              <a:ea typeface="微软雅黑" pitchFamily="34" charset="-122"/>
            </a:endParaRPr>
          </a:p>
        </p:txBody>
      </p:sp>
      <p:sp>
        <p:nvSpPr>
          <p:cNvPr id="7" name="内容占位符 2"/>
          <p:cNvSpPr txBox="1">
            <a:spLocks/>
          </p:cNvSpPr>
          <p:nvPr/>
        </p:nvSpPr>
        <p:spPr bwMode="auto">
          <a:xfrm>
            <a:off x="738919" y="1960559"/>
            <a:ext cx="8659081" cy="4143374"/>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solidFill>
                  <a:srgbClr val="8E0000"/>
                </a:solidFill>
                <a:latin typeface="微软雅黑" pitchFamily="34" charset="-122"/>
                <a:ea typeface="微软雅黑" pitchFamily="34" charset="-122"/>
                <a:cs typeface="+mj-cs"/>
              </a:rPr>
              <a:t>研究动机</a:t>
            </a: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a:ea typeface="微软雅黑" pitchFamily="34" charset="-122"/>
              </a:rPr>
              <a:t>离散负载在日常生活中普遍存在（约占</a:t>
            </a:r>
            <a:r>
              <a:rPr lang="en-US" altLang="zh-CN" sz="2200" b="1" kern="0" dirty="0">
                <a:ea typeface="微软雅黑" pitchFamily="34" charset="-122"/>
              </a:rPr>
              <a:t>20%</a:t>
            </a:r>
            <a:r>
              <a:rPr lang="zh-CN" altLang="en-US" sz="2200" b="1" kern="0" dirty="0">
                <a:ea typeface="微软雅黑" pitchFamily="34" charset="-122"/>
              </a:rPr>
              <a:t>）</a:t>
            </a:r>
            <a:endParaRPr lang="en-US" altLang="zh-CN" sz="2200" b="1" kern="0" dirty="0">
              <a:ea typeface="微软雅黑" pitchFamily="34" charset="-122"/>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a:ea typeface="微软雅黑" pitchFamily="34" charset="-122"/>
              </a:rPr>
              <a:t>离散负载的引入增加调度难度</a:t>
            </a:r>
            <a:endParaRPr lang="en-US" altLang="zh-CN" sz="2200" b="1" kern="0" dirty="0">
              <a:ea typeface="微软雅黑" pitchFamily="34" charset="-122"/>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a:ea typeface="微软雅黑" pitchFamily="34" charset="-122"/>
              </a:rPr>
              <a:t>集中式算法不适用于智能电表（时间解耦</a:t>
            </a:r>
            <a:r>
              <a:rPr lang="en-US" altLang="zh-CN" sz="2200" b="1" kern="0" dirty="0">
                <a:ea typeface="微软雅黑" pitchFamily="34" charset="-122"/>
              </a:rPr>
              <a:t>-&gt;</a:t>
            </a:r>
            <a:r>
              <a:rPr lang="zh-CN" altLang="en-US" sz="2200" b="1" kern="0" dirty="0">
                <a:ea typeface="微软雅黑" pitchFamily="34" charset="-122"/>
              </a:rPr>
              <a:t>空间解耦）</a:t>
            </a:r>
          </a:p>
          <a:p>
            <a:pPr marL="342900" lvl="1" indent="-342900" eaLnBrk="0" latinLnBrk="1" hangingPunct="0">
              <a:spcBef>
                <a:spcPts val="600"/>
              </a:spcBef>
              <a:buClr>
                <a:srgbClr val="C00000"/>
              </a:buClr>
              <a:buSzPct val="85000"/>
              <a:buFont typeface="Wingdings" pitchFamily="2" charset="2"/>
              <a:buChar char="p"/>
              <a:defRPr/>
            </a:pPr>
            <a:r>
              <a:rPr lang="zh-CN" altLang="en-US" sz="2400" b="1" dirty="0">
                <a:solidFill>
                  <a:srgbClr val="8E0000"/>
                </a:solidFill>
                <a:latin typeface="微软雅黑" pitchFamily="34" charset="-122"/>
                <a:ea typeface="微软雅黑" pitchFamily="34" charset="-122"/>
                <a:cs typeface="+mj-cs"/>
              </a:rPr>
              <a:t>最终结果</a:t>
            </a:r>
            <a:endParaRPr lang="en-US" altLang="zh-CN" sz="2400" b="1" dirty="0">
              <a:solidFill>
                <a:srgbClr val="8E0000"/>
              </a:solidFill>
              <a:latin typeface="微软雅黑" pitchFamily="34" charset="-122"/>
              <a:ea typeface="微软雅黑" pitchFamily="34" charset="-122"/>
              <a:cs typeface="+mj-cs"/>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a:ea typeface="微软雅黑" pitchFamily="34" charset="-122"/>
              </a:rPr>
              <a:t>将离散负载纳入隐私保护的负载调度框架</a:t>
            </a:r>
            <a:endParaRPr lang="en-US" altLang="zh-CN" sz="2200" b="1" kern="0" dirty="0">
              <a:ea typeface="微软雅黑" pitchFamily="34" charset="-122"/>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a:ea typeface="微软雅黑" pitchFamily="34" charset="-122"/>
              </a:rPr>
              <a:t>引入随机化思想，实现了原问题的凸松弛</a:t>
            </a:r>
            <a:endParaRPr lang="en-US" altLang="zh-CN" sz="2200" b="1" kern="0" dirty="0">
              <a:ea typeface="微软雅黑" pitchFamily="34" charset="-122"/>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a:ea typeface="微软雅黑" pitchFamily="34" charset="-122"/>
              </a:rPr>
              <a:t>提出分布式调度算法，充分利用了设备的运算能力</a:t>
            </a:r>
            <a:endParaRPr lang="en-US" altLang="zh-CN" sz="2200" b="1" kern="0" dirty="0">
              <a:ea typeface="微软雅黑" pitchFamily="34" charset="-122"/>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342900" indent="-342900" eaLnBrk="0" hangingPunct="0">
              <a:lnSpc>
                <a:spcPct val="125000"/>
              </a:lnSpc>
              <a:spcBef>
                <a:spcPts val="1200"/>
              </a:spcBef>
              <a:buClr>
                <a:srgbClr val="C00000"/>
              </a:buClr>
              <a:buSzPct val="85000"/>
              <a:buFont typeface="Wingdings" pitchFamily="2" charset="2"/>
              <a:buChar char="p"/>
              <a:defRPr/>
            </a:pPr>
            <a:endParaRPr lang="en-US" altLang="zh-CN" sz="2400" b="1" dirty="0">
              <a:solidFill>
                <a:srgbClr val="8E0000"/>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2582419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400" b="1" dirty="0">
                <a:latin typeface="微软雅黑" panose="020B0503020204020204" pitchFamily="34" charset="-122"/>
                <a:ea typeface="微软雅黑" panose="020B0503020204020204" pitchFamily="34" charset="-122"/>
              </a:rPr>
              <a:t>离散负载</a:t>
            </a:r>
            <a:endParaRPr lang="en-US" altLang="zh-CN" sz="2400" b="1" dirty="0">
              <a:latin typeface="微软雅黑" panose="020B0503020204020204" pitchFamily="34" charset="-122"/>
              <a:ea typeface="微软雅黑" panose="020B0503020204020204" pitchFamily="34" charset="-122"/>
            </a:endParaRPr>
          </a:p>
          <a:p>
            <a:pPr lvl="1">
              <a:lnSpc>
                <a:spcPct val="125000"/>
              </a:lnSpc>
            </a:pPr>
            <a:r>
              <a:rPr lang="zh-CN" altLang="en-US" sz="2000" b="1" dirty="0">
                <a:latin typeface="微软雅黑" panose="020B0503020204020204" pitchFamily="34" charset="-122"/>
                <a:ea typeface="微软雅黑" panose="020B0503020204020204" pitchFamily="34" charset="-122"/>
              </a:rPr>
              <a:t>指完成某一固定流程任务的设备，设备一旦启动，在任务完成前不能被中断，否则会影响任务完成的效果，此类设备的唯一调度量是</a:t>
            </a:r>
            <a:r>
              <a:rPr lang="zh-CN" altLang="en-US" sz="2000" b="1" dirty="0">
                <a:solidFill>
                  <a:srgbClr val="8E0000"/>
                </a:solidFill>
                <a:latin typeface="微软雅黑" panose="020B0503020204020204" pitchFamily="34" charset="-122"/>
                <a:ea typeface="微软雅黑" panose="020B0503020204020204" pitchFamily="34" charset="-122"/>
              </a:rPr>
              <a:t>开启设备的时间</a:t>
            </a:r>
            <a:r>
              <a:rPr lang="zh-CN" altLang="en-US" sz="2000" b="1" dirty="0">
                <a:latin typeface="微软雅黑" panose="020B0503020204020204" pitchFamily="34" charset="-122"/>
                <a:ea typeface="微软雅黑" panose="020B0503020204020204" pitchFamily="34" charset="-122"/>
              </a:rPr>
              <a:t>。</a:t>
            </a:r>
          </a:p>
        </p:txBody>
      </p:sp>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24</a:t>
            </a:fld>
            <a:endParaRPr lang="en-US" altLang="zh-CN" dirty="0"/>
          </a:p>
        </p:txBody>
      </p:sp>
      <p:sp>
        <p:nvSpPr>
          <p:cNvPr id="5"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三</a:t>
            </a:r>
            <a:r>
              <a:rPr lang="zh-CN" altLang="en-US" sz="2800" b="1" kern="1200" dirty="0" smtClean="0">
                <a:solidFill>
                  <a:srgbClr val="8E0000"/>
                </a:solidFill>
                <a:latin typeface="微软雅黑" pitchFamily="34" charset="-122"/>
                <a:ea typeface="微软雅黑" pitchFamily="34" charset="-122"/>
              </a:rPr>
              <a:t>、考虑</a:t>
            </a:r>
            <a:r>
              <a:rPr lang="zh-CN" altLang="en-US" sz="2800" b="1" kern="1200" dirty="0">
                <a:solidFill>
                  <a:srgbClr val="8E0000"/>
                </a:solidFill>
                <a:latin typeface="微软雅黑" pitchFamily="34" charset="-122"/>
                <a:ea typeface="微软雅黑" pitchFamily="34" charset="-122"/>
              </a:rPr>
              <a:t>离散负载的一般化隐私保护负载调度算法</a:t>
            </a:r>
            <a:r>
              <a:rPr lang="zh-CN" altLang="en-US" sz="2800" b="1" kern="1200" dirty="0" smtClean="0">
                <a:solidFill>
                  <a:srgbClr val="8E0000"/>
                </a:solidFill>
                <a:latin typeface="微软雅黑" pitchFamily="34" charset="-122"/>
                <a:ea typeface="微软雅黑" pitchFamily="34" charset="-122"/>
              </a:rPr>
              <a:t>研究</a:t>
            </a:r>
            <a:endParaRPr lang="zh-CN" altLang="en-US" sz="2800" b="1" kern="1200" dirty="0">
              <a:solidFill>
                <a:srgbClr val="8E0000"/>
              </a:solidFill>
              <a:latin typeface="微软雅黑" pitchFamily="34" charset="-122"/>
              <a:ea typeface="微软雅黑" pitchFamily="34" charset="-122"/>
            </a:endParaRPr>
          </a:p>
        </p:txBody>
      </p:sp>
      <p:pic>
        <p:nvPicPr>
          <p:cNvPr id="3074" name="Picture 2" descr="http://a2.att.hudong.com/72/06/013000002520571225270678406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525" y="4500425"/>
            <a:ext cx="2211405" cy="23575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img0.pconline.com.cn/pconline/1306/08/3335986_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5867" y="5105042"/>
            <a:ext cx="1428751" cy="13169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zygjjt.com/pic/200908191357344044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92797" y="4762731"/>
            <a:ext cx="1860203" cy="1832962"/>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6"/>
          <a:stretch>
            <a:fillRect/>
          </a:stretch>
        </p:blipFill>
        <p:spPr>
          <a:xfrm>
            <a:off x="2818110" y="2886256"/>
            <a:ext cx="3822550" cy="1329142"/>
          </a:xfrm>
          <a:prstGeom prst="rect">
            <a:avLst/>
          </a:prstGeom>
        </p:spPr>
      </p:pic>
      <p:pic>
        <p:nvPicPr>
          <p:cNvPr id="11" name="图片 10"/>
          <p:cNvPicPr>
            <a:picLocks noChangeAspect="1"/>
          </p:cNvPicPr>
          <p:nvPr/>
        </p:nvPicPr>
        <p:blipFill rotWithShape="1">
          <a:blip r:embed="rId7" cstate="print">
            <a:extLst>
              <a:ext uri="{28A0092B-C50C-407E-A947-70E740481C1C}">
                <a14:useLocalDpi xmlns:a14="http://schemas.microsoft.com/office/drawing/2010/main" val="0"/>
              </a:ext>
            </a:extLst>
          </a:blip>
          <a:srcRect t="16671" b="7175"/>
          <a:stretch/>
        </p:blipFill>
        <p:spPr>
          <a:xfrm>
            <a:off x="7185841" y="5039632"/>
            <a:ext cx="2645271" cy="1202418"/>
          </a:xfrm>
          <a:prstGeom prst="rect">
            <a:avLst/>
          </a:prstGeom>
        </p:spPr>
      </p:pic>
      <p:sp>
        <p:nvSpPr>
          <p:cNvPr id="2" name="圆角矩形 1"/>
          <p:cNvSpPr/>
          <p:nvPr/>
        </p:nvSpPr>
        <p:spPr bwMode="auto">
          <a:xfrm>
            <a:off x="7025268" y="4861932"/>
            <a:ext cx="2750557" cy="1380118"/>
          </a:xfrm>
          <a:prstGeom prst="roundRect">
            <a:avLst/>
          </a:prstGeom>
          <a:solidFill>
            <a:schemeClr val="bg1">
              <a:alpha val="0"/>
            </a:schemeClr>
          </a:solidFill>
          <a:ln w="2540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344840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25</a:t>
            </a:fld>
            <a:endParaRPr lang="en-US" altLang="zh-CN" dirty="0"/>
          </a:p>
        </p:txBody>
      </p:sp>
      <p:pic>
        <p:nvPicPr>
          <p:cNvPr id="6" name="图片 5"/>
          <p:cNvPicPr>
            <a:picLocks noChangeAspect="1"/>
          </p:cNvPicPr>
          <p:nvPr/>
        </p:nvPicPr>
        <p:blipFill>
          <a:blip r:embed="rId3"/>
          <a:stretch>
            <a:fillRect/>
          </a:stretch>
        </p:blipFill>
        <p:spPr>
          <a:xfrm>
            <a:off x="4139097" y="3037690"/>
            <a:ext cx="4141303" cy="431777"/>
          </a:xfrm>
          <a:prstGeom prst="rect">
            <a:avLst/>
          </a:prstGeom>
        </p:spPr>
      </p:pic>
      <p:pic>
        <p:nvPicPr>
          <p:cNvPr id="7" name="图片 6"/>
          <p:cNvPicPr>
            <a:picLocks noChangeAspect="1"/>
          </p:cNvPicPr>
          <p:nvPr/>
        </p:nvPicPr>
        <p:blipFill>
          <a:blip r:embed="rId4"/>
          <a:stretch>
            <a:fillRect/>
          </a:stretch>
        </p:blipFill>
        <p:spPr>
          <a:xfrm>
            <a:off x="4139097" y="3616306"/>
            <a:ext cx="2262188" cy="427265"/>
          </a:xfrm>
          <a:prstGeom prst="rect">
            <a:avLst/>
          </a:prstGeom>
        </p:spPr>
      </p:pic>
      <p:pic>
        <p:nvPicPr>
          <p:cNvPr id="8" name="图片 7"/>
          <p:cNvPicPr>
            <a:picLocks noChangeAspect="1"/>
          </p:cNvPicPr>
          <p:nvPr/>
        </p:nvPicPr>
        <p:blipFill>
          <a:blip r:embed="rId5"/>
          <a:stretch>
            <a:fillRect/>
          </a:stretch>
        </p:blipFill>
        <p:spPr>
          <a:xfrm>
            <a:off x="1385858" y="1859130"/>
            <a:ext cx="6346032" cy="1034051"/>
          </a:xfrm>
          <a:prstGeom prst="rect">
            <a:avLst/>
          </a:prstGeom>
        </p:spPr>
      </p:pic>
      <p:pic>
        <p:nvPicPr>
          <p:cNvPr id="10" name="图片 9"/>
          <p:cNvPicPr>
            <a:picLocks noChangeAspect="1"/>
          </p:cNvPicPr>
          <p:nvPr/>
        </p:nvPicPr>
        <p:blipFill>
          <a:blip r:embed="rId6"/>
          <a:stretch>
            <a:fillRect/>
          </a:stretch>
        </p:blipFill>
        <p:spPr>
          <a:xfrm>
            <a:off x="4533583" y="4987932"/>
            <a:ext cx="3776980" cy="671116"/>
          </a:xfrm>
          <a:prstGeom prst="rect">
            <a:avLst/>
          </a:prstGeom>
        </p:spPr>
      </p:pic>
      <p:sp>
        <p:nvSpPr>
          <p:cNvPr id="11" name="矩形 10"/>
          <p:cNvSpPr/>
          <p:nvPr/>
        </p:nvSpPr>
        <p:spPr>
          <a:xfrm>
            <a:off x="4572000" y="5071937"/>
            <a:ext cx="3849624" cy="482947"/>
          </a:xfrm>
          <a:prstGeom prst="rect">
            <a:avLst/>
          </a:prstGeom>
          <a:solidFill>
            <a:srgbClr val="C00000">
              <a:alpha val="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930079" y="4944078"/>
            <a:ext cx="492443" cy="369332"/>
          </a:xfrm>
          <a:prstGeom prst="rect">
            <a:avLst/>
          </a:prstGeom>
        </p:spPr>
        <p:txBody>
          <a:bodyPr wrap="none">
            <a:spAutoFit/>
          </a:bodyPr>
          <a:lstStyle/>
          <a:p>
            <a:r>
              <a:rPr lang="en-US" altLang="zh-CN" dirty="0" err="1"/>
              <a:t>s.t.</a:t>
            </a:r>
            <a:endParaRPr lang="zh-CN" altLang="en-US" dirty="0"/>
          </a:p>
        </p:txBody>
      </p:sp>
      <p:pic>
        <p:nvPicPr>
          <p:cNvPr id="13" name="图片 12"/>
          <p:cNvPicPr>
            <a:picLocks noChangeAspect="1"/>
          </p:cNvPicPr>
          <p:nvPr/>
        </p:nvPicPr>
        <p:blipFill>
          <a:blip r:embed="rId7"/>
          <a:stretch>
            <a:fillRect/>
          </a:stretch>
        </p:blipFill>
        <p:spPr>
          <a:xfrm>
            <a:off x="228093" y="3148702"/>
            <a:ext cx="3590925" cy="2503217"/>
          </a:xfrm>
          <a:prstGeom prst="rect">
            <a:avLst/>
          </a:prstGeom>
        </p:spPr>
      </p:pic>
      <p:sp>
        <p:nvSpPr>
          <p:cNvPr id="14" name="内容占位符 2"/>
          <p:cNvSpPr>
            <a:spLocks noGrp="1"/>
          </p:cNvSpPr>
          <p:nvPr>
            <p:ph idx="1"/>
          </p:nvPr>
        </p:nvSpPr>
        <p:spPr>
          <a:xfrm>
            <a:off x="495300" y="1268413"/>
            <a:ext cx="8915400" cy="555992"/>
          </a:xfrm>
        </p:spPr>
        <p:txBody>
          <a:bodyPr/>
          <a:lstStyle/>
          <a:p>
            <a:r>
              <a:rPr lang="zh-CN" altLang="en-US" sz="2400" b="1" dirty="0">
                <a:latin typeface="微软雅黑" panose="020B0503020204020204" pitchFamily="34" charset="-122"/>
                <a:ea typeface="微软雅黑" panose="020B0503020204020204" pitchFamily="34" charset="-122"/>
              </a:rPr>
              <a:t>离散负载</a:t>
            </a:r>
            <a:endParaRPr lang="en-US" altLang="zh-CN" sz="24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8"/>
          <a:stretch>
            <a:fillRect/>
          </a:stretch>
        </p:blipFill>
        <p:spPr>
          <a:xfrm>
            <a:off x="4139097" y="4195119"/>
            <a:ext cx="2417820" cy="419622"/>
          </a:xfrm>
          <a:prstGeom prst="rect">
            <a:avLst/>
          </a:prstGeom>
        </p:spPr>
      </p:pic>
      <p:sp>
        <p:nvSpPr>
          <p:cNvPr id="15" name="矩形 14"/>
          <p:cNvSpPr/>
          <p:nvPr/>
        </p:nvSpPr>
        <p:spPr>
          <a:xfrm>
            <a:off x="4139098" y="2977186"/>
            <a:ext cx="4171466" cy="498997"/>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cxnSp>
        <p:nvCxnSpPr>
          <p:cNvPr id="16" name="直接箭头连接符 15"/>
          <p:cNvCxnSpPr/>
          <p:nvPr/>
        </p:nvCxnSpPr>
        <p:spPr>
          <a:xfrm>
            <a:off x="8310563" y="3226684"/>
            <a:ext cx="289917" cy="0"/>
          </a:xfrm>
          <a:prstGeom prst="straightConnector1">
            <a:avLst/>
          </a:prstGeom>
          <a:noFill/>
          <a:ln w="25400" cap="flat" cmpd="sng" algn="ctr">
            <a:solidFill>
              <a:srgbClr val="0F6FC6">
                <a:shade val="50000"/>
                <a:satMod val="103000"/>
              </a:srgbClr>
            </a:solidFill>
            <a:prstDash val="solid"/>
            <a:tailEnd type="triangle"/>
          </a:ln>
          <a:effectLst/>
        </p:spPr>
      </p:cxnSp>
      <p:sp>
        <p:nvSpPr>
          <p:cNvPr id="18" name="文本框 17"/>
          <p:cNvSpPr txBox="1"/>
          <p:nvPr/>
        </p:nvSpPr>
        <p:spPr>
          <a:xfrm>
            <a:off x="8600479" y="3072795"/>
            <a:ext cx="933813" cy="307777"/>
          </a:xfrm>
          <a:prstGeom prst="rect">
            <a:avLst/>
          </a:prstGeom>
          <a:noFill/>
          <a:ln w="25400">
            <a:solidFill>
              <a:srgbClr val="002060"/>
            </a:solidFill>
          </a:ln>
        </p:spPr>
        <p:txBody>
          <a:bodyPr wrap="square" rtlCol="0">
            <a:sp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用电向量</a:t>
            </a:r>
          </a:p>
        </p:txBody>
      </p:sp>
      <p:sp>
        <p:nvSpPr>
          <p:cNvPr id="19" name="矩形 18"/>
          <p:cNvSpPr/>
          <p:nvPr/>
        </p:nvSpPr>
        <p:spPr>
          <a:xfrm>
            <a:off x="1397433" y="2181779"/>
            <a:ext cx="926538" cy="498997"/>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cxnSp>
        <p:nvCxnSpPr>
          <p:cNvPr id="20" name="直接箭头连接符 19"/>
          <p:cNvCxnSpPr/>
          <p:nvPr/>
        </p:nvCxnSpPr>
        <p:spPr>
          <a:xfrm flipH="1">
            <a:off x="1208551" y="2407902"/>
            <a:ext cx="188882" cy="4047"/>
          </a:xfrm>
          <a:prstGeom prst="straightConnector1">
            <a:avLst/>
          </a:prstGeom>
          <a:noFill/>
          <a:ln w="25400" cap="flat" cmpd="sng" algn="ctr">
            <a:solidFill>
              <a:srgbClr val="0F6FC6">
                <a:shade val="50000"/>
                <a:satMod val="103000"/>
              </a:srgbClr>
            </a:solidFill>
            <a:prstDash val="solid"/>
            <a:tailEnd type="triangle"/>
          </a:ln>
          <a:effectLst/>
        </p:spPr>
      </p:cxnSp>
      <p:sp>
        <p:nvSpPr>
          <p:cNvPr id="23" name="文本框 22"/>
          <p:cNvSpPr txBox="1"/>
          <p:nvPr/>
        </p:nvSpPr>
        <p:spPr>
          <a:xfrm>
            <a:off x="393539" y="2246907"/>
            <a:ext cx="815012" cy="314251"/>
          </a:xfrm>
          <a:prstGeom prst="rect">
            <a:avLst/>
          </a:prstGeom>
          <a:noFill/>
          <a:ln w="25400">
            <a:solidFill>
              <a:srgbClr val="002060"/>
            </a:solidFill>
          </a:ln>
        </p:spPr>
        <p:txBody>
          <a:bodyPr wrap="square" rtlCol="0">
            <a:sp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用电量</a:t>
            </a:r>
          </a:p>
        </p:txBody>
      </p:sp>
      <p:sp>
        <p:nvSpPr>
          <p:cNvPr id="24" name="矩形 23"/>
          <p:cNvSpPr/>
          <p:nvPr/>
        </p:nvSpPr>
        <p:spPr>
          <a:xfrm>
            <a:off x="5657732" y="2040305"/>
            <a:ext cx="627321" cy="414384"/>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cxnSp>
        <p:nvCxnSpPr>
          <p:cNvPr id="25" name="直接箭头连接符 24"/>
          <p:cNvCxnSpPr>
            <a:stCxn id="24" idx="0"/>
          </p:cNvCxnSpPr>
          <p:nvPr/>
        </p:nvCxnSpPr>
        <p:spPr>
          <a:xfrm flipH="1" flipV="1">
            <a:off x="5971392" y="1884909"/>
            <a:ext cx="1" cy="155396"/>
          </a:xfrm>
          <a:prstGeom prst="straightConnector1">
            <a:avLst/>
          </a:prstGeom>
          <a:noFill/>
          <a:ln w="25400" cap="flat" cmpd="sng" algn="ctr">
            <a:solidFill>
              <a:srgbClr val="0F6FC6">
                <a:shade val="50000"/>
                <a:satMod val="103000"/>
              </a:srgbClr>
            </a:solidFill>
            <a:prstDash val="solid"/>
            <a:tailEnd type="triangle"/>
          </a:ln>
          <a:effectLst/>
        </p:spPr>
      </p:cxnSp>
      <p:sp>
        <p:nvSpPr>
          <p:cNvPr id="28" name="文本框 27"/>
          <p:cNvSpPr txBox="1"/>
          <p:nvPr/>
        </p:nvSpPr>
        <p:spPr>
          <a:xfrm>
            <a:off x="5529161" y="1570658"/>
            <a:ext cx="897874" cy="307777"/>
          </a:xfrm>
          <a:prstGeom prst="rect">
            <a:avLst/>
          </a:prstGeom>
          <a:noFill/>
          <a:ln w="25400">
            <a:solidFill>
              <a:srgbClr val="002060"/>
            </a:solidFill>
          </a:ln>
        </p:spPr>
        <p:txBody>
          <a:bodyPr wrap="square" rtlCol="0">
            <a:sp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开启时间</a:t>
            </a:r>
          </a:p>
        </p:txBody>
      </p:sp>
      <p:sp>
        <p:nvSpPr>
          <p:cNvPr id="29" name="矩形 28"/>
          <p:cNvSpPr/>
          <p:nvPr/>
        </p:nvSpPr>
        <p:spPr>
          <a:xfrm>
            <a:off x="7150764" y="2041161"/>
            <a:ext cx="592701" cy="414384"/>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cxnSp>
        <p:nvCxnSpPr>
          <p:cNvPr id="30" name="直接箭头连接符 29"/>
          <p:cNvCxnSpPr/>
          <p:nvPr/>
        </p:nvCxnSpPr>
        <p:spPr>
          <a:xfrm flipH="1" flipV="1">
            <a:off x="7447114" y="1887827"/>
            <a:ext cx="1" cy="155396"/>
          </a:xfrm>
          <a:prstGeom prst="straightConnector1">
            <a:avLst/>
          </a:prstGeom>
          <a:noFill/>
          <a:ln w="25400" cap="flat" cmpd="sng" algn="ctr">
            <a:solidFill>
              <a:srgbClr val="0F6FC6">
                <a:shade val="50000"/>
                <a:satMod val="103000"/>
              </a:srgbClr>
            </a:solidFill>
            <a:prstDash val="solid"/>
            <a:tailEnd type="triangle"/>
          </a:ln>
          <a:effectLst/>
        </p:spPr>
      </p:cxnSp>
      <p:sp>
        <p:nvSpPr>
          <p:cNvPr id="31" name="文本框 30"/>
          <p:cNvSpPr txBox="1"/>
          <p:nvPr/>
        </p:nvSpPr>
        <p:spPr>
          <a:xfrm>
            <a:off x="6998177" y="1565118"/>
            <a:ext cx="897874" cy="307777"/>
          </a:xfrm>
          <a:prstGeom prst="rect">
            <a:avLst/>
          </a:prstGeom>
          <a:noFill/>
          <a:ln w="25400">
            <a:solidFill>
              <a:srgbClr val="002060"/>
            </a:solidFill>
          </a:ln>
        </p:spPr>
        <p:txBody>
          <a:bodyPr wrap="square" rtlCol="0">
            <a:sp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结束时间</a:t>
            </a:r>
          </a:p>
        </p:txBody>
      </p:sp>
      <p:sp>
        <p:nvSpPr>
          <p:cNvPr id="32" name="矩形 31"/>
          <p:cNvSpPr/>
          <p:nvPr/>
        </p:nvSpPr>
        <p:spPr>
          <a:xfrm>
            <a:off x="5773964" y="5113909"/>
            <a:ext cx="627321" cy="414384"/>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sp>
        <p:nvSpPr>
          <p:cNvPr id="33" name="矩形 32"/>
          <p:cNvSpPr/>
          <p:nvPr/>
        </p:nvSpPr>
        <p:spPr>
          <a:xfrm>
            <a:off x="7641928" y="5115659"/>
            <a:ext cx="627321" cy="414384"/>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cxnSp>
        <p:nvCxnSpPr>
          <p:cNvPr id="34" name="直接箭头连接符 33"/>
          <p:cNvCxnSpPr/>
          <p:nvPr/>
        </p:nvCxnSpPr>
        <p:spPr>
          <a:xfrm>
            <a:off x="6106966" y="5551651"/>
            <a:ext cx="464" cy="251115"/>
          </a:xfrm>
          <a:prstGeom prst="straightConnector1">
            <a:avLst/>
          </a:prstGeom>
          <a:noFill/>
          <a:ln w="25400" cap="flat" cmpd="sng" algn="ctr">
            <a:solidFill>
              <a:srgbClr val="0F6FC6">
                <a:shade val="50000"/>
                <a:satMod val="103000"/>
              </a:srgbClr>
            </a:solidFill>
            <a:prstDash val="solid"/>
            <a:tailEnd type="triangle"/>
          </a:ln>
          <a:effectLst/>
        </p:spPr>
      </p:cxnSp>
      <p:cxnSp>
        <p:nvCxnSpPr>
          <p:cNvPr id="39" name="直接箭头连接符 38"/>
          <p:cNvCxnSpPr/>
          <p:nvPr/>
        </p:nvCxnSpPr>
        <p:spPr>
          <a:xfrm>
            <a:off x="7955124" y="5545911"/>
            <a:ext cx="464" cy="251115"/>
          </a:xfrm>
          <a:prstGeom prst="straightConnector1">
            <a:avLst/>
          </a:prstGeom>
          <a:noFill/>
          <a:ln w="25400" cap="flat" cmpd="sng" algn="ctr">
            <a:solidFill>
              <a:srgbClr val="0F6FC6">
                <a:shade val="50000"/>
                <a:satMod val="103000"/>
              </a:srgbClr>
            </a:solidFill>
            <a:prstDash val="solid"/>
            <a:tailEnd type="triangle"/>
          </a:ln>
          <a:effectLst/>
        </p:spPr>
      </p:cxnSp>
      <p:sp>
        <p:nvSpPr>
          <p:cNvPr id="40" name="文本框 39"/>
          <p:cNvSpPr txBox="1"/>
          <p:nvPr/>
        </p:nvSpPr>
        <p:spPr>
          <a:xfrm>
            <a:off x="5461763" y="5796660"/>
            <a:ext cx="1340445" cy="307777"/>
          </a:xfrm>
          <a:prstGeom prst="rect">
            <a:avLst/>
          </a:prstGeom>
          <a:noFill/>
          <a:ln w="25400">
            <a:solidFill>
              <a:srgbClr val="002060"/>
            </a:solidFill>
          </a:ln>
        </p:spPr>
        <p:txBody>
          <a:bodyPr wrap="square" rtlCol="0">
            <a:sp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最早开启时间</a:t>
            </a:r>
          </a:p>
        </p:txBody>
      </p:sp>
      <p:sp>
        <p:nvSpPr>
          <p:cNvPr id="41" name="文本框 40"/>
          <p:cNvSpPr txBox="1"/>
          <p:nvPr/>
        </p:nvSpPr>
        <p:spPr>
          <a:xfrm>
            <a:off x="7496987" y="5802345"/>
            <a:ext cx="1321894" cy="307777"/>
          </a:xfrm>
          <a:prstGeom prst="rect">
            <a:avLst/>
          </a:prstGeom>
          <a:noFill/>
          <a:ln w="25400">
            <a:solidFill>
              <a:srgbClr val="002060"/>
            </a:solidFill>
          </a:ln>
        </p:spPr>
        <p:txBody>
          <a:bodyPr wrap="square" rtlCol="0">
            <a:sp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最晚结束时间</a:t>
            </a:r>
          </a:p>
        </p:txBody>
      </p:sp>
      <p:sp>
        <p:nvSpPr>
          <p:cNvPr id="35"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三</a:t>
            </a:r>
            <a:r>
              <a:rPr lang="zh-CN" altLang="en-US" sz="2800" b="1" kern="1200" dirty="0" smtClean="0">
                <a:solidFill>
                  <a:srgbClr val="8E0000"/>
                </a:solidFill>
                <a:latin typeface="微软雅黑" pitchFamily="34" charset="-122"/>
                <a:ea typeface="微软雅黑" pitchFamily="34" charset="-122"/>
              </a:rPr>
              <a:t>、考虑</a:t>
            </a:r>
            <a:r>
              <a:rPr lang="zh-CN" altLang="en-US" sz="2800" b="1" kern="1200" dirty="0">
                <a:solidFill>
                  <a:srgbClr val="8E0000"/>
                </a:solidFill>
                <a:latin typeface="微软雅黑" pitchFamily="34" charset="-122"/>
                <a:ea typeface="微软雅黑" pitchFamily="34" charset="-122"/>
              </a:rPr>
              <a:t>离散负载的一般化隐私保护负载调度算法</a:t>
            </a:r>
            <a:r>
              <a:rPr lang="zh-CN" altLang="en-US" sz="2800" b="1" kern="1200" dirty="0" smtClean="0">
                <a:solidFill>
                  <a:srgbClr val="8E0000"/>
                </a:solidFill>
                <a:latin typeface="微软雅黑" pitchFamily="34" charset="-122"/>
                <a:ea typeface="微软雅黑" pitchFamily="34" charset="-122"/>
              </a:rPr>
              <a:t>研究</a:t>
            </a:r>
            <a:endParaRPr lang="zh-CN" altLang="en-US" sz="2800" b="1" kern="1200" dirty="0">
              <a:solidFill>
                <a:srgbClr val="8E0000"/>
              </a:solidFill>
              <a:latin typeface="微软雅黑" pitchFamily="34" charset="-122"/>
              <a:ea typeface="微软雅黑" pitchFamily="34" charset="-122"/>
            </a:endParaRPr>
          </a:p>
        </p:txBody>
      </p:sp>
    </p:spTree>
    <p:extLst>
      <p:ext uri="{BB962C8B-B14F-4D97-AF65-F5344CB8AC3E}">
        <p14:creationId xmlns:p14="http://schemas.microsoft.com/office/powerpoint/2010/main" val="1032810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277509" y="2637556"/>
            <a:ext cx="6186916" cy="4119569"/>
          </a:xfrm>
          <a:prstGeom prst="rect">
            <a:avLst/>
          </a:prstGeom>
        </p:spPr>
      </p:pic>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26</a:t>
            </a:fld>
            <a:endParaRPr lang="en-US" altLang="zh-CN" dirty="0"/>
          </a:p>
        </p:txBody>
      </p:sp>
      <p:sp>
        <p:nvSpPr>
          <p:cNvPr id="25" name="内容占位符 2"/>
          <p:cNvSpPr>
            <a:spLocks noGrp="1"/>
          </p:cNvSpPr>
          <p:nvPr>
            <p:ph idx="1"/>
          </p:nvPr>
        </p:nvSpPr>
        <p:spPr>
          <a:xfrm>
            <a:off x="495300" y="1268413"/>
            <a:ext cx="8915400" cy="479364"/>
          </a:xfrm>
        </p:spPr>
        <p:txBody>
          <a:bodyPr/>
          <a:lstStyle/>
          <a:p>
            <a:r>
              <a:rPr lang="zh-CN" altLang="en-US" sz="2400" b="1" dirty="0">
                <a:latin typeface="微软雅黑" panose="020B0503020204020204" pitchFamily="34" charset="-122"/>
                <a:ea typeface="微软雅黑" panose="020B0503020204020204" pitchFamily="34" charset="-122"/>
              </a:rPr>
              <a:t>考虑离散负载的一般化隐私保护负载调度</a:t>
            </a:r>
            <a:endParaRPr lang="en-US" altLang="zh-CN" sz="2400" b="1" dirty="0">
              <a:latin typeface="微软雅黑" panose="020B0503020204020204" pitchFamily="34" charset="-122"/>
              <a:ea typeface="微软雅黑" panose="020B0503020204020204" pitchFamily="34" charset="-122"/>
            </a:endParaRPr>
          </a:p>
          <a:p>
            <a:pPr lvl="1">
              <a:lnSpc>
                <a:spcPct val="125000"/>
              </a:lnSpc>
            </a:pPr>
            <a:r>
              <a:rPr lang="zh-CN" altLang="en-US" sz="2000" b="1" dirty="0">
                <a:latin typeface="微软雅黑" panose="020B0503020204020204" pitchFamily="34" charset="-122"/>
                <a:ea typeface="微软雅黑" panose="020B0503020204020204" pitchFamily="34" charset="-122"/>
              </a:rPr>
              <a:t>离散负载引入</a:t>
            </a:r>
            <a:r>
              <a:rPr lang="zh-CN" altLang="en-US" sz="2000" b="1" dirty="0">
                <a:solidFill>
                  <a:srgbClr val="8E0000"/>
                </a:solidFill>
                <a:latin typeface="微软雅黑" panose="020B0503020204020204" pitchFamily="34" charset="-122"/>
                <a:ea typeface="微软雅黑" panose="020B0503020204020204" pitchFamily="34" charset="-122"/>
              </a:rPr>
              <a:t>整数变量</a:t>
            </a:r>
            <a:endParaRPr lang="en-US" altLang="zh-CN" sz="2000" b="1" dirty="0">
              <a:solidFill>
                <a:srgbClr val="8E0000"/>
              </a:solidFill>
              <a:latin typeface="微软雅黑" panose="020B0503020204020204" pitchFamily="34" charset="-122"/>
              <a:ea typeface="微软雅黑" panose="020B0503020204020204" pitchFamily="34" charset="-122"/>
            </a:endParaRPr>
          </a:p>
        </p:txBody>
      </p:sp>
      <p:sp>
        <p:nvSpPr>
          <p:cNvPr id="2" name="圆角矩形 1"/>
          <p:cNvSpPr/>
          <p:nvPr/>
        </p:nvSpPr>
        <p:spPr bwMode="auto">
          <a:xfrm>
            <a:off x="1042241" y="2685263"/>
            <a:ext cx="6657451" cy="715244"/>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pic>
        <p:nvPicPr>
          <p:cNvPr id="6" name="图片 5"/>
          <p:cNvPicPr>
            <a:picLocks noChangeAspect="1"/>
          </p:cNvPicPr>
          <p:nvPr/>
        </p:nvPicPr>
        <p:blipFill>
          <a:blip r:embed="rId4"/>
          <a:stretch>
            <a:fillRect/>
          </a:stretch>
        </p:blipFill>
        <p:spPr>
          <a:xfrm>
            <a:off x="1042241" y="2602202"/>
            <a:ext cx="7886700" cy="798305"/>
          </a:xfrm>
          <a:prstGeom prst="rect">
            <a:avLst/>
          </a:prstGeom>
        </p:spPr>
      </p:pic>
      <p:sp>
        <p:nvSpPr>
          <p:cNvPr id="8" name="矩形 7"/>
          <p:cNvSpPr/>
          <p:nvPr/>
        </p:nvSpPr>
        <p:spPr>
          <a:xfrm>
            <a:off x="2388152" y="2770908"/>
            <a:ext cx="1726648" cy="388852"/>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sp>
        <p:nvSpPr>
          <p:cNvPr id="9" name="文本框 8"/>
          <p:cNvSpPr txBox="1"/>
          <p:nvPr/>
        </p:nvSpPr>
        <p:spPr>
          <a:xfrm>
            <a:off x="2618578" y="2255388"/>
            <a:ext cx="1167915" cy="338554"/>
          </a:xfrm>
          <a:prstGeom prst="rect">
            <a:avLst/>
          </a:prstGeom>
          <a:noFill/>
          <a:ln w="25400">
            <a:solidFill>
              <a:srgbClr val="002060"/>
            </a:solidFill>
          </a:ln>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隐私需求</a:t>
            </a:r>
          </a:p>
        </p:txBody>
      </p:sp>
      <p:cxnSp>
        <p:nvCxnSpPr>
          <p:cNvPr id="10" name="直接箭头连接符 9"/>
          <p:cNvCxnSpPr/>
          <p:nvPr/>
        </p:nvCxnSpPr>
        <p:spPr>
          <a:xfrm flipV="1">
            <a:off x="3202536" y="2596644"/>
            <a:ext cx="0" cy="174264"/>
          </a:xfrm>
          <a:prstGeom prst="straightConnector1">
            <a:avLst/>
          </a:prstGeom>
          <a:noFill/>
          <a:ln w="25400" cap="flat" cmpd="sng" algn="ctr">
            <a:solidFill>
              <a:srgbClr val="0F6FC6">
                <a:shade val="50000"/>
                <a:satMod val="103000"/>
              </a:srgbClr>
            </a:solidFill>
            <a:prstDash val="solid"/>
            <a:tailEnd type="triangle"/>
          </a:ln>
          <a:effectLst/>
        </p:spPr>
      </p:cxnSp>
      <p:sp>
        <p:nvSpPr>
          <p:cNvPr id="14" name="矩形 13"/>
          <p:cNvSpPr/>
          <p:nvPr/>
        </p:nvSpPr>
        <p:spPr>
          <a:xfrm>
            <a:off x="4264240" y="2770908"/>
            <a:ext cx="1476160" cy="388852"/>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cxnSp>
        <p:nvCxnSpPr>
          <p:cNvPr id="15" name="直接箭头连接符 14"/>
          <p:cNvCxnSpPr/>
          <p:nvPr/>
        </p:nvCxnSpPr>
        <p:spPr>
          <a:xfrm flipV="1">
            <a:off x="4919576" y="2593942"/>
            <a:ext cx="0" cy="174264"/>
          </a:xfrm>
          <a:prstGeom prst="straightConnector1">
            <a:avLst/>
          </a:prstGeom>
          <a:noFill/>
          <a:ln w="25400" cap="flat" cmpd="sng" algn="ctr">
            <a:solidFill>
              <a:srgbClr val="0F6FC6">
                <a:shade val="50000"/>
                <a:satMod val="103000"/>
              </a:srgbClr>
            </a:solidFill>
            <a:prstDash val="solid"/>
            <a:tailEnd type="triangle"/>
          </a:ln>
          <a:effectLst/>
        </p:spPr>
      </p:cxnSp>
      <p:sp>
        <p:nvSpPr>
          <p:cNvPr id="16" name="文本框 15"/>
          <p:cNvSpPr txBox="1"/>
          <p:nvPr/>
        </p:nvSpPr>
        <p:spPr>
          <a:xfrm>
            <a:off x="4335618" y="2258802"/>
            <a:ext cx="1167915" cy="338554"/>
          </a:xfrm>
          <a:prstGeom prst="rect">
            <a:avLst/>
          </a:prstGeom>
          <a:noFill/>
          <a:ln w="25400">
            <a:solidFill>
              <a:srgbClr val="002060"/>
            </a:solidFill>
          </a:ln>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经济需求</a:t>
            </a:r>
          </a:p>
        </p:txBody>
      </p:sp>
      <p:sp>
        <p:nvSpPr>
          <p:cNvPr id="17" name="矩形 16"/>
          <p:cNvSpPr/>
          <p:nvPr/>
        </p:nvSpPr>
        <p:spPr>
          <a:xfrm>
            <a:off x="6507826" y="2762920"/>
            <a:ext cx="2209453" cy="388852"/>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cxnSp>
        <p:nvCxnSpPr>
          <p:cNvPr id="18" name="直接箭头连接符 17"/>
          <p:cNvCxnSpPr/>
          <p:nvPr/>
        </p:nvCxnSpPr>
        <p:spPr>
          <a:xfrm flipV="1">
            <a:off x="7551016" y="2588656"/>
            <a:ext cx="0" cy="174264"/>
          </a:xfrm>
          <a:prstGeom prst="straightConnector1">
            <a:avLst/>
          </a:prstGeom>
          <a:noFill/>
          <a:ln w="25400" cap="flat" cmpd="sng" algn="ctr">
            <a:solidFill>
              <a:srgbClr val="0F6FC6">
                <a:shade val="50000"/>
                <a:satMod val="103000"/>
              </a:srgbClr>
            </a:solidFill>
            <a:prstDash val="solid"/>
            <a:tailEnd type="triangle"/>
          </a:ln>
          <a:effectLst/>
        </p:spPr>
      </p:cxnSp>
      <p:sp>
        <p:nvSpPr>
          <p:cNvPr id="19" name="文本框 18"/>
          <p:cNvSpPr txBox="1"/>
          <p:nvPr/>
        </p:nvSpPr>
        <p:spPr>
          <a:xfrm>
            <a:off x="6800986" y="2250102"/>
            <a:ext cx="1500060" cy="338554"/>
          </a:xfrm>
          <a:prstGeom prst="rect">
            <a:avLst/>
          </a:prstGeom>
          <a:noFill/>
          <a:ln w="25400">
            <a:solidFill>
              <a:srgbClr val="002060"/>
            </a:solidFill>
          </a:ln>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满意度需求</a:t>
            </a:r>
          </a:p>
        </p:txBody>
      </p:sp>
      <p:sp>
        <p:nvSpPr>
          <p:cNvPr id="13" name="矩形 12"/>
          <p:cNvSpPr/>
          <p:nvPr/>
        </p:nvSpPr>
        <p:spPr bwMode="auto">
          <a:xfrm>
            <a:off x="3060192" y="4299712"/>
            <a:ext cx="3616960" cy="1387407"/>
          </a:xfrm>
          <a:prstGeom prst="rect">
            <a:avLst/>
          </a:prstGeom>
          <a:solidFill>
            <a:schemeClr val="accent1">
              <a:alpha val="0"/>
            </a:schemeClr>
          </a:solidFill>
          <a:ln w="1905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21" name="矩形 20"/>
          <p:cNvSpPr/>
          <p:nvPr/>
        </p:nvSpPr>
        <p:spPr bwMode="auto">
          <a:xfrm>
            <a:off x="3060192" y="3389871"/>
            <a:ext cx="3060192" cy="865061"/>
          </a:xfrm>
          <a:prstGeom prst="rect">
            <a:avLst/>
          </a:prstGeom>
          <a:solidFill>
            <a:schemeClr val="accent1">
              <a:alpha val="0"/>
            </a:schemeClr>
          </a:solidFill>
          <a:ln w="1905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22" name="矩形 21"/>
          <p:cNvSpPr/>
          <p:nvPr/>
        </p:nvSpPr>
        <p:spPr bwMode="auto">
          <a:xfrm>
            <a:off x="3060192" y="5732632"/>
            <a:ext cx="2523744" cy="302407"/>
          </a:xfrm>
          <a:prstGeom prst="rect">
            <a:avLst/>
          </a:prstGeom>
          <a:solidFill>
            <a:schemeClr val="accent1">
              <a:alpha val="0"/>
            </a:schemeClr>
          </a:solidFill>
          <a:ln w="1905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cxnSp>
        <p:nvCxnSpPr>
          <p:cNvPr id="23" name="直接箭头连接符 22"/>
          <p:cNvCxnSpPr>
            <a:endCxn id="26" idx="1"/>
          </p:cNvCxnSpPr>
          <p:nvPr/>
        </p:nvCxnSpPr>
        <p:spPr>
          <a:xfrm>
            <a:off x="6177280" y="3825241"/>
            <a:ext cx="750706" cy="1829"/>
          </a:xfrm>
          <a:prstGeom prst="straightConnector1">
            <a:avLst/>
          </a:prstGeom>
          <a:noFill/>
          <a:ln w="25400" cap="flat" cmpd="sng" algn="ctr">
            <a:solidFill>
              <a:srgbClr val="0F6FC6">
                <a:shade val="50000"/>
                <a:satMod val="103000"/>
              </a:srgbClr>
            </a:solidFill>
            <a:prstDash val="solid"/>
            <a:tailEnd type="triangle"/>
          </a:ln>
          <a:effectLst/>
        </p:spPr>
      </p:cxnSp>
      <p:sp>
        <p:nvSpPr>
          <p:cNvPr id="26" name="文本框 25"/>
          <p:cNvSpPr txBox="1"/>
          <p:nvPr/>
        </p:nvSpPr>
        <p:spPr>
          <a:xfrm>
            <a:off x="6927986" y="3657793"/>
            <a:ext cx="1916293" cy="338554"/>
          </a:xfrm>
          <a:prstGeom prst="rect">
            <a:avLst/>
          </a:prstGeom>
          <a:noFill/>
          <a:ln w="25400">
            <a:solidFill>
              <a:srgbClr val="002060"/>
            </a:solidFill>
          </a:ln>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温控负载相关约束</a:t>
            </a:r>
          </a:p>
        </p:txBody>
      </p:sp>
      <p:cxnSp>
        <p:nvCxnSpPr>
          <p:cNvPr id="28" name="直接箭头连接符 27"/>
          <p:cNvCxnSpPr/>
          <p:nvPr/>
        </p:nvCxnSpPr>
        <p:spPr>
          <a:xfrm flipV="1">
            <a:off x="6679872" y="4981635"/>
            <a:ext cx="121113" cy="1"/>
          </a:xfrm>
          <a:prstGeom prst="straightConnector1">
            <a:avLst/>
          </a:prstGeom>
          <a:noFill/>
          <a:ln w="25400" cap="flat" cmpd="sng" algn="ctr">
            <a:solidFill>
              <a:srgbClr val="0F6FC6">
                <a:shade val="50000"/>
                <a:satMod val="103000"/>
              </a:srgbClr>
            </a:solidFill>
            <a:prstDash val="solid"/>
            <a:tailEnd type="triangle"/>
          </a:ln>
          <a:effectLst/>
        </p:spPr>
      </p:cxnSp>
      <p:sp>
        <p:nvSpPr>
          <p:cNvPr id="30" name="文本框 29"/>
          <p:cNvSpPr txBox="1"/>
          <p:nvPr/>
        </p:nvSpPr>
        <p:spPr>
          <a:xfrm>
            <a:off x="6800985" y="4812358"/>
            <a:ext cx="2043295" cy="338554"/>
          </a:xfrm>
          <a:prstGeom prst="rect">
            <a:avLst/>
          </a:prstGeom>
          <a:noFill/>
          <a:ln w="25400">
            <a:solidFill>
              <a:srgbClr val="002060"/>
            </a:solidFill>
          </a:ln>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可充电电池相关约束</a:t>
            </a:r>
          </a:p>
        </p:txBody>
      </p:sp>
      <p:cxnSp>
        <p:nvCxnSpPr>
          <p:cNvPr id="31" name="直接箭头连接符 30"/>
          <p:cNvCxnSpPr/>
          <p:nvPr/>
        </p:nvCxnSpPr>
        <p:spPr>
          <a:xfrm flipV="1">
            <a:off x="5586656" y="5886675"/>
            <a:ext cx="1313900" cy="1"/>
          </a:xfrm>
          <a:prstGeom prst="straightConnector1">
            <a:avLst/>
          </a:prstGeom>
          <a:noFill/>
          <a:ln w="25400" cap="flat" cmpd="sng" algn="ctr">
            <a:solidFill>
              <a:srgbClr val="0F6FC6">
                <a:shade val="50000"/>
                <a:satMod val="103000"/>
              </a:srgbClr>
            </a:solidFill>
            <a:prstDash val="solid"/>
            <a:tailEnd type="triangle"/>
          </a:ln>
          <a:effectLst/>
        </p:spPr>
      </p:cxnSp>
      <p:sp>
        <p:nvSpPr>
          <p:cNvPr id="33" name="文本框 32"/>
          <p:cNvSpPr txBox="1"/>
          <p:nvPr/>
        </p:nvSpPr>
        <p:spPr>
          <a:xfrm>
            <a:off x="6927987" y="5732632"/>
            <a:ext cx="1916293" cy="341723"/>
          </a:xfrm>
          <a:prstGeom prst="rect">
            <a:avLst/>
          </a:prstGeom>
          <a:noFill/>
          <a:ln w="25400">
            <a:solidFill>
              <a:srgbClr val="002060"/>
            </a:solidFill>
          </a:ln>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离散负载相关约束</a:t>
            </a:r>
          </a:p>
        </p:txBody>
      </p:sp>
      <p:cxnSp>
        <p:nvCxnSpPr>
          <p:cNvPr id="34" name="直接箭头连接符 33"/>
          <p:cNvCxnSpPr/>
          <p:nvPr/>
        </p:nvCxnSpPr>
        <p:spPr>
          <a:xfrm flipV="1">
            <a:off x="5213844" y="6391362"/>
            <a:ext cx="370092" cy="1"/>
          </a:xfrm>
          <a:prstGeom prst="straightConnector1">
            <a:avLst/>
          </a:prstGeom>
          <a:noFill/>
          <a:ln w="25400" cap="flat" cmpd="sng" algn="ctr">
            <a:solidFill>
              <a:srgbClr val="0F6FC6">
                <a:shade val="50000"/>
                <a:satMod val="103000"/>
              </a:srgbClr>
            </a:solidFill>
            <a:prstDash val="solid"/>
            <a:tailEnd type="triangle"/>
          </a:ln>
          <a:effectLst/>
        </p:spPr>
      </p:cxnSp>
      <p:sp>
        <p:nvSpPr>
          <p:cNvPr id="36" name="文本框 35"/>
          <p:cNvSpPr txBox="1"/>
          <p:nvPr/>
        </p:nvSpPr>
        <p:spPr>
          <a:xfrm>
            <a:off x="5591427" y="6240806"/>
            <a:ext cx="1342773" cy="341723"/>
          </a:xfrm>
          <a:prstGeom prst="rect">
            <a:avLst/>
          </a:prstGeom>
          <a:noFill/>
          <a:ln w="25400">
            <a:solidFill>
              <a:srgbClr val="002060"/>
            </a:solidFill>
          </a:ln>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总用电约束</a:t>
            </a:r>
          </a:p>
        </p:txBody>
      </p:sp>
      <p:sp>
        <p:nvSpPr>
          <p:cNvPr id="29"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三</a:t>
            </a:r>
            <a:r>
              <a:rPr lang="zh-CN" altLang="en-US" sz="2800" b="1" kern="1200" dirty="0" smtClean="0">
                <a:solidFill>
                  <a:srgbClr val="8E0000"/>
                </a:solidFill>
                <a:latin typeface="微软雅黑" pitchFamily="34" charset="-122"/>
                <a:ea typeface="微软雅黑" pitchFamily="34" charset="-122"/>
              </a:rPr>
              <a:t>、考虑</a:t>
            </a:r>
            <a:r>
              <a:rPr lang="zh-CN" altLang="en-US" sz="2800" b="1" kern="1200" dirty="0">
                <a:solidFill>
                  <a:srgbClr val="8E0000"/>
                </a:solidFill>
                <a:latin typeface="微软雅黑" pitchFamily="34" charset="-122"/>
                <a:ea typeface="微软雅黑" pitchFamily="34" charset="-122"/>
              </a:rPr>
              <a:t>离散负载的一般化隐私保护负载调度算法</a:t>
            </a:r>
            <a:r>
              <a:rPr lang="zh-CN" altLang="en-US" sz="2800" b="1" kern="1200" dirty="0" smtClean="0">
                <a:solidFill>
                  <a:srgbClr val="8E0000"/>
                </a:solidFill>
                <a:latin typeface="微软雅黑" pitchFamily="34" charset="-122"/>
                <a:ea typeface="微软雅黑" pitchFamily="34" charset="-122"/>
              </a:rPr>
              <a:t>研究</a:t>
            </a:r>
            <a:endParaRPr lang="zh-CN" altLang="en-US" sz="2800" b="1" kern="1200" dirty="0">
              <a:solidFill>
                <a:srgbClr val="8E0000"/>
              </a:solidFill>
              <a:latin typeface="微软雅黑" pitchFamily="34" charset="-122"/>
              <a:ea typeface="微软雅黑" pitchFamily="34" charset="-122"/>
            </a:endParaRPr>
          </a:p>
        </p:txBody>
      </p:sp>
    </p:spTree>
    <p:extLst>
      <p:ext uri="{BB962C8B-B14F-4D97-AF65-F5344CB8AC3E}">
        <p14:creationId xmlns:p14="http://schemas.microsoft.com/office/powerpoint/2010/main" val="9440184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1268413"/>
            <a:ext cx="8915400" cy="514088"/>
          </a:xfrm>
        </p:spPr>
        <p:txBody>
          <a:bodyPr/>
          <a:lstStyle/>
          <a:p>
            <a:r>
              <a:rPr lang="zh-CN" altLang="en-US" sz="2400" b="1" dirty="0"/>
              <a:t>凸松弛</a:t>
            </a:r>
            <a:r>
              <a:rPr lang="en-US" altLang="zh-CN" sz="2400" b="1" dirty="0"/>
              <a:t>——</a:t>
            </a:r>
            <a:r>
              <a:rPr lang="zh-CN" altLang="en-US" sz="2400" b="1" dirty="0"/>
              <a:t>随机化思想</a:t>
            </a:r>
            <a:endParaRPr lang="en-US" altLang="zh-CN" sz="2400" b="1" dirty="0"/>
          </a:p>
          <a:p>
            <a:pPr lvl="1"/>
            <a:r>
              <a:rPr lang="zh-CN" altLang="en-US" sz="2000" b="1" dirty="0"/>
              <a:t>将可行域扩展到原可行域的凸包</a:t>
            </a:r>
          </a:p>
        </p:txBody>
      </p:sp>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27</a:t>
            </a:fld>
            <a:endParaRPr lang="en-US" altLang="zh-CN" dirty="0"/>
          </a:p>
        </p:txBody>
      </p:sp>
      <p:pic>
        <p:nvPicPr>
          <p:cNvPr id="14" name="图片 13"/>
          <p:cNvPicPr>
            <a:picLocks noChangeAspect="1"/>
          </p:cNvPicPr>
          <p:nvPr/>
        </p:nvPicPr>
        <p:blipFill>
          <a:blip r:embed="rId3"/>
          <a:stretch>
            <a:fillRect/>
          </a:stretch>
        </p:blipFill>
        <p:spPr>
          <a:xfrm>
            <a:off x="907196" y="2216597"/>
            <a:ext cx="6864691" cy="4115157"/>
          </a:xfrm>
          <a:prstGeom prst="rect">
            <a:avLst/>
          </a:prstGeom>
        </p:spPr>
      </p:pic>
      <p:sp>
        <p:nvSpPr>
          <p:cNvPr id="15" name="矩形 14"/>
          <p:cNvSpPr/>
          <p:nvPr/>
        </p:nvSpPr>
        <p:spPr>
          <a:xfrm>
            <a:off x="2257109" y="3444937"/>
            <a:ext cx="524503" cy="400110"/>
          </a:xfrm>
          <a:prstGeom prst="rect">
            <a:avLst/>
          </a:prstGeom>
        </p:spPr>
        <p:txBody>
          <a:bodyPr wrap="none">
            <a:spAutoFit/>
          </a:bodyPr>
          <a:lstStyle/>
          <a:p>
            <a:r>
              <a:rPr lang="en-US" altLang="zh-CN" sz="2000" dirty="0" err="1"/>
              <a:t>s.t.</a:t>
            </a:r>
            <a:endParaRPr lang="zh-CN" altLang="en-US" sz="2000" dirty="0"/>
          </a:p>
        </p:txBody>
      </p:sp>
      <p:pic>
        <p:nvPicPr>
          <p:cNvPr id="5124" name="Picture 4" descr="http://image.lxway.com/thumb/280x220/9/42/9426b66e356d9461caf704dc6d111b17.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1349436"/>
            <a:ext cx="2667000" cy="209550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235476" y="2839037"/>
            <a:ext cx="399014" cy="388852"/>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cxnSp>
        <p:nvCxnSpPr>
          <p:cNvPr id="9" name="直接箭头连接符 8"/>
          <p:cNvCxnSpPr/>
          <p:nvPr/>
        </p:nvCxnSpPr>
        <p:spPr>
          <a:xfrm>
            <a:off x="1411836" y="3227889"/>
            <a:ext cx="0" cy="217048"/>
          </a:xfrm>
          <a:prstGeom prst="straightConnector1">
            <a:avLst/>
          </a:prstGeom>
          <a:noFill/>
          <a:ln w="25400" cap="flat" cmpd="sng" algn="ctr">
            <a:solidFill>
              <a:srgbClr val="0F6FC6">
                <a:shade val="50000"/>
                <a:satMod val="103000"/>
              </a:srgbClr>
            </a:solidFill>
            <a:prstDash val="solid"/>
            <a:tailEnd type="triangle"/>
          </a:ln>
          <a:effectLst/>
        </p:spPr>
      </p:cxnSp>
      <p:sp>
        <p:nvSpPr>
          <p:cNvPr id="12" name="文本框 11"/>
          <p:cNvSpPr txBox="1"/>
          <p:nvPr/>
        </p:nvSpPr>
        <p:spPr>
          <a:xfrm>
            <a:off x="926886" y="3459408"/>
            <a:ext cx="1016194" cy="338554"/>
          </a:xfrm>
          <a:prstGeom prst="rect">
            <a:avLst/>
          </a:prstGeom>
          <a:noFill/>
          <a:ln w="25400">
            <a:solidFill>
              <a:srgbClr val="002060"/>
            </a:solidFill>
          </a:ln>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开启概率</a:t>
            </a:r>
          </a:p>
        </p:txBody>
      </p:sp>
      <p:sp>
        <p:nvSpPr>
          <p:cNvPr id="13" name="矩形 12"/>
          <p:cNvSpPr/>
          <p:nvPr/>
        </p:nvSpPr>
        <p:spPr>
          <a:xfrm>
            <a:off x="907196" y="5399488"/>
            <a:ext cx="1184494" cy="406952"/>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cxnSp>
        <p:nvCxnSpPr>
          <p:cNvPr id="16" name="直接箭头连接符 15"/>
          <p:cNvCxnSpPr/>
          <p:nvPr/>
        </p:nvCxnSpPr>
        <p:spPr>
          <a:xfrm flipV="1">
            <a:off x="1484988" y="5196776"/>
            <a:ext cx="0" cy="202712"/>
          </a:xfrm>
          <a:prstGeom prst="straightConnector1">
            <a:avLst/>
          </a:prstGeom>
          <a:noFill/>
          <a:ln w="25400" cap="flat" cmpd="sng" algn="ctr">
            <a:solidFill>
              <a:srgbClr val="0F6FC6">
                <a:shade val="50000"/>
                <a:satMod val="103000"/>
              </a:srgbClr>
            </a:solidFill>
            <a:prstDash val="solid"/>
            <a:tailEnd type="triangle"/>
          </a:ln>
          <a:effectLst/>
        </p:spPr>
      </p:cxnSp>
      <p:sp>
        <p:nvSpPr>
          <p:cNvPr id="17" name="文本框 16"/>
          <p:cNvSpPr txBox="1"/>
          <p:nvPr/>
        </p:nvSpPr>
        <p:spPr>
          <a:xfrm>
            <a:off x="865612" y="4612001"/>
            <a:ext cx="1267661" cy="584775"/>
          </a:xfrm>
          <a:prstGeom prst="rect">
            <a:avLst/>
          </a:prstGeom>
          <a:noFill/>
          <a:ln w="25400">
            <a:solidFill>
              <a:srgbClr val="002060"/>
            </a:solidFill>
          </a:ln>
        </p:spPr>
        <p:txBody>
          <a:bodyPr wrap="square" rtlCol="0">
            <a:spAutoFit/>
          </a:bodyPr>
          <a:lstStyle/>
          <a:p>
            <a:pPr algn="ctr"/>
            <a:r>
              <a:rPr lang="zh-CN" altLang="en-US" sz="1600" b="1" dirty="0">
                <a:solidFill>
                  <a:srgbClr val="3333FF"/>
                </a:solidFill>
                <a:latin typeface="微软雅黑" panose="020B0503020204020204" pitchFamily="34" charset="-122"/>
                <a:ea typeface="微软雅黑" panose="020B0503020204020204" pitchFamily="34" charset="-122"/>
              </a:rPr>
              <a:t>期望意义</a:t>
            </a:r>
            <a:r>
              <a:rPr lang="zh-CN" altLang="en-US" sz="1600" b="1" dirty="0">
                <a:solidFill>
                  <a:prstClr val="black"/>
                </a:solidFill>
                <a:latin typeface="微软雅黑" panose="020B0503020204020204" pitchFamily="34" charset="-122"/>
                <a:ea typeface="微软雅黑" panose="020B0503020204020204" pitchFamily="34" charset="-122"/>
              </a:rPr>
              <a:t>下的用电量</a:t>
            </a:r>
          </a:p>
        </p:txBody>
      </p:sp>
      <p:sp>
        <p:nvSpPr>
          <p:cNvPr id="18"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三</a:t>
            </a:r>
            <a:r>
              <a:rPr lang="zh-CN" altLang="en-US" sz="2800" b="1" kern="1200" dirty="0" smtClean="0">
                <a:solidFill>
                  <a:srgbClr val="8E0000"/>
                </a:solidFill>
                <a:latin typeface="微软雅黑" pitchFamily="34" charset="-122"/>
                <a:ea typeface="微软雅黑" pitchFamily="34" charset="-122"/>
              </a:rPr>
              <a:t>、考虑</a:t>
            </a:r>
            <a:r>
              <a:rPr lang="zh-CN" altLang="en-US" sz="2800" b="1" kern="1200" dirty="0">
                <a:solidFill>
                  <a:srgbClr val="8E0000"/>
                </a:solidFill>
                <a:latin typeface="微软雅黑" pitchFamily="34" charset="-122"/>
                <a:ea typeface="微软雅黑" pitchFamily="34" charset="-122"/>
              </a:rPr>
              <a:t>离散负载的一般化隐私保护负载调度算法</a:t>
            </a:r>
            <a:r>
              <a:rPr lang="zh-CN" altLang="en-US" sz="2800" b="1" kern="1200" dirty="0" smtClean="0">
                <a:solidFill>
                  <a:srgbClr val="8E0000"/>
                </a:solidFill>
                <a:latin typeface="微软雅黑" pitchFamily="34" charset="-122"/>
                <a:ea typeface="微软雅黑" pitchFamily="34" charset="-122"/>
              </a:rPr>
              <a:t>研究</a:t>
            </a:r>
            <a:endParaRPr lang="zh-CN" altLang="en-US" sz="2800" b="1" kern="1200" dirty="0">
              <a:solidFill>
                <a:srgbClr val="8E0000"/>
              </a:solidFill>
              <a:latin typeface="微软雅黑" pitchFamily="34" charset="-122"/>
              <a:ea typeface="微软雅黑" pitchFamily="34" charset="-122"/>
            </a:endParaRPr>
          </a:p>
        </p:txBody>
      </p:sp>
    </p:spTree>
    <p:extLst>
      <p:ext uri="{BB962C8B-B14F-4D97-AF65-F5344CB8AC3E}">
        <p14:creationId xmlns:p14="http://schemas.microsoft.com/office/powerpoint/2010/main" val="2359723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bwMode="auto">
          <a:xfrm>
            <a:off x="9244091" y="4229788"/>
            <a:ext cx="453159" cy="19347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pic>
        <p:nvPicPr>
          <p:cNvPr id="5" name="图片 4"/>
          <p:cNvPicPr>
            <a:picLocks noChangeAspect="1"/>
          </p:cNvPicPr>
          <p:nvPr/>
        </p:nvPicPr>
        <p:blipFill>
          <a:blip r:embed="rId3"/>
          <a:stretch>
            <a:fillRect/>
          </a:stretch>
        </p:blipFill>
        <p:spPr>
          <a:xfrm>
            <a:off x="394638" y="4357371"/>
            <a:ext cx="6400984" cy="2318432"/>
          </a:xfrm>
          <a:prstGeom prst="rect">
            <a:avLst/>
          </a:prstGeom>
        </p:spPr>
      </p:pic>
      <p:pic>
        <p:nvPicPr>
          <p:cNvPr id="2" name="图片 1"/>
          <p:cNvPicPr>
            <a:picLocks noChangeAspect="1"/>
          </p:cNvPicPr>
          <p:nvPr/>
        </p:nvPicPr>
        <p:blipFill>
          <a:blip r:embed="rId4"/>
          <a:stretch>
            <a:fillRect/>
          </a:stretch>
        </p:blipFill>
        <p:spPr>
          <a:xfrm>
            <a:off x="304800" y="1651257"/>
            <a:ext cx="6538010" cy="2643786"/>
          </a:xfrm>
          <a:prstGeom prst="rect">
            <a:avLst/>
          </a:prstGeom>
        </p:spPr>
      </p:pic>
      <p:sp>
        <p:nvSpPr>
          <p:cNvPr id="3" name="内容占位符 2"/>
          <p:cNvSpPr>
            <a:spLocks noGrp="1"/>
          </p:cNvSpPr>
          <p:nvPr>
            <p:ph idx="1"/>
          </p:nvPr>
        </p:nvSpPr>
        <p:spPr>
          <a:xfrm>
            <a:off x="495300" y="1268413"/>
            <a:ext cx="8915400" cy="514088"/>
          </a:xfrm>
        </p:spPr>
        <p:txBody>
          <a:bodyPr/>
          <a:lstStyle/>
          <a:p>
            <a:r>
              <a:rPr lang="zh-CN" altLang="en-US" sz="2400" b="1" dirty="0"/>
              <a:t>分布式负载调度</a:t>
            </a:r>
            <a:r>
              <a:rPr lang="en-US" altLang="zh-CN" sz="2400" b="1" dirty="0"/>
              <a:t>—</a:t>
            </a:r>
            <a:r>
              <a:rPr lang="zh-CN" altLang="en-US" sz="2400" b="1" dirty="0"/>
              <a:t>无总用电约束</a:t>
            </a:r>
          </a:p>
        </p:txBody>
      </p:sp>
      <p:sp>
        <p:nvSpPr>
          <p:cNvPr id="51" name="矩形 50"/>
          <p:cNvSpPr/>
          <p:nvPr/>
        </p:nvSpPr>
        <p:spPr bwMode="auto">
          <a:xfrm>
            <a:off x="4223657" y="3189514"/>
            <a:ext cx="402772" cy="34834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pic>
        <p:nvPicPr>
          <p:cNvPr id="52" name="图片 51"/>
          <p:cNvPicPr>
            <a:picLocks noChangeAspect="1"/>
          </p:cNvPicPr>
          <p:nvPr/>
        </p:nvPicPr>
        <p:blipFill>
          <a:blip r:embed="rId5"/>
          <a:stretch>
            <a:fillRect/>
          </a:stretch>
        </p:blipFill>
        <p:spPr>
          <a:xfrm>
            <a:off x="6362849" y="3876154"/>
            <a:ext cx="3412976" cy="2722091"/>
          </a:xfrm>
          <a:prstGeom prst="rect">
            <a:avLst/>
          </a:prstGeom>
          <a:ln w="22225">
            <a:solidFill>
              <a:schemeClr val="bg1"/>
            </a:solidFill>
          </a:ln>
        </p:spPr>
      </p:pic>
      <p:sp>
        <p:nvSpPr>
          <p:cNvPr id="11" name="矩形 10"/>
          <p:cNvSpPr/>
          <p:nvPr/>
        </p:nvSpPr>
        <p:spPr>
          <a:xfrm>
            <a:off x="663976" y="2567901"/>
            <a:ext cx="2353544" cy="243879"/>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cxnSp>
        <p:nvCxnSpPr>
          <p:cNvPr id="12" name="直接箭头连接符 11"/>
          <p:cNvCxnSpPr/>
          <p:nvPr/>
        </p:nvCxnSpPr>
        <p:spPr>
          <a:xfrm flipV="1">
            <a:off x="3017520" y="2689840"/>
            <a:ext cx="243840" cy="820"/>
          </a:xfrm>
          <a:prstGeom prst="straightConnector1">
            <a:avLst/>
          </a:prstGeom>
          <a:noFill/>
          <a:ln w="25400" cap="flat" cmpd="sng" algn="ctr">
            <a:solidFill>
              <a:srgbClr val="0F6FC6">
                <a:shade val="50000"/>
                <a:satMod val="103000"/>
              </a:srgbClr>
            </a:solidFill>
            <a:prstDash val="solid"/>
            <a:tailEnd type="triangle"/>
          </a:ln>
          <a:effectLst/>
        </p:spPr>
      </p:cxnSp>
      <p:sp>
        <p:nvSpPr>
          <p:cNvPr id="16" name="文本框 15"/>
          <p:cNvSpPr txBox="1"/>
          <p:nvPr/>
        </p:nvSpPr>
        <p:spPr>
          <a:xfrm>
            <a:off x="3275831" y="2520563"/>
            <a:ext cx="861829" cy="338554"/>
          </a:xfrm>
          <a:prstGeom prst="rect">
            <a:avLst/>
          </a:prstGeom>
          <a:noFill/>
          <a:ln w="25400">
            <a:solidFill>
              <a:srgbClr val="002060"/>
            </a:solidFill>
          </a:ln>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初始化</a:t>
            </a:r>
          </a:p>
        </p:txBody>
      </p:sp>
      <p:sp>
        <p:nvSpPr>
          <p:cNvPr id="17" name="矩形 16"/>
          <p:cNvSpPr/>
          <p:nvPr/>
        </p:nvSpPr>
        <p:spPr>
          <a:xfrm>
            <a:off x="2453948" y="3546521"/>
            <a:ext cx="2713953" cy="414818"/>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sp>
        <p:nvSpPr>
          <p:cNvPr id="20" name="矩形 19"/>
          <p:cNvSpPr/>
          <p:nvPr/>
        </p:nvSpPr>
        <p:spPr>
          <a:xfrm>
            <a:off x="818635" y="4357371"/>
            <a:ext cx="3766556" cy="510330"/>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sp>
        <p:nvSpPr>
          <p:cNvPr id="21" name="矩形 20"/>
          <p:cNvSpPr/>
          <p:nvPr/>
        </p:nvSpPr>
        <p:spPr>
          <a:xfrm>
            <a:off x="818635" y="4929106"/>
            <a:ext cx="3766556" cy="525889"/>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sp>
        <p:nvSpPr>
          <p:cNvPr id="22" name="矩形 21"/>
          <p:cNvSpPr/>
          <p:nvPr/>
        </p:nvSpPr>
        <p:spPr>
          <a:xfrm>
            <a:off x="818634" y="5509389"/>
            <a:ext cx="3766557" cy="596193"/>
          </a:xfrm>
          <a:prstGeom prst="rect">
            <a:avLst/>
          </a:prstGeom>
          <a:solidFill>
            <a:srgbClr val="0F6FC6">
              <a:alpha val="20000"/>
            </a:srgbClr>
          </a:solidFill>
          <a:ln w="25400" cap="flat" cmpd="sng" algn="ctr">
            <a:solidFill>
              <a:srgbClr val="0F6F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nstantia"/>
              <a:ea typeface="宋体" panose="02010600030101010101" pitchFamily="2" charset="-122"/>
            </a:endParaRPr>
          </a:p>
        </p:txBody>
      </p:sp>
      <p:cxnSp>
        <p:nvCxnSpPr>
          <p:cNvPr id="23" name="直接箭头连接符 22"/>
          <p:cNvCxnSpPr/>
          <p:nvPr/>
        </p:nvCxnSpPr>
        <p:spPr>
          <a:xfrm>
            <a:off x="4626429" y="4703150"/>
            <a:ext cx="1684647" cy="0"/>
          </a:xfrm>
          <a:prstGeom prst="straightConnector1">
            <a:avLst/>
          </a:prstGeom>
          <a:noFill/>
          <a:ln w="25400" cap="flat" cmpd="sng" algn="ctr">
            <a:solidFill>
              <a:srgbClr val="0F6FC6">
                <a:shade val="50000"/>
                <a:satMod val="103000"/>
              </a:srgbClr>
            </a:solidFill>
            <a:prstDash val="solid"/>
            <a:tailEnd type="triangle"/>
          </a:ln>
          <a:effectLst/>
        </p:spPr>
      </p:cxnSp>
      <p:sp>
        <p:nvSpPr>
          <p:cNvPr id="15" name="文本框 14"/>
          <p:cNvSpPr txBox="1"/>
          <p:nvPr/>
        </p:nvSpPr>
        <p:spPr>
          <a:xfrm>
            <a:off x="4602807" y="4390303"/>
            <a:ext cx="1870669"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温控设备求解子问题</a:t>
            </a:r>
          </a:p>
        </p:txBody>
      </p:sp>
      <p:cxnSp>
        <p:nvCxnSpPr>
          <p:cNvPr id="27" name="直接箭头连接符 26"/>
          <p:cNvCxnSpPr/>
          <p:nvPr/>
        </p:nvCxnSpPr>
        <p:spPr>
          <a:xfrm>
            <a:off x="4626429" y="5272561"/>
            <a:ext cx="1684647" cy="0"/>
          </a:xfrm>
          <a:prstGeom prst="straightConnector1">
            <a:avLst/>
          </a:prstGeom>
          <a:noFill/>
          <a:ln w="25400" cap="flat" cmpd="sng" algn="ctr">
            <a:solidFill>
              <a:srgbClr val="0F6FC6">
                <a:shade val="50000"/>
                <a:satMod val="103000"/>
              </a:srgbClr>
            </a:solidFill>
            <a:prstDash val="solid"/>
            <a:tailEnd type="triangle"/>
          </a:ln>
          <a:effectLst/>
        </p:spPr>
      </p:cxnSp>
      <p:sp>
        <p:nvSpPr>
          <p:cNvPr id="28" name="文本框 27"/>
          <p:cNvSpPr txBox="1"/>
          <p:nvPr/>
        </p:nvSpPr>
        <p:spPr>
          <a:xfrm>
            <a:off x="4585191" y="4966530"/>
            <a:ext cx="1870669"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充电电池求解子问题</a:t>
            </a:r>
          </a:p>
        </p:txBody>
      </p:sp>
      <p:cxnSp>
        <p:nvCxnSpPr>
          <p:cNvPr id="29" name="直接箭头连接符 28"/>
          <p:cNvCxnSpPr/>
          <p:nvPr/>
        </p:nvCxnSpPr>
        <p:spPr>
          <a:xfrm>
            <a:off x="4626429" y="5802454"/>
            <a:ext cx="1684647" cy="0"/>
          </a:xfrm>
          <a:prstGeom prst="straightConnector1">
            <a:avLst/>
          </a:prstGeom>
          <a:noFill/>
          <a:ln w="25400" cap="flat" cmpd="sng" algn="ctr">
            <a:solidFill>
              <a:srgbClr val="0F6FC6">
                <a:shade val="50000"/>
                <a:satMod val="103000"/>
              </a:srgbClr>
            </a:solidFill>
            <a:prstDash val="solid"/>
            <a:tailEnd type="triangle"/>
          </a:ln>
          <a:effectLst/>
        </p:spPr>
      </p:cxnSp>
      <p:sp>
        <p:nvSpPr>
          <p:cNvPr id="30" name="文本框 29"/>
          <p:cNvSpPr txBox="1"/>
          <p:nvPr/>
        </p:nvSpPr>
        <p:spPr>
          <a:xfrm>
            <a:off x="4593616" y="5486159"/>
            <a:ext cx="1870669"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离散负载求解子问题</a:t>
            </a:r>
          </a:p>
        </p:txBody>
      </p:sp>
      <p:sp>
        <p:nvSpPr>
          <p:cNvPr id="31" name="矩形 30"/>
          <p:cNvSpPr/>
          <p:nvPr/>
        </p:nvSpPr>
        <p:spPr bwMode="auto">
          <a:xfrm>
            <a:off x="6362849" y="3854379"/>
            <a:ext cx="2964535" cy="1039433"/>
          </a:xfrm>
          <a:prstGeom prst="rect">
            <a:avLst/>
          </a:prstGeom>
          <a:solidFill>
            <a:schemeClr val="accent1">
              <a:alpha val="0"/>
            </a:schemeClr>
          </a:solidFill>
          <a:ln w="1905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32" name="矩形 31"/>
          <p:cNvSpPr/>
          <p:nvPr/>
        </p:nvSpPr>
        <p:spPr bwMode="auto">
          <a:xfrm>
            <a:off x="6371922" y="4967301"/>
            <a:ext cx="2955462" cy="573363"/>
          </a:xfrm>
          <a:prstGeom prst="rect">
            <a:avLst/>
          </a:prstGeom>
          <a:solidFill>
            <a:schemeClr val="accent1">
              <a:alpha val="0"/>
            </a:schemeClr>
          </a:solidFill>
          <a:ln w="1905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33" name="矩形 32"/>
          <p:cNvSpPr/>
          <p:nvPr/>
        </p:nvSpPr>
        <p:spPr bwMode="auto">
          <a:xfrm>
            <a:off x="6371922" y="5614153"/>
            <a:ext cx="2955461" cy="957987"/>
          </a:xfrm>
          <a:prstGeom prst="rect">
            <a:avLst/>
          </a:prstGeom>
          <a:solidFill>
            <a:schemeClr val="accent1">
              <a:alpha val="0"/>
            </a:schemeClr>
          </a:solidFill>
          <a:ln w="1905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pic>
        <p:nvPicPr>
          <p:cNvPr id="34" name="图片 33"/>
          <p:cNvPicPr>
            <a:picLocks noChangeAspect="1"/>
          </p:cNvPicPr>
          <p:nvPr/>
        </p:nvPicPr>
        <p:blipFill>
          <a:blip r:embed="rId6"/>
          <a:stretch>
            <a:fillRect/>
          </a:stretch>
        </p:blipFill>
        <p:spPr>
          <a:xfrm>
            <a:off x="5474106" y="1148270"/>
            <a:ext cx="4010826" cy="2248191"/>
          </a:xfrm>
          <a:prstGeom prst="rect">
            <a:avLst/>
          </a:prstGeom>
        </p:spPr>
      </p:pic>
      <p:cxnSp>
        <p:nvCxnSpPr>
          <p:cNvPr id="36" name="直接连接符 35"/>
          <p:cNvCxnSpPr/>
          <p:nvPr/>
        </p:nvCxnSpPr>
        <p:spPr bwMode="auto">
          <a:xfrm>
            <a:off x="114300" y="2859117"/>
            <a:ext cx="0" cy="3130203"/>
          </a:xfrm>
          <a:prstGeom prst="line">
            <a:avLst/>
          </a:prstGeom>
          <a:solidFill>
            <a:schemeClr val="accent1"/>
          </a:solidFill>
          <a:ln w="25400" cap="flat" cmpd="sng" algn="ctr">
            <a:solidFill>
              <a:srgbClr val="3333FF"/>
            </a:solidFill>
            <a:prstDash val="solid"/>
            <a:round/>
            <a:headEnd type="none" w="med" len="med"/>
            <a:tailEnd type="none" w="med" len="med"/>
          </a:ln>
          <a:effectLst/>
        </p:spPr>
      </p:cxnSp>
      <p:cxnSp>
        <p:nvCxnSpPr>
          <p:cNvPr id="38" name="直接箭头连接符 37"/>
          <p:cNvCxnSpPr/>
          <p:nvPr/>
        </p:nvCxnSpPr>
        <p:spPr bwMode="auto">
          <a:xfrm>
            <a:off x="114300" y="2859117"/>
            <a:ext cx="381000" cy="0"/>
          </a:xfrm>
          <a:prstGeom prst="straightConnector1">
            <a:avLst/>
          </a:prstGeom>
          <a:solidFill>
            <a:schemeClr val="accent1"/>
          </a:solidFill>
          <a:ln w="25400" cap="flat" cmpd="sng" algn="ctr">
            <a:solidFill>
              <a:srgbClr val="3333FF"/>
            </a:solidFill>
            <a:prstDash val="solid"/>
            <a:round/>
            <a:headEnd type="none" w="med" len="med"/>
            <a:tailEnd type="stealth" w="med" len="med"/>
          </a:ln>
          <a:effectLst/>
        </p:spPr>
      </p:cxnSp>
      <p:cxnSp>
        <p:nvCxnSpPr>
          <p:cNvPr id="42" name="直接箭头连接符 41"/>
          <p:cNvCxnSpPr/>
          <p:nvPr/>
        </p:nvCxnSpPr>
        <p:spPr bwMode="auto">
          <a:xfrm>
            <a:off x="114300" y="5990008"/>
            <a:ext cx="381000" cy="0"/>
          </a:xfrm>
          <a:prstGeom prst="straightConnector1">
            <a:avLst/>
          </a:prstGeom>
          <a:solidFill>
            <a:schemeClr val="accent1"/>
          </a:solidFill>
          <a:ln w="25400" cap="flat" cmpd="sng" algn="ctr">
            <a:solidFill>
              <a:srgbClr val="3333FF"/>
            </a:solidFill>
            <a:prstDash val="solid"/>
            <a:round/>
            <a:headEnd type="none" w="med" len="med"/>
            <a:tailEnd type="none" w="med" len="med"/>
          </a:ln>
          <a:effectLst/>
        </p:spPr>
      </p:cxnSp>
      <p:sp>
        <p:nvSpPr>
          <p:cNvPr id="43" name="文本框 42"/>
          <p:cNvSpPr txBox="1"/>
          <p:nvPr/>
        </p:nvSpPr>
        <p:spPr>
          <a:xfrm>
            <a:off x="145388" y="3877885"/>
            <a:ext cx="298027" cy="830997"/>
          </a:xfrm>
          <a:prstGeom prst="rect">
            <a:avLst/>
          </a:prstGeom>
          <a:noFill/>
          <a:ln w="25400">
            <a:solidFill>
              <a:schemeClr val="bg1"/>
            </a:solidFill>
          </a:ln>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主</a:t>
            </a:r>
            <a:endParaRPr lang="en-US" altLang="zh-CN" sz="1600" b="1" dirty="0">
              <a:solidFill>
                <a:prstClr val="black"/>
              </a:solidFill>
              <a:latin typeface="微软雅黑" panose="020B0503020204020204" pitchFamily="34" charset="-122"/>
              <a:ea typeface="微软雅黑" panose="020B0503020204020204" pitchFamily="34" charset="-122"/>
            </a:endParaRPr>
          </a:p>
          <a:p>
            <a:pPr algn="ctr"/>
            <a:r>
              <a:rPr lang="zh-CN" altLang="en-US" sz="1600" b="1" dirty="0">
                <a:solidFill>
                  <a:prstClr val="black"/>
                </a:solidFill>
                <a:latin typeface="微软雅黑" panose="020B0503020204020204" pitchFamily="34" charset="-122"/>
                <a:ea typeface="微软雅黑" panose="020B0503020204020204" pitchFamily="34" charset="-122"/>
              </a:rPr>
              <a:t>循</a:t>
            </a:r>
            <a:endParaRPr lang="en-US" altLang="zh-CN" sz="1600" b="1" dirty="0">
              <a:solidFill>
                <a:prstClr val="black"/>
              </a:solidFill>
              <a:latin typeface="微软雅黑" panose="020B0503020204020204" pitchFamily="34" charset="-122"/>
              <a:ea typeface="微软雅黑" panose="020B0503020204020204" pitchFamily="34" charset="-122"/>
            </a:endParaRPr>
          </a:p>
          <a:p>
            <a:pPr algn="ctr"/>
            <a:r>
              <a:rPr lang="zh-CN" altLang="en-US" sz="1600" b="1" dirty="0">
                <a:solidFill>
                  <a:prstClr val="black"/>
                </a:solidFill>
                <a:latin typeface="微软雅黑" panose="020B0503020204020204" pitchFamily="34" charset="-122"/>
                <a:ea typeface="微软雅黑" panose="020B0503020204020204" pitchFamily="34" charset="-122"/>
              </a:rPr>
              <a:t>环</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
        <p:nvSpPr>
          <p:cNvPr id="35"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三</a:t>
            </a:r>
            <a:r>
              <a:rPr lang="zh-CN" altLang="en-US" sz="2800" b="1" kern="1200" dirty="0" smtClean="0">
                <a:solidFill>
                  <a:srgbClr val="8E0000"/>
                </a:solidFill>
                <a:latin typeface="微软雅黑" pitchFamily="34" charset="-122"/>
                <a:ea typeface="微软雅黑" pitchFamily="34" charset="-122"/>
              </a:rPr>
              <a:t>、考虑</a:t>
            </a:r>
            <a:r>
              <a:rPr lang="zh-CN" altLang="en-US" sz="2800" b="1" kern="1200" dirty="0">
                <a:solidFill>
                  <a:srgbClr val="8E0000"/>
                </a:solidFill>
                <a:latin typeface="微软雅黑" pitchFamily="34" charset="-122"/>
                <a:ea typeface="微软雅黑" pitchFamily="34" charset="-122"/>
              </a:rPr>
              <a:t>离散负载的一般化隐私保护负载调度算法</a:t>
            </a:r>
            <a:r>
              <a:rPr lang="zh-CN" altLang="en-US" sz="2800" b="1" kern="1200" dirty="0" smtClean="0">
                <a:solidFill>
                  <a:srgbClr val="8E0000"/>
                </a:solidFill>
                <a:latin typeface="微软雅黑" pitchFamily="34" charset="-122"/>
                <a:ea typeface="微软雅黑" pitchFamily="34" charset="-122"/>
              </a:rPr>
              <a:t>研究</a:t>
            </a:r>
            <a:endParaRPr lang="zh-CN" altLang="en-US" sz="2800" b="1" kern="1200" dirty="0">
              <a:solidFill>
                <a:srgbClr val="8E0000"/>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28</a:t>
            </a:fld>
            <a:endParaRPr lang="en-US" altLang="zh-CN" dirty="0"/>
          </a:p>
        </p:txBody>
      </p:sp>
      <p:sp>
        <p:nvSpPr>
          <p:cNvPr id="8" name="矩形 7"/>
          <p:cNvSpPr/>
          <p:nvPr/>
        </p:nvSpPr>
        <p:spPr bwMode="auto">
          <a:xfrm>
            <a:off x="6311076" y="3563054"/>
            <a:ext cx="583507" cy="2551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19" name="文本框 18"/>
          <p:cNvSpPr txBox="1"/>
          <p:nvPr/>
        </p:nvSpPr>
        <p:spPr>
          <a:xfrm>
            <a:off x="5239107" y="2910496"/>
            <a:ext cx="1416766" cy="584775"/>
          </a:xfrm>
          <a:prstGeom prst="rect">
            <a:avLst/>
          </a:prstGeom>
          <a:noFill/>
          <a:ln w="25400">
            <a:solidFill>
              <a:srgbClr val="002060"/>
            </a:solidFill>
          </a:ln>
        </p:spPr>
        <p:txBody>
          <a:bodyPr wrap="square" rtlCol="0">
            <a:spAutoFit/>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智能电表计算控制信号量</a:t>
            </a:r>
          </a:p>
        </p:txBody>
      </p:sp>
      <p:cxnSp>
        <p:nvCxnSpPr>
          <p:cNvPr id="10" name="肘形连接符 9"/>
          <p:cNvCxnSpPr/>
          <p:nvPr/>
        </p:nvCxnSpPr>
        <p:spPr bwMode="auto">
          <a:xfrm flipV="1">
            <a:off x="4861428" y="3241532"/>
            <a:ext cx="373259" cy="262257"/>
          </a:xfrm>
          <a:prstGeom prst="bentConnector3">
            <a:avLst>
              <a:gd name="adj1" fmla="val 2652"/>
            </a:avLst>
          </a:prstGeom>
          <a:noFill/>
          <a:ln w="25400" cap="flat" cmpd="sng" algn="ctr">
            <a:solidFill>
              <a:srgbClr val="0F6FC6">
                <a:shade val="50000"/>
                <a:satMod val="103000"/>
              </a:srgbClr>
            </a:solidFill>
            <a:prstDash val="solid"/>
            <a:tailEnd type="triangle"/>
          </a:ln>
          <a:effectLst/>
        </p:spPr>
      </p:cxnSp>
      <p:sp>
        <p:nvSpPr>
          <p:cNvPr id="40" name="矩形 39"/>
          <p:cNvSpPr/>
          <p:nvPr/>
        </p:nvSpPr>
        <p:spPr bwMode="auto">
          <a:xfrm>
            <a:off x="9405496" y="4262720"/>
            <a:ext cx="370329" cy="195970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19260058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730067" y="4415386"/>
            <a:ext cx="5348762" cy="2371738"/>
          </a:xfrm>
          <a:prstGeom prst="rect">
            <a:avLst/>
          </a:prstGeom>
        </p:spPr>
      </p:pic>
      <p:pic>
        <p:nvPicPr>
          <p:cNvPr id="2" name="图片 1"/>
          <p:cNvPicPr>
            <a:picLocks noChangeAspect="1"/>
          </p:cNvPicPr>
          <p:nvPr/>
        </p:nvPicPr>
        <p:blipFill>
          <a:blip r:embed="rId4"/>
          <a:stretch>
            <a:fillRect/>
          </a:stretch>
        </p:blipFill>
        <p:spPr>
          <a:xfrm>
            <a:off x="707164" y="1287688"/>
            <a:ext cx="5277071" cy="3088034"/>
          </a:xfrm>
          <a:prstGeom prst="rect">
            <a:avLst/>
          </a:prstGeom>
        </p:spPr>
      </p:pic>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29</a:t>
            </a:fld>
            <a:endParaRPr lang="en-US" altLang="zh-CN" dirty="0"/>
          </a:p>
        </p:txBody>
      </p:sp>
      <p:sp>
        <p:nvSpPr>
          <p:cNvPr id="10" name="矩形 9"/>
          <p:cNvSpPr/>
          <p:nvPr/>
        </p:nvSpPr>
        <p:spPr bwMode="auto">
          <a:xfrm>
            <a:off x="2458891" y="3297670"/>
            <a:ext cx="2113791" cy="267056"/>
          </a:xfrm>
          <a:prstGeom prst="rect">
            <a:avLst/>
          </a:prstGeom>
          <a:solidFill>
            <a:schemeClr val="bg1">
              <a:alpha val="0"/>
            </a:schemeClr>
          </a:solidFill>
          <a:ln w="222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11" name="矩形 10"/>
          <p:cNvSpPr/>
          <p:nvPr/>
        </p:nvSpPr>
        <p:spPr bwMode="auto">
          <a:xfrm>
            <a:off x="4429649" y="4415387"/>
            <a:ext cx="438423" cy="278996"/>
          </a:xfrm>
          <a:prstGeom prst="rect">
            <a:avLst/>
          </a:prstGeom>
          <a:solidFill>
            <a:schemeClr val="bg1">
              <a:alpha val="0"/>
            </a:schemeClr>
          </a:solidFill>
          <a:ln w="222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12" name="线形标注 1 11"/>
          <p:cNvSpPr/>
          <p:nvPr/>
        </p:nvSpPr>
        <p:spPr bwMode="auto">
          <a:xfrm>
            <a:off x="5234985" y="1859461"/>
            <a:ext cx="3535680" cy="661800"/>
          </a:xfrm>
          <a:prstGeom prst="borderCallout1">
            <a:avLst>
              <a:gd name="adj1" fmla="val 45261"/>
              <a:gd name="adj2" fmla="val -4008"/>
              <a:gd name="adj3" fmla="val 189124"/>
              <a:gd name="adj4" fmla="val -27355"/>
            </a:avLst>
          </a:prstGeom>
          <a:solidFill>
            <a:schemeClr val="bg1"/>
          </a:solidFill>
          <a:ln w="22225"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引入新的拉格朗日乘子，双层迭代结构，改善收敛性</a:t>
            </a:r>
          </a:p>
        </p:txBody>
      </p:sp>
      <p:sp>
        <p:nvSpPr>
          <p:cNvPr id="14" name="矩形 13"/>
          <p:cNvSpPr/>
          <p:nvPr/>
        </p:nvSpPr>
        <p:spPr bwMode="auto">
          <a:xfrm>
            <a:off x="5349357" y="3321950"/>
            <a:ext cx="820347" cy="141481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15" name="线形标注 1 14"/>
          <p:cNvSpPr/>
          <p:nvPr/>
        </p:nvSpPr>
        <p:spPr bwMode="auto">
          <a:xfrm>
            <a:off x="5808182" y="2678638"/>
            <a:ext cx="2672080" cy="420708"/>
          </a:xfrm>
          <a:prstGeom prst="borderCallout1">
            <a:avLst>
              <a:gd name="adj1" fmla="val 49800"/>
              <a:gd name="adj2" fmla="val -3444"/>
              <a:gd name="adj3" fmla="val 398979"/>
              <a:gd name="adj4" fmla="val -46041"/>
            </a:avLst>
          </a:prstGeom>
          <a:solidFill>
            <a:schemeClr val="bg1"/>
          </a:solidFill>
          <a:ln w="22225"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在控制量中加入惩罚项</a:t>
            </a:r>
          </a:p>
        </p:txBody>
      </p:sp>
      <p:sp>
        <p:nvSpPr>
          <p:cNvPr id="16" name="矩形 15"/>
          <p:cNvSpPr/>
          <p:nvPr/>
        </p:nvSpPr>
        <p:spPr bwMode="auto">
          <a:xfrm>
            <a:off x="1057683" y="3919997"/>
            <a:ext cx="4344166" cy="2602396"/>
          </a:xfrm>
          <a:prstGeom prst="rect">
            <a:avLst/>
          </a:prstGeom>
          <a:solidFill>
            <a:schemeClr val="accent1">
              <a:alpha val="0"/>
            </a:schemeClr>
          </a:solidFill>
          <a:ln w="1905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cxnSp>
        <p:nvCxnSpPr>
          <p:cNvPr id="19" name="直接连接符 18"/>
          <p:cNvCxnSpPr/>
          <p:nvPr/>
        </p:nvCxnSpPr>
        <p:spPr bwMode="auto">
          <a:xfrm>
            <a:off x="359626" y="2858738"/>
            <a:ext cx="0" cy="3753335"/>
          </a:xfrm>
          <a:prstGeom prst="line">
            <a:avLst/>
          </a:prstGeom>
          <a:solidFill>
            <a:schemeClr val="accent1"/>
          </a:solidFill>
          <a:ln w="25400" cap="flat" cmpd="sng" algn="ctr">
            <a:solidFill>
              <a:srgbClr val="3333FF"/>
            </a:solidFill>
            <a:prstDash val="solid"/>
            <a:round/>
            <a:headEnd type="none" w="med" len="med"/>
            <a:tailEnd type="none" w="med" len="med"/>
          </a:ln>
          <a:effectLst/>
        </p:spPr>
      </p:cxnSp>
      <p:cxnSp>
        <p:nvCxnSpPr>
          <p:cNvPr id="20" name="直接箭头连接符 19"/>
          <p:cNvCxnSpPr/>
          <p:nvPr/>
        </p:nvCxnSpPr>
        <p:spPr bwMode="auto">
          <a:xfrm>
            <a:off x="359626" y="2858738"/>
            <a:ext cx="414945" cy="0"/>
          </a:xfrm>
          <a:prstGeom prst="straightConnector1">
            <a:avLst/>
          </a:prstGeom>
          <a:solidFill>
            <a:schemeClr val="accent1"/>
          </a:solidFill>
          <a:ln w="25400" cap="flat" cmpd="sng" algn="ctr">
            <a:solidFill>
              <a:srgbClr val="3333FF"/>
            </a:solidFill>
            <a:prstDash val="solid"/>
            <a:round/>
            <a:headEnd type="none" w="med" len="med"/>
            <a:tailEnd type="stealth" w="med" len="med"/>
          </a:ln>
          <a:effectLst/>
        </p:spPr>
      </p:cxnSp>
      <p:cxnSp>
        <p:nvCxnSpPr>
          <p:cNvPr id="21" name="直接箭头连接符 20"/>
          <p:cNvCxnSpPr/>
          <p:nvPr/>
        </p:nvCxnSpPr>
        <p:spPr bwMode="auto">
          <a:xfrm>
            <a:off x="359626" y="6612073"/>
            <a:ext cx="347538" cy="0"/>
          </a:xfrm>
          <a:prstGeom prst="straightConnector1">
            <a:avLst/>
          </a:prstGeom>
          <a:solidFill>
            <a:schemeClr val="accent1"/>
          </a:solidFill>
          <a:ln w="25400" cap="flat" cmpd="sng" algn="ctr">
            <a:solidFill>
              <a:srgbClr val="3333FF"/>
            </a:solidFill>
            <a:prstDash val="solid"/>
            <a:round/>
            <a:headEnd type="none" w="med" len="med"/>
            <a:tailEnd type="none" w="med" len="med"/>
          </a:ln>
          <a:effectLst/>
        </p:spPr>
      </p:cxnSp>
      <p:sp>
        <p:nvSpPr>
          <p:cNvPr id="22" name="文本框 21"/>
          <p:cNvSpPr txBox="1"/>
          <p:nvPr/>
        </p:nvSpPr>
        <p:spPr>
          <a:xfrm>
            <a:off x="27111" y="3659552"/>
            <a:ext cx="298027" cy="1200329"/>
          </a:xfrm>
          <a:prstGeom prst="rect">
            <a:avLst/>
          </a:prstGeom>
          <a:noFill/>
          <a:ln w="25400">
            <a:solidFill>
              <a:schemeClr val="bg1"/>
            </a:solidFill>
          </a:ln>
        </p:spPr>
        <p:txBody>
          <a:bodyPr wrap="square" rtlCol="0">
            <a:spAutoFit/>
          </a:bodyPr>
          <a:lstStyle/>
          <a:p>
            <a:pPr algn="ctr"/>
            <a:r>
              <a:rPr lang="zh-CN" altLang="en-US" b="1" dirty="0">
                <a:solidFill>
                  <a:prstClr val="black"/>
                </a:solidFill>
                <a:latin typeface="微软雅黑" panose="020B0503020204020204" pitchFamily="34" charset="-122"/>
                <a:ea typeface="微软雅黑" panose="020B0503020204020204" pitchFamily="34" charset="-122"/>
              </a:rPr>
              <a:t>外层</a:t>
            </a:r>
            <a:endParaRPr lang="en-US" altLang="zh-CN" b="1" dirty="0">
              <a:solidFill>
                <a:prstClr val="black"/>
              </a:solidFill>
              <a:latin typeface="微软雅黑" panose="020B0503020204020204" pitchFamily="34" charset="-122"/>
              <a:ea typeface="微软雅黑" panose="020B0503020204020204" pitchFamily="34" charset="-122"/>
            </a:endParaRPr>
          </a:p>
          <a:p>
            <a:pPr algn="ctr"/>
            <a:r>
              <a:rPr lang="zh-CN" altLang="en-US" b="1" dirty="0">
                <a:solidFill>
                  <a:prstClr val="black"/>
                </a:solidFill>
                <a:latin typeface="微软雅黑" panose="020B0503020204020204" pitchFamily="34" charset="-122"/>
                <a:ea typeface="微软雅黑" panose="020B0503020204020204" pitchFamily="34" charset="-122"/>
              </a:rPr>
              <a:t>循</a:t>
            </a:r>
            <a:endParaRPr lang="en-US" altLang="zh-CN" b="1" dirty="0">
              <a:solidFill>
                <a:prstClr val="black"/>
              </a:solidFill>
              <a:latin typeface="微软雅黑" panose="020B0503020204020204" pitchFamily="34" charset="-122"/>
              <a:ea typeface="微软雅黑" panose="020B0503020204020204" pitchFamily="34" charset="-122"/>
            </a:endParaRPr>
          </a:p>
          <a:p>
            <a:pPr algn="ctr"/>
            <a:r>
              <a:rPr lang="zh-CN" altLang="en-US" b="1" dirty="0">
                <a:solidFill>
                  <a:prstClr val="black"/>
                </a:solidFill>
                <a:latin typeface="微软雅黑" panose="020B0503020204020204" pitchFamily="34" charset="-122"/>
                <a:ea typeface="微软雅黑" panose="020B0503020204020204" pitchFamily="34" charset="-122"/>
              </a:rPr>
              <a:t>环</a:t>
            </a:r>
            <a:endParaRPr lang="en-US" altLang="zh-CN" b="1" dirty="0">
              <a:solidFill>
                <a:prstClr val="black"/>
              </a:solidFill>
              <a:latin typeface="微软雅黑" panose="020B0503020204020204" pitchFamily="34" charset="-122"/>
              <a:ea typeface="微软雅黑" panose="020B0503020204020204" pitchFamily="34" charset="-122"/>
            </a:endParaRPr>
          </a:p>
        </p:txBody>
      </p:sp>
      <p:sp>
        <p:nvSpPr>
          <p:cNvPr id="23"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三</a:t>
            </a:r>
            <a:r>
              <a:rPr lang="zh-CN" altLang="en-US" sz="2800" b="1" kern="1200" dirty="0" smtClean="0">
                <a:solidFill>
                  <a:srgbClr val="8E0000"/>
                </a:solidFill>
                <a:latin typeface="微软雅黑" pitchFamily="34" charset="-122"/>
                <a:ea typeface="微软雅黑" pitchFamily="34" charset="-122"/>
              </a:rPr>
              <a:t>、考虑</a:t>
            </a:r>
            <a:r>
              <a:rPr lang="zh-CN" altLang="en-US" sz="2800" b="1" kern="1200" dirty="0">
                <a:solidFill>
                  <a:srgbClr val="8E0000"/>
                </a:solidFill>
                <a:latin typeface="微软雅黑" pitchFamily="34" charset="-122"/>
                <a:ea typeface="微软雅黑" pitchFamily="34" charset="-122"/>
              </a:rPr>
              <a:t>离散负载的一般化隐私保护负载调度算法</a:t>
            </a:r>
            <a:r>
              <a:rPr lang="zh-CN" altLang="en-US" sz="2800" b="1" kern="1200" dirty="0" smtClean="0">
                <a:solidFill>
                  <a:srgbClr val="8E0000"/>
                </a:solidFill>
                <a:latin typeface="微软雅黑" pitchFamily="34" charset="-122"/>
                <a:ea typeface="微软雅黑" pitchFamily="34" charset="-122"/>
              </a:rPr>
              <a:t>研究</a:t>
            </a:r>
            <a:endParaRPr lang="zh-CN" altLang="en-US" sz="2800" b="1" kern="1200" dirty="0">
              <a:solidFill>
                <a:srgbClr val="8E0000"/>
              </a:solidFill>
              <a:latin typeface="微软雅黑" pitchFamily="34" charset="-122"/>
              <a:ea typeface="微软雅黑" pitchFamily="34" charset="-122"/>
            </a:endParaRPr>
          </a:p>
        </p:txBody>
      </p:sp>
      <p:pic>
        <p:nvPicPr>
          <p:cNvPr id="8" name="图片 7"/>
          <p:cNvPicPr>
            <a:picLocks noChangeAspect="1"/>
          </p:cNvPicPr>
          <p:nvPr/>
        </p:nvPicPr>
        <p:blipFill>
          <a:blip r:embed="rId5"/>
          <a:stretch>
            <a:fillRect/>
          </a:stretch>
        </p:blipFill>
        <p:spPr>
          <a:xfrm>
            <a:off x="5806757" y="3830318"/>
            <a:ext cx="3487783" cy="2781755"/>
          </a:xfrm>
          <a:prstGeom prst="rect">
            <a:avLst/>
          </a:prstGeom>
          <a:ln w="22225">
            <a:solidFill>
              <a:srgbClr val="C00000"/>
            </a:solidFill>
          </a:ln>
        </p:spPr>
      </p:pic>
      <p:sp>
        <p:nvSpPr>
          <p:cNvPr id="32" name="矩形 31"/>
          <p:cNvSpPr/>
          <p:nvPr/>
        </p:nvSpPr>
        <p:spPr bwMode="auto">
          <a:xfrm>
            <a:off x="8882686" y="4238754"/>
            <a:ext cx="370329" cy="195970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5" name="文本框 4"/>
          <p:cNvSpPr txBox="1"/>
          <p:nvPr/>
        </p:nvSpPr>
        <p:spPr>
          <a:xfrm>
            <a:off x="624397" y="4415385"/>
            <a:ext cx="461665" cy="1015663"/>
          </a:xfrm>
          <a:prstGeom prst="rect">
            <a:avLst/>
          </a:prstGeom>
          <a:noFill/>
        </p:spPr>
        <p:txBody>
          <a:bodyPr vert="eaVert" wrap="none" rtlCol="0">
            <a:spAutoFit/>
          </a:bodyPr>
          <a:lstStyle/>
          <a:p>
            <a:r>
              <a:rPr lang="zh-CN" altLang="en-US" b="1" dirty="0" smtClean="0">
                <a:latin typeface="微软雅黑" panose="020B0503020204020204" pitchFamily="34" charset="-122"/>
                <a:ea typeface="微软雅黑" panose="020B0503020204020204" pitchFamily="34" charset="-122"/>
              </a:rPr>
              <a:t>内层循环</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03852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95300" y="44450"/>
            <a:ext cx="8915400" cy="1008063"/>
          </a:xfrm>
        </p:spPr>
        <p:txBody>
          <a:bodyPr/>
          <a:lstStyle/>
          <a:p>
            <a:pPr algn="ctr" eaLnBrk="1" hangingPunct="1">
              <a:defRPr/>
            </a:pPr>
            <a:r>
              <a:rPr lang="zh-CN" altLang="en-US" sz="3600" b="1" kern="1200" dirty="0">
                <a:solidFill>
                  <a:srgbClr val="8E0000"/>
                </a:solidFill>
                <a:latin typeface="Georgia" pitchFamily="18" charset="0"/>
                <a:ea typeface="微软雅黑" pitchFamily="34" charset="-122"/>
              </a:rPr>
              <a:t>答辩</a:t>
            </a:r>
            <a:r>
              <a:rPr lang="zh-CN" altLang="en-US" sz="3600" b="1" kern="1200" dirty="0" smtClean="0">
                <a:solidFill>
                  <a:srgbClr val="8E0000"/>
                </a:solidFill>
                <a:latin typeface="Georgia" pitchFamily="18" charset="0"/>
                <a:ea typeface="微软雅黑" pitchFamily="34" charset="-122"/>
              </a:rPr>
              <a:t>提纲</a:t>
            </a:r>
            <a:endParaRPr lang="zh-CN" altLang="en-US" sz="3600" dirty="0">
              <a:latin typeface="Georgia" pitchFamily="18" charset="0"/>
              <a:ea typeface="宋体" pitchFamily="2" charset="-122"/>
            </a:endParaRPr>
          </a:p>
        </p:txBody>
      </p:sp>
      <p:sp>
        <p:nvSpPr>
          <p:cNvPr id="5123" name="内容占位符 2"/>
          <p:cNvSpPr txBox="1">
            <a:spLocks/>
          </p:cNvSpPr>
          <p:nvPr/>
        </p:nvSpPr>
        <p:spPr bwMode="auto">
          <a:xfrm>
            <a:off x="850900" y="1536700"/>
            <a:ext cx="86868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buClr>
                <a:schemeClr val="tx1"/>
              </a:buClr>
              <a:buSzPct val="85000"/>
              <a:buFont typeface="Wingdings" pitchFamily="2" charset="2"/>
              <a:buAutoNum type="ea1JpnChsDbPeriod"/>
            </a:pPr>
            <a:r>
              <a:rPr lang="zh-CN" altLang="en-US" sz="2800" b="1" dirty="0" smtClean="0">
                <a:latin typeface="微软雅黑" pitchFamily="34" charset="-122"/>
                <a:ea typeface="微软雅黑" pitchFamily="34" charset="-122"/>
              </a:rPr>
              <a:t>研究背景及现状</a:t>
            </a:r>
            <a:endParaRPr lang="en-US" altLang="zh-CN" sz="2800" b="1" dirty="0">
              <a:latin typeface="微软雅黑" pitchFamily="34" charset="-122"/>
              <a:ea typeface="微软雅黑" pitchFamily="34" charset="-122"/>
            </a:endParaRPr>
          </a:p>
          <a:p>
            <a:pPr eaLnBrk="1" hangingPunct="1">
              <a:lnSpc>
                <a:spcPct val="150000"/>
              </a:lnSpc>
              <a:buClr>
                <a:schemeClr val="bg1">
                  <a:lumMod val="85000"/>
                </a:schemeClr>
              </a:buClr>
              <a:buSzPct val="85000"/>
              <a:buFontTx/>
              <a:buAutoNum type="ea1JpnChsDbPeriod"/>
            </a:pPr>
            <a:r>
              <a:rPr lang="zh-CN" altLang="en-US" sz="2800" b="1" dirty="0">
                <a:solidFill>
                  <a:schemeClr val="bg1">
                    <a:lumMod val="85000"/>
                  </a:schemeClr>
                </a:solidFill>
                <a:latin typeface="微软雅黑" pitchFamily="34" charset="-122"/>
                <a:ea typeface="微软雅黑" pitchFamily="34" charset="-122"/>
              </a:rPr>
              <a:t>面向隐私保护的连续负载调度算法</a:t>
            </a:r>
            <a:r>
              <a:rPr lang="zh-CN" altLang="en-US" sz="2800" b="1" dirty="0" smtClean="0">
                <a:solidFill>
                  <a:schemeClr val="bg1">
                    <a:lumMod val="85000"/>
                  </a:schemeClr>
                </a:solidFill>
                <a:latin typeface="微软雅黑" pitchFamily="34" charset="-122"/>
                <a:ea typeface="微软雅黑" pitchFamily="34" charset="-122"/>
              </a:rPr>
              <a:t>研究</a:t>
            </a:r>
            <a:endParaRPr lang="en-US" altLang="zh-CN" sz="2800" b="1" dirty="0">
              <a:solidFill>
                <a:schemeClr val="bg1">
                  <a:lumMod val="85000"/>
                </a:schemeClr>
              </a:solidFill>
              <a:latin typeface="微软雅黑" pitchFamily="34" charset="-122"/>
              <a:ea typeface="微软雅黑" pitchFamily="34" charset="-122"/>
            </a:endParaRPr>
          </a:p>
          <a:p>
            <a:pPr eaLnBrk="1" hangingPunct="1">
              <a:lnSpc>
                <a:spcPct val="150000"/>
              </a:lnSpc>
              <a:buClr>
                <a:schemeClr val="bg1">
                  <a:lumMod val="85000"/>
                </a:schemeClr>
              </a:buClr>
              <a:buSzPct val="85000"/>
              <a:buFontTx/>
              <a:buAutoNum type="ea1JpnChsDbPeriod"/>
            </a:pPr>
            <a:r>
              <a:rPr lang="zh-CN" altLang="en-US" sz="2800" b="1" dirty="0">
                <a:solidFill>
                  <a:schemeClr val="bg1">
                    <a:lumMod val="85000"/>
                  </a:schemeClr>
                </a:solidFill>
                <a:latin typeface="微软雅黑" pitchFamily="34" charset="-122"/>
                <a:ea typeface="微软雅黑" pitchFamily="34" charset="-122"/>
              </a:rPr>
              <a:t>考虑离散负载的一般化隐私保护负载调度算法研究</a:t>
            </a:r>
            <a:endParaRPr lang="en-US" altLang="zh-CN" sz="2800" b="1" dirty="0" smtClean="0">
              <a:solidFill>
                <a:schemeClr val="bg1">
                  <a:lumMod val="85000"/>
                </a:schemeClr>
              </a:solidFill>
              <a:latin typeface="微软雅黑" pitchFamily="34" charset="-122"/>
              <a:ea typeface="微软雅黑" pitchFamily="34" charset="-122"/>
            </a:endParaRPr>
          </a:p>
          <a:p>
            <a:pPr eaLnBrk="1" hangingPunct="1">
              <a:lnSpc>
                <a:spcPct val="150000"/>
              </a:lnSpc>
              <a:buClr>
                <a:schemeClr val="bg1">
                  <a:lumMod val="85000"/>
                </a:schemeClr>
              </a:buClr>
              <a:buSzPct val="85000"/>
              <a:buFontTx/>
              <a:buAutoNum type="ea1JpnChsDbPeriod"/>
            </a:pPr>
            <a:r>
              <a:rPr lang="zh-CN" altLang="en-US" sz="2800" b="1" dirty="0">
                <a:solidFill>
                  <a:schemeClr val="bg1">
                    <a:lumMod val="85000"/>
                  </a:schemeClr>
                </a:solidFill>
                <a:latin typeface="微软雅黑" pitchFamily="34" charset="-122"/>
                <a:ea typeface="微软雅黑" pitchFamily="34" charset="-122"/>
              </a:rPr>
              <a:t>隐私保护下的用电数据收集激励机制</a:t>
            </a:r>
            <a:r>
              <a:rPr lang="zh-CN" altLang="en-US" sz="2800" b="1" dirty="0" smtClean="0">
                <a:solidFill>
                  <a:schemeClr val="bg1">
                    <a:lumMod val="85000"/>
                  </a:schemeClr>
                </a:solidFill>
                <a:latin typeface="微软雅黑" pitchFamily="34" charset="-122"/>
                <a:ea typeface="微软雅黑" pitchFamily="34" charset="-122"/>
              </a:rPr>
              <a:t>研究</a:t>
            </a:r>
            <a:endParaRPr lang="en-US" altLang="zh-CN" sz="2800" b="1" dirty="0" smtClean="0">
              <a:solidFill>
                <a:schemeClr val="bg1">
                  <a:lumMod val="85000"/>
                </a:schemeClr>
              </a:solidFill>
              <a:latin typeface="微软雅黑" pitchFamily="34" charset="-122"/>
              <a:ea typeface="微软雅黑" pitchFamily="34" charset="-122"/>
            </a:endParaRPr>
          </a:p>
          <a:p>
            <a:pPr eaLnBrk="1" hangingPunct="1">
              <a:lnSpc>
                <a:spcPct val="150000"/>
              </a:lnSpc>
              <a:buClr>
                <a:schemeClr val="bg1">
                  <a:lumMod val="85000"/>
                </a:schemeClr>
              </a:buClr>
              <a:buSzPct val="85000"/>
              <a:buFontTx/>
              <a:buAutoNum type="ea1JpnChsDbPeriod"/>
            </a:pPr>
            <a:r>
              <a:rPr lang="zh-CN" altLang="en-US" sz="2800" b="1" dirty="0">
                <a:solidFill>
                  <a:schemeClr val="bg1">
                    <a:lumMod val="85000"/>
                  </a:schemeClr>
                </a:solidFill>
                <a:latin typeface="微软雅黑" pitchFamily="34" charset="-122"/>
                <a:ea typeface="微软雅黑" pitchFamily="34" charset="-122"/>
              </a:rPr>
              <a:t>面向隐私保护的分布式最优潮流研究</a:t>
            </a:r>
            <a:endParaRPr lang="en-US" altLang="zh-CN" sz="2800" b="1" dirty="0">
              <a:solidFill>
                <a:schemeClr val="bg1">
                  <a:lumMod val="85000"/>
                </a:schemeClr>
              </a:solidFill>
              <a:latin typeface="微软雅黑" pitchFamily="34" charset="-122"/>
              <a:ea typeface="微软雅黑" pitchFamily="34" charset="-122"/>
            </a:endParaRPr>
          </a:p>
          <a:p>
            <a:pPr eaLnBrk="1" hangingPunct="1">
              <a:lnSpc>
                <a:spcPct val="150000"/>
              </a:lnSpc>
              <a:buClr>
                <a:schemeClr val="bg1">
                  <a:lumMod val="85000"/>
                </a:schemeClr>
              </a:buClr>
              <a:buSzPct val="85000"/>
              <a:buFontTx/>
              <a:buAutoNum type="ea1JpnChsDbPeriod"/>
            </a:pPr>
            <a:r>
              <a:rPr lang="zh-CN" altLang="en-US" sz="2800" b="1" dirty="0" smtClean="0">
                <a:solidFill>
                  <a:schemeClr val="bg1">
                    <a:lumMod val="85000"/>
                  </a:schemeClr>
                </a:solidFill>
                <a:latin typeface="微软雅黑" pitchFamily="34" charset="-122"/>
                <a:ea typeface="微软雅黑" pitchFamily="34" charset="-122"/>
              </a:rPr>
              <a:t>总结与展望</a:t>
            </a:r>
            <a:endParaRPr lang="en-US" altLang="zh-CN" sz="2800" b="1" dirty="0" smtClean="0">
              <a:solidFill>
                <a:schemeClr val="bg1">
                  <a:lumMod val="85000"/>
                </a:schemeClr>
              </a:solidFill>
              <a:latin typeface="微软雅黑" pitchFamily="34" charset="-122"/>
              <a:ea typeface="微软雅黑" pitchFamily="34" charset="-122"/>
            </a:endParaRPr>
          </a:p>
          <a:p>
            <a:pPr eaLnBrk="1" hangingPunct="1">
              <a:lnSpc>
                <a:spcPct val="150000"/>
              </a:lnSpc>
              <a:buClr>
                <a:srgbClr val="C00000"/>
              </a:buClr>
              <a:buSzPct val="85000"/>
              <a:buFontTx/>
              <a:buAutoNum type="ea1JpnChsDbPeriod"/>
            </a:pPr>
            <a:endParaRPr lang="zh-CN" altLang="en-US" sz="2800" b="1"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36229312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30</a:t>
            </a:fld>
            <a:endParaRPr lang="en-US" altLang="zh-CN" dirty="0"/>
          </a:p>
        </p:txBody>
      </p:sp>
      <p:sp>
        <p:nvSpPr>
          <p:cNvPr id="24"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三</a:t>
            </a:r>
            <a:r>
              <a:rPr lang="zh-CN" altLang="en-US" sz="2800" b="1" kern="1200" dirty="0" smtClean="0">
                <a:solidFill>
                  <a:srgbClr val="8E0000"/>
                </a:solidFill>
                <a:latin typeface="微软雅黑" pitchFamily="34" charset="-122"/>
                <a:ea typeface="微软雅黑" pitchFamily="34" charset="-122"/>
              </a:rPr>
              <a:t>、考虑</a:t>
            </a:r>
            <a:r>
              <a:rPr lang="zh-CN" altLang="en-US" sz="2800" b="1" kern="1200" dirty="0">
                <a:solidFill>
                  <a:srgbClr val="8E0000"/>
                </a:solidFill>
                <a:latin typeface="微软雅黑" pitchFamily="34" charset="-122"/>
                <a:ea typeface="微软雅黑" pitchFamily="34" charset="-122"/>
              </a:rPr>
              <a:t>离散负载的一般化隐私保护负载调度算法</a:t>
            </a:r>
            <a:r>
              <a:rPr lang="zh-CN" altLang="en-US" sz="2800" b="1" kern="1200" dirty="0" smtClean="0">
                <a:solidFill>
                  <a:srgbClr val="8E0000"/>
                </a:solidFill>
                <a:latin typeface="微软雅黑" pitchFamily="34" charset="-122"/>
                <a:ea typeface="微软雅黑" pitchFamily="34" charset="-122"/>
              </a:rPr>
              <a:t>研究</a:t>
            </a:r>
            <a:endParaRPr lang="zh-CN" altLang="en-US" sz="2800" b="1" kern="1200" dirty="0">
              <a:solidFill>
                <a:srgbClr val="8E0000"/>
              </a:solidFill>
              <a:latin typeface="微软雅黑" pitchFamily="34" charset="-122"/>
              <a:ea typeface="微软雅黑" pitchFamily="34" charset="-122"/>
            </a:endParaRPr>
          </a:p>
        </p:txBody>
      </p:sp>
      <p:sp>
        <p:nvSpPr>
          <p:cNvPr id="25" name="内容占位符 2"/>
          <p:cNvSpPr txBox="1">
            <a:spLocks/>
          </p:cNvSpPr>
          <p:nvPr/>
        </p:nvSpPr>
        <p:spPr bwMode="auto">
          <a:xfrm>
            <a:off x="738919" y="1260752"/>
            <a:ext cx="8659081" cy="660515"/>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latin typeface="微软雅黑" pitchFamily="34" charset="-122"/>
                <a:ea typeface="微软雅黑" pitchFamily="34" charset="-122"/>
                <a:cs typeface="+mj-cs"/>
              </a:rPr>
              <a:t>算法</a:t>
            </a:r>
            <a:r>
              <a:rPr lang="zh-CN" altLang="en-US" sz="2400" b="1" dirty="0" smtClean="0">
                <a:latin typeface="微软雅黑" pitchFamily="34" charset="-122"/>
                <a:ea typeface="微软雅黑" pitchFamily="34" charset="-122"/>
                <a:cs typeface="+mj-cs"/>
              </a:rPr>
              <a:t>性能分析</a:t>
            </a:r>
            <a:endParaRPr lang="zh-CN" altLang="en-US" sz="2400" b="1" dirty="0">
              <a:latin typeface="微软雅黑" pitchFamily="34" charset="-122"/>
              <a:ea typeface="微软雅黑" pitchFamily="34" charset="-122"/>
              <a:cs typeface="+mj-cs"/>
            </a:endParaRPr>
          </a:p>
        </p:txBody>
      </p:sp>
      <p:pic>
        <p:nvPicPr>
          <p:cNvPr id="5" name="图片 4"/>
          <p:cNvPicPr>
            <a:picLocks noChangeAspect="1"/>
          </p:cNvPicPr>
          <p:nvPr/>
        </p:nvPicPr>
        <p:blipFill>
          <a:blip r:embed="rId3"/>
          <a:stretch>
            <a:fillRect/>
          </a:stretch>
        </p:blipFill>
        <p:spPr>
          <a:xfrm>
            <a:off x="432260" y="3882677"/>
            <a:ext cx="8764676" cy="1785832"/>
          </a:xfrm>
          <a:prstGeom prst="rect">
            <a:avLst/>
          </a:prstGeom>
        </p:spPr>
      </p:pic>
      <p:pic>
        <p:nvPicPr>
          <p:cNvPr id="14" name="图片 13"/>
          <p:cNvPicPr>
            <a:picLocks noChangeAspect="1"/>
          </p:cNvPicPr>
          <p:nvPr/>
        </p:nvPicPr>
        <p:blipFill>
          <a:blip r:embed="rId4"/>
          <a:stretch>
            <a:fillRect/>
          </a:stretch>
        </p:blipFill>
        <p:spPr>
          <a:xfrm>
            <a:off x="738919" y="6141863"/>
            <a:ext cx="7692328" cy="555054"/>
          </a:xfrm>
          <a:prstGeom prst="rect">
            <a:avLst/>
          </a:prstGeom>
        </p:spPr>
      </p:pic>
      <p:grpSp>
        <p:nvGrpSpPr>
          <p:cNvPr id="18" name="组合 17"/>
          <p:cNvGrpSpPr/>
          <p:nvPr/>
        </p:nvGrpSpPr>
        <p:grpSpPr>
          <a:xfrm>
            <a:off x="791370" y="2050498"/>
            <a:ext cx="8584120" cy="477172"/>
            <a:chOff x="204222" y="2069966"/>
            <a:chExt cx="11158672" cy="560939"/>
          </a:xfrm>
        </p:grpSpPr>
        <p:pic>
          <p:nvPicPr>
            <p:cNvPr id="16" name="图片 15"/>
            <p:cNvPicPr>
              <a:picLocks noChangeAspect="1"/>
            </p:cNvPicPr>
            <p:nvPr/>
          </p:nvPicPr>
          <p:blipFill>
            <a:blip r:embed="rId5"/>
            <a:stretch>
              <a:fillRect/>
            </a:stretch>
          </p:blipFill>
          <p:spPr>
            <a:xfrm>
              <a:off x="204222" y="2069966"/>
              <a:ext cx="10834578" cy="560939"/>
            </a:xfrm>
            <a:prstGeom prst="rect">
              <a:avLst/>
            </a:prstGeom>
          </p:spPr>
        </p:pic>
        <p:pic>
          <p:nvPicPr>
            <p:cNvPr id="17" name="图片 16"/>
            <p:cNvPicPr>
              <a:picLocks noChangeAspect="1"/>
            </p:cNvPicPr>
            <p:nvPr/>
          </p:nvPicPr>
          <p:blipFill>
            <a:blip r:embed="rId6">
              <a:clrChange>
                <a:clrFrom>
                  <a:srgbClr val="FFFFFF"/>
                </a:clrFrom>
                <a:clrTo>
                  <a:srgbClr val="FFFFFF">
                    <a:alpha val="0"/>
                  </a:srgbClr>
                </a:clrTo>
              </a:clrChange>
            </a:blip>
            <a:stretch>
              <a:fillRect/>
            </a:stretch>
          </p:blipFill>
          <p:spPr>
            <a:xfrm>
              <a:off x="10832691" y="2105784"/>
              <a:ext cx="530203" cy="430309"/>
            </a:xfrm>
            <a:prstGeom prst="rect">
              <a:avLst/>
            </a:prstGeom>
          </p:spPr>
        </p:pic>
      </p:grpSp>
      <p:grpSp>
        <p:nvGrpSpPr>
          <p:cNvPr id="32" name="组合 31"/>
          <p:cNvGrpSpPr/>
          <p:nvPr/>
        </p:nvGrpSpPr>
        <p:grpSpPr>
          <a:xfrm>
            <a:off x="837670" y="2960053"/>
            <a:ext cx="9071607" cy="454613"/>
            <a:chOff x="262911" y="2654744"/>
            <a:chExt cx="10119958" cy="507150"/>
          </a:xfrm>
        </p:grpSpPr>
        <p:pic>
          <p:nvPicPr>
            <p:cNvPr id="20" name="图片 19"/>
            <p:cNvPicPr>
              <a:picLocks noChangeAspect="1"/>
            </p:cNvPicPr>
            <p:nvPr/>
          </p:nvPicPr>
          <p:blipFill>
            <a:blip r:embed="rId7"/>
            <a:stretch>
              <a:fillRect/>
            </a:stretch>
          </p:blipFill>
          <p:spPr>
            <a:xfrm>
              <a:off x="262911" y="2654744"/>
              <a:ext cx="9512914" cy="453362"/>
            </a:xfrm>
            <a:prstGeom prst="rect">
              <a:avLst/>
            </a:prstGeom>
          </p:spPr>
        </p:pic>
        <p:pic>
          <p:nvPicPr>
            <p:cNvPr id="26" name="图片 25"/>
            <p:cNvPicPr>
              <a:picLocks noChangeAspect="1"/>
            </p:cNvPicPr>
            <p:nvPr/>
          </p:nvPicPr>
          <p:blipFill>
            <a:blip r:embed="rId8">
              <a:clrChange>
                <a:clrFrom>
                  <a:srgbClr val="FFFFFF"/>
                </a:clrFrom>
                <a:clrTo>
                  <a:srgbClr val="FFFFFF">
                    <a:alpha val="0"/>
                  </a:srgbClr>
                </a:clrTo>
              </a:clrChange>
            </a:blip>
            <a:stretch>
              <a:fillRect/>
            </a:stretch>
          </p:blipFill>
          <p:spPr>
            <a:xfrm>
              <a:off x="9760457" y="2677796"/>
              <a:ext cx="622412" cy="484098"/>
            </a:xfrm>
            <a:prstGeom prst="rect">
              <a:avLst/>
            </a:prstGeom>
          </p:spPr>
        </p:pic>
      </p:grpSp>
      <p:sp>
        <p:nvSpPr>
          <p:cNvPr id="29" name="矩形 28"/>
          <p:cNvSpPr/>
          <p:nvPr/>
        </p:nvSpPr>
        <p:spPr bwMode="auto">
          <a:xfrm>
            <a:off x="832728" y="2058318"/>
            <a:ext cx="8595696" cy="486225"/>
          </a:xfrm>
          <a:prstGeom prst="rect">
            <a:avLst/>
          </a:prstGeom>
          <a:solidFill>
            <a:schemeClr val="bg1">
              <a:alpha val="0"/>
            </a:schemeClr>
          </a:solidFill>
          <a:ln w="25400"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ndParaRPr>
          </a:p>
        </p:txBody>
      </p:sp>
      <p:sp>
        <p:nvSpPr>
          <p:cNvPr id="37" name="矩形 36"/>
          <p:cNvSpPr/>
          <p:nvPr/>
        </p:nvSpPr>
        <p:spPr bwMode="auto">
          <a:xfrm>
            <a:off x="840947" y="2960053"/>
            <a:ext cx="9068330" cy="459048"/>
          </a:xfrm>
          <a:prstGeom prst="rect">
            <a:avLst/>
          </a:prstGeom>
          <a:solidFill>
            <a:schemeClr val="bg1">
              <a:alpha val="0"/>
            </a:schemeClr>
          </a:solidFill>
          <a:ln w="25400"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ndParaRPr>
          </a:p>
        </p:txBody>
      </p:sp>
      <p:sp>
        <p:nvSpPr>
          <p:cNvPr id="39" name="矩形 38"/>
          <p:cNvSpPr/>
          <p:nvPr/>
        </p:nvSpPr>
        <p:spPr bwMode="auto">
          <a:xfrm>
            <a:off x="837669" y="6185679"/>
            <a:ext cx="8671781" cy="527638"/>
          </a:xfrm>
          <a:prstGeom prst="rect">
            <a:avLst/>
          </a:prstGeom>
          <a:solidFill>
            <a:schemeClr val="bg1">
              <a:alpha val="0"/>
            </a:schemeClr>
          </a:solidFill>
          <a:ln w="25400"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ndParaRPr>
          </a:p>
        </p:txBody>
      </p:sp>
      <p:sp>
        <p:nvSpPr>
          <p:cNvPr id="41" name="矩形 40"/>
          <p:cNvSpPr/>
          <p:nvPr/>
        </p:nvSpPr>
        <p:spPr bwMode="auto">
          <a:xfrm>
            <a:off x="495300" y="4303408"/>
            <a:ext cx="3703646" cy="33509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pic>
        <p:nvPicPr>
          <p:cNvPr id="40" name="图片 39"/>
          <p:cNvPicPr>
            <a:picLocks noChangeAspect="1"/>
          </p:cNvPicPr>
          <p:nvPr/>
        </p:nvPicPr>
        <p:blipFill>
          <a:blip r:embed="rId9"/>
          <a:stretch>
            <a:fillRect/>
          </a:stretch>
        </p:blipFill>
        <p:spPr>
          <a:xfrm>
            <a:off x="832729" y="4208134"/>
            <a:ext cx="3766686" cy="416282"/>
          </a:xfrm>
          <a:prstGeom prst="rect">
            <a:avLst/>
          </a:prstGeom>
        </p:spPr>
      </p:pic>
      <p:sp>
        <p:nvSpPr>
          <p:cNvPr id="38" name="矩形 37"/>
          <p:cNvSpPr/>
          <p:nvPr/>
        </p:nvSpPr>
        <p:spPr bwMode="auto">
          <a:xfrm>
            <a:off x="832729" y="3882677"/>
            <a:ext cx="8676721" cy="1762929"/>
          </a:xfrm>
          <a:prstGeom prst="rect">
            <a:avLst/>
          </a:prstGeom>
          <a:solidFill>
            <a:schemeClr val="bg1">
              <a:alpha val="0"/>
            </a:schemeClr>
          </a:solidFill>
          <a:ln w="25400"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ndParaRPr>
          </a:p>
        </p:txBody>
      </p:sp>
      <p:sp>
        <p:nvSpPr>
          <p:cNvPr id="43" name="矩形 42"/>
          <p:cNvSpPr/>
          <p:nvPr/>
        </p:nvSpPr>
        <p:spPr>
          <a:xfrm>
            <a:off x="832729" y="1711635"/>
            <a:ext cx="1745991" cy="369332"/>
          </a:xfrm>
          <a:prstGeom prst="rect">
            <a:avLst/>
          </a:prstGeom>
        </p:spPr>
        <p:txBody>
          <a:bodyPr wrap="none">
            <a:spAutoFit/>
          </a:bodyPr>
          <a:lstStyle/>
          <a:p>
            <a:pPr algn="ctr"/>
            <a:r>
              <a:rPr lang="zh-CN" altLang="en-US" b="1" dirty="0" smtClean="0">
                <a:solidFill>
                  <a:srgbClr val="0066FF"/>
                </a:solidFill>
                <a:latin typeface="微软雅黑" panose="020B0503020204020204" pitchFamily="34" charset="-122"/>
                <a:ea typeface="微软雅黑" panose="020B0503020204020204" pitchFamily="34" charset="-122"/>
              </a:rPr>
              <a:t>收敛性</a:t>
            </a:r>
            <a:r>
              <a:rPr lang="en-US" altLang="zh-CN" b="1" dirty="0" smtClean="0">
                <a:solidFill>
                  <a:srgbClr val="0066FF"/>
                </a:solidFill>
                <a:latin typeface="微软雅黑" panose="020B0503020204020204" pitchFamily="34" charset="-122"/>
                <a:ea typeface="微软雅黑" panose="020B0503020204020204" pitchFamily="34" charset="-122"/>
              </a:rPr>
              <a:t>+</a:t>
            </a:r>
            <a:r>
              <a:rPr lang="zh-CN" altLang="en-US" b="1" dirty="0" smtClean="0">
                <a:solidFill>
                  <a:srgbClr val="0066FF"/>
                </a:solidFill>
                <a:latin typeface="微软雅黑" panose="020B0503020204020204" pitchFamily="34" charset="-122"/>
                <a:ea typeface="微软雅黑" panose="020B0503020204020204" pitchFamily="34" charset="-122"/>
              </a:rPr>
              <a:t>最优性</a:t>
            </a:r>
            <a:endParaRPr lang="zh-CN" altLang="en-US" b="1" dirty="0">
              <a:solidFill>
                <a:srgbClr val="0066FF"/>
              </a:solidFill>
              <a:latin typeface="微软雅黑" panose="020B0503020204020204" pitchFamily="34" charset="-122"/>
              <a:ea typeface="微软雅黑" panose="020B0503020204020204" pitchFamily="34" charset="-122"/>
            </a:endParaRPr>
          </a:p>
        </p:txBody>
      </p:sp>
      <p:sp>
        <p:nvSpPr>
          <p:cNvPr id="44" name="矩形 43"/>
          <p:cNvSpPr/>
          <p:nvPr/>
        </p:nvSpPr>
        <p:spPr>
          <a:xfrm>
            <a:off x="832729" y="2597824"/>
            <a:ext cx="1745991" cy="369332"/>
          </a:xfrm>
          <a:prstGeom prst="rect">
            <a:avLst/>
          </a:prstGeom>
        </p:spPr>
        <p:txBody>
          <a:bodyPr wrap="none">
            <a:spAutoFit/>
          </a:bodyPr>
          <a:lstStyle/>
          <a:p>
            <a:pPr algn="ctr"/>
            <a:r>
              <a:rPr lang="zh-CN" altLang="en-US" b="1" dirty="0" smtClean="0">
                <a:solidFill>
                  <a:srgbClr val="0066FF"/>
                </a:solidFill>
                <a:latin typeface="微软雅黑" panose="020B0503020204020204" pitchFamily="34" charset="-122"/>
                <a:ea typeface="微软雅黑" panose="020B0503020204020204" pitchFamily="34" charset="-122"/>
              </a:rPr>
              <a:t>收敛性</a:t>
            </a:r>
            <a:r>
              <a:rPr lang="en-US" altLang="zh-CN" b="1" dirty="0" smtClean="0">
                <a:solidFill>
                  <a:srgbClr val="0066FF"/>
                </a:solidFill>
                <a:latin typeface="微软雅黑" panose="020B0503020204020204" pitchFamily="34" charset="-122"/>
                <a:ea typeface="微软雅黑" panose="020B0503020204020204" pitchFamily="34" charset="-122"/>
              </a:rPr>
              <a:t>+</a:t>
            </a:r>
            <a:r>
              <a:rPr lang="zh-CN" altLang="en-US" b="1" dirty="0" smtClean="0">
                <a:solidFill>
                  <a:srgbClr val="0066FF"/>
                </a:solidFill>
                <a:latin typeface="微软雅黑" panose="020B0503020204020204" pitchFamily="34" charset="-122"/>
                <a:ea typeface="微软雅黑" panose="020B0503020204020204" pitchFamily="34" charset="-122"/>
              </a:rPr>
              <a:t>次优性</a:t>
            </a:r>
            <a:endParaRPr lang="zh-CN" altLang="en-US" b="1" dirty="0">
              <a:solidFill>
                <a:srgbClr val="0066FF"/>
              </a:solidFill>
              <a:latin typeface="微软雅黑" panose="020B0503020204020204" pitchFamily="34" charset="-122"/>
              <a:ea typeface="微软雅黑" panose="020B0503020204020204" pitchFamily="34" charset="-122"/>
            </a:endParaRPr>
          </a:p>
        </p:txBody>
      </p:sp>
      <p:sp>
        <p:nvSpPr>
          <p:cNvPr id="45" name="矩形 44"/>
          <p:cNvSpPr/>
          <p:nvPr/>
        </p:nvSpPr>
        <p:spPr>
          <a:xfrm>
            <a:off x="821154" y="3477037"/>
            <a:ext cx="1338828" cy="369332"/>
          </a:xfrm>
          <a:prstGeom prst="rect">
            <a:avLst/>
          </a:prstGeom>
        </p:spPr>
        <p:txBody>
          <a:bodyPr wrap="none">
            <a:spAutoFit/>
          </a:bodyPr>
          <a:lstStyle/>
          <a:p>
            <a:pPr algn="ctr"/>
            <a:r>
              <a:rPr lang="zh-CN" altLang="en-US" b="1" dirty="0" smtClean="0">
                <a:solidFill>
                  <a:srgbClr val="0066FF"/>
                </a:solidFill>
                <a:latin typeface="微软雅黑" panose="020B0503020204020204" pitchFamily="34" charset="-122"/>
                <a:ea typeface="微软雅黑" panose="020B0503020204020204" pitchFamily="34" charset="-122"/>
              </a:rPr>
              <a:t>次优性上限</a:t>
            </a:r>
            <a:endParaRPr lang="zh-CN" altLang="en-US" b="1" dirty="0">
              <a:solidFill>
                <a:srgbClr val="0066FF"/>
              </a:solidFill>
              <a:latin typeface="微软雅黑" panose="020B0503020204020204" pitchFamily="34" charset="-122"/>
              <a:ea typeface="微软雅黑" panose="020B0503020204020204" pitchFamily="34" charset="-122"/>
            </a:endParaRPr>
          </a:p>
        </p:txBody>
      </p:sp>
      <p:sp>
        <p:nvSpPr>
          <p:cNvPr id="46" name="矩形 45"/>
          <p:cNvSpPr/>
          <p:nvPr/>
        </p:nvSpPr>
        <p:spPr>
          <a:xfrm>
            <a:off x="832728" y="5788313"/>
            <a:ext cx="1745991" cy="369332"/>
          </a:xfrm>
          <a:prstGeom prst="rect">
            <a:avLst/>
          </a:prstGeom>
        </p:spPr>
        <p:txBody>
          <a:bodyPr wrap="none">
            <a:spAutoFit/>
          </a:bodyPr>
          <a:lstStyle/>
          <a:p>
            <a:pPr algn="ctr"/>
            <a:r>
              <a:rPr lang="zh-CN" altLang="en-US" b="1" dirty="0" smtClean="0">
                <a:solidFill>
                  <a:srgbClr val="0066FF"/>
                </a:solidFill>
                <a:latin typeface="微软雅黑" panose="020B0503020204020204" pitchFamily="34" charset="-122"/>
                <a:ea typeface="微软雅黑" panose="020B0503020204020204" pitchFamily="34" charset="-122"/>
              </a:rPr>
              <a:t>收敛性</a:t>
            </a:r>
            <a:r>
              <a:rPr lang="en-US" altLang="zh-CN" b="1" dirty="0" smtClean="0">
                <a:solidFill>
                  <a:srgbClr val="0066FF"/>
                </a:solidFill>
                <a:latin typeface="微软雅黑" panose="020B0503020204020204" pitchFamily="34" charset="-122"/>
                <a:ea typeface="微软雅黑" panose="020B0503020204020204" pitchFamily="34" charset="-122"/>
              </a:rPr>
              <a:t>+</a:t>
            </a:r>
            <a:r>
              <a:rPr lang="zh-CN" altLang="en-US" b="1" dirty="0" smtClean="0">
                <a:solidFill>
                  <a:srgbClr val="0066FF"/>
                </a:solidFill>
                <a:latin typeface="微软雅黑" panose="020B0503020204020204" pitchFamily="34" charset="-122"/>
                <a:ea typeface="微软雅黑" panose="020B0503020204020204" pitchFamily="34" charset="-122"/>
              </a:rPr>
              <a:t>次优性</a:t>
            </a:r>
            <a:endParaRPr lang="zh-CN" altLang="en-US" b="1" dirty="0">
              <a:solidFill>
                <a:srgbClr val="0066FF"/>
              </a:solidFill>
              <a:latin typeface="微软雅黑" panose="020B0503020204020204" pitchFamily="34" charset="-122"/>
              <a:ea typeface="微软雅黑" panose="020B0503020204020204" pitchFamily="34" charset="-122"/>
            </a:endParaRPr>
          </a:p>
        </p:txBody>
      </p:sp>
      <p:sp>
        <p:nvSpPr>
          <p:cNvPr id="47" name="左大括号 46"/>
          <p:cNvSpPr/>
          <p:nvPr/>
        </p:nvSpPr>
        <p:spPr bwMode="auto">
          <a:xfrm>
            <a:off x="495300" y="2050498"/>
            <a:ext cx="243619" cy="3618011"/>
          </a:xfrm>
          <a:prstGeom prst="leftBrac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48" name="矩形 47"/>
          <p:cNvSpPr/>
          <p:nvPr/>
        </p:nvSpPr>
        <p:spPr>
          <a:xfrm>
            <a:off x="-41240" y="3236346"/>
            <a:ext cx="646331" cy="646331"/>
          </a:xfrm>
          <a:prstGeom prst="rect">
            <a:avLst/>
          </a:prstGeom>
        </p:spPr>
        <p:txBody>
          <a:bodyPr wrap="none">
            <a:spAutoFit/>
          </a:bodyPr>
          <a:lstStyle/>
          <a:p>
            <a:pPr algn="ctr"/>
            <a:r>
              <a:rPr lang="zh-CN" altLang="en-US" b="1" dirty="0" smtClean="0">
                <a:latin typeface="微软雅黑" panose="020B0503020204020204" pitchFamily="34" charset="-122"/>
                <a:ea typeface="微软雅黑" panose="020B0503020204020204" pitchFamily="34" charset="-122"/>
              </a:rPr>
              <a:t>算法</a:t>
            </a:r>
            <a:endParaRPr lang="en-US" altLang="zh-CN" b="1" dirty="0" smtClean="0">
              <a:latin typeface="微软雅黑" panose="020B0503020204020204" pitchFamily="34" charset="-122"/>
              <a:ea typeface="微软雅黑" panose="020B0503020204020204" pitchFamily="34" charset="-122"/>
            </a:endParaRPr>
          </a:p>
          <a:p>
            <a:pPr algn="ctr"/>
            <a:r>
              <a:rPr lang="en-US" altLang="zh-CN" b="1" dirty="0" smtClean="0">
                <a:latin typeface="微软雅黑" panose="020B0503020204020204" pitchFamily="34" charset="-122"/>
                <a:ea typeface="微软雅黑" panose="020B0503020204020204" pitchFamily="34" charset="-122"/>
              </a:rPr>
              <a:t>3.1</a:t>
            </a:r>
            <a:endParaRPr lang="zh-CN" altLang="en-US" b="1" dirty="0">
              <a:latin typeface="微软雅黑" panose="020B0503020204020204" pitchFamily="34" charset="-122"/>
              <a:ea typeface="微软雅黑" panose="020B0503020204020204" pitchFamily="34" charset="-122"/>
            </a:endParaRPr>
          </a:p>
        </p:txBody>
      </p:sp>
      <p:sp>
        <p:nvSpPr>
          <p:cNvPr id="49" name="矩形 48"/>
          <p:cNvSpPr/>
          <p:nvPr/>
        </p:nvSpPr>
        <p:spPr>
          <a:xfrm>
            <a:off x="0" y="6096224"/>
            <a:ext cx="646331" cy="646331"/>
          </a:xfrm>
          <a:prstGeom prst="rect">
            <a:avLst/>
          </a:prstGeom>
        </p:spPr>
        <p:txBody>
          <a:bodyPr wrap="none">
            <a:spAutoFit/>
          </a:bodyPr>
          <a:lstStyle/>
          <a:p>
            <a:pPr algn="ctr"/>
            <a:r>
              <a:rPr lang="zh-CN" altLang="en-US" b="1" dirty="0" smtClean="0">
                <a:latin typeface="微软雅黑" panose="020B0503020204020204" pitchFamily="34" charset="-122"/>
                <a:ea typeface="微软雅黑" panose="020B0503020204020204" pitchFamily="34" charset="-122"/>
              </a:rPr>
              <a:t>算法</a:t>
            </a:r>
            <a:endParaRPr lang="en-US" altLang="zh-CN" b="1" dirty="0" smtClean="0">
              <a:latin typeface="微软雅黑" panose="020B0503020204020204" pitchFamily="34" charset="-122"/>
              <a:ea typeface="微软雅黑" panose="020B0503020204020204" pitchFamily="34" charset="-122"/>
            </a:endParaRPr>
          </a:p>
          <a:p>
            <a:pPr algn="ctr"/>
            <a:r>
              <a:rPr lang="en-US" altLang="zh-CN" b="1" dirty="0" smtClean="0">
                <a:latin typeface="微软雅黑" panose="020B0503020204020204" pitchFamily="34" charset="-122"/>
                <a:ea typeface="微软雅黑" panose="020B0503020204020204" pitchFamily="34" charset="-122"/>
              </a:rPr>
              <a:t>3.2</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500051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9140" y="1268413"/>
            <a:ext cx="8915400" cy="4862512"/>
          </a:xfrm>
        </p:spPr>
        <p:txBody>
          <a:bodyPr/>
          <a:lstStyle/>
          <a:p>
            <a:r>
              <a:rPr lang="zh-CN" altLang="en-US" sz="2400" b="1" dirty="0">
                <a:latin typeface="微软雅黑" panose="020B0503020204020204" pitchFamily="34" charset="-122"/>
                <a:ea typeface="微软雅黑" panose="020B0503020204020204" pitchFamily="34" charset="-122"/>
              </a:rPr>
              <a:t>基本设置</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lvl="1"/>
            <a:r>
              <a:rPr lang="zh-CN" altLang="en-US" sz="2000" b="1" dirty="0" smtClean="0">
                <a:latin typeface="微软雅黑" panose="020B0503020204020204" pitchFamily="34" charset="-122"/>
                <a:ea typeface="微软雅黑" panose="020B0503020204020204" pitchFamily="34" charset="-122"/>
              </a:rPr>
              <a:t>空调</a:t>
            </a:r>
            <a:endParaRPr lang="en-US" altLang="zh-CN" sz="2000" b="1" dirty="0" smtClean="0">
              <a:latin typeface="微软雅黑" panose="020B0503020204020204" pitchFamily="34" charset="-122"/>
              <a:ea typeface="微软雅黑" panose="020B0503020204020204" pitchFamily="34" charset="-122"/>
            </a:endParaRPr>
          </a:p>
          <a:p>
            <a:pPr lvl="1"/>
            <a:r>
              <a:rPr lang="en-US" altLang="zh-CN" sz="2000" b="1" dirty="0" smtClean="0">
                <a:latin typeface="微软雅黑" panose="020B0503020204020204" pitchFamily="34" charset="-122"/>
                <a:ea typeface="微软雅黑" panose="020B0503020204020204" pitchFamily="34" charset="-122"/>
              </a:rPr>
              <a:t>Tesla Model S</a:t>
            </a:r>
          </a:p>
          <a:p>
            <a:pPr lvl="1"/>
            <a:r>
              <a:rPr lang="en-US" altLang="zh-CN" sz="2000" b="1" dirty="0">
                <a:latin typeface="微软雅黑" panose="020B0503020204020204" pitchFamily="34" charset="-122"/>
                <a:ea typeface="微软雅黑" panose="020B0503020204020204" pitchFamily="34" charset="-122"/>
              </a:rPr>
              <a:t>Tesla </a:t>
            </a:r>
            <a:r>
              <a:rPr lang="en-US" altLang="zh-CN" sz="2000" b="1" dirty="0" err="1" smtClean="0">
                <a:latin typeface="微软雅黑" panose="020B0503020204020204" pitchFamily="34" charset="-122"/>
                <a:ea typeface="微软雅黑" panose="020B0503020204020204" pitchFamily="34" charset="-122"/>
              </a:rPr>
              <a:t>Powerwall</a:t>
            </a:r>
            <a:endParaRPr lang="en-US" altLang="zh-CN" sz="2000" b="1" dirty="0" smtClean="0">
              <a:latin typeface="微软雅黑" panose="020B0503020204020204" pitchFamily="34" charset="-122"/>
              <a:ea typeface="微软雅黑" panose="020B0503020204020204" pitchFamily="34" charset="-122"/>
            </a:endParaRPr>
          </a:p>
          <a:p>
            <a:pPr lvl="1"/>
            <a:r>
              <a:rPr lang="zh-CN" altLang="en-US" sz="2000" b="1" dirty="0" smtClean="0">
                <a:latin typeface="微软雅黑" panose="020B0503020204020204" pitchFamily="34" charset="-122"/>
                <a:ea typeface="微软雅黑" panose="020B0503020204020204" pitchFamily="34" charset="-122"/>
              </a:rPr>
              <a:t>洗衣机</a:t>
            </a:r>
            <a:endParaRPr lang="en-US" altLang="zh-CN" sz="2000" b="1" dirty="0" smtClean="0">
              <a:latin typeface="微软雅黑" panose="020B0503020204020204" pitchFamily="34" charset="-122"/>
              <a:ea typeface="微软雅黑" panose="020B0503020204020204" pitchFamily="34" charset="-122"/>
            </a:endParaRPr>
          </a:p>
          <a:p>
            <a:pPr lvl="1"/>
            <a:r>
              <a:rPr lang="zh-CN" altLang="en-US" sz="2000" b="1" dirty="0" smtClean="0">
                <a:latin typeface="微软雅黑" panose="020B0503020204020204" pitchFamily="34" charset="-122"/>
                <a:ea typeface="微软雅黑" panose="020B0503020204020204" pitchFamily="34" charset="-122"/>
              </a:rPr>
              <a:t>烘干机</a:t>
            </a:r>
            <a:endParaRPr lang="en-US" altLang="zh-CN" sz="2000" b="1" dirty="0" smtClean="0">
              <a:latin typeface="微软雅黑" panose="020B0503020204020204" pitchFamily="34" charset="-122"/>
              <a:ea typeface="微软雅黑" panose="020B0503020204020204" pitchFamily="34" charset="-122"/>
            </a:endParaRPr>
          </a:p>
          <a:p>
            <a:pPr lvl="1"/>
            <a:r>
              <a:rPr lang="zh-CN" altLang="en-US" sz="2000" b="1" dirty="0" smtClean="0">
                <a:latin typeface="微软雅黑" panose="020B0503020204020204" pitchFamily="34" charset="-122"/>
                <a:ea typeface="微软雅黑" panose="020B0503020204020204" pitchFamily="34" charset="-122"/>
              </a:rPr>
              <a:t>选取</a:t>
            </a:r>
            <a:r>
              <a:rPr lang="en-US" altLang="zh-CN" sz="2000" b="1" dirty="0" smtClean="0">
                <a:latin typeface="微软雅黑" panose="020B0503020204020204" pitchFamily="34" charset="-122"/>
                <a:ea typeface="微软雅黑" panose="020B0503020204020204" pitchFamily="34" charset="-122"/>
              </a:rPr>
              <a:t>Mutual Information</a:t>
            </a:r>
            <a:r>
              <a:rPr lang="zh-CN" altLang="en-US" sz="2000" b="1" dirty="0" smtClean="0">
                <a:latin typeface="微软雅黑" panose="020B0503020204020204" pitchFamily="34" charset="-122"/>
                <a:ea typeface="微软雅黑" panose="020B0503020204020204" pitchFamily="34" charset="-122"/>
              </a:rPr>
              <a:t>作为隐私保护的指标</a:t>
            </a:r>
            <a:endParaRPr lang="en-US" altLang="zh-CN" sz="20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对比试验：</a:t>
            </a:r>
            <a:r>
              <a:rPr lang="en-US" altLang="zh-CN" sz="2400" b="1" dirty="0" smtClean="0">
                <a:solidFill>
                  <a:srgbClr val="8E0000"/>
                </a:solidFill>
                <a:latin typeface="微软雅黑" panose="020B0503020204020204" pitchFamily="34" charset="-122"/>
                <a:ea typeface="微软雅黑" panose="020B0503020204020204" pitchFamily="34" charset="-122"/>
              </a:rPr>
              <a:t>Best Effort (BE) Algorithm</a:t>
            </a:r>
            <a:endParaRPr lang="zh-CN" altLang="en-US" sz="2400" b="1" baseline="30000" dirty="0">
              <a:solidFill>
                <a:srgbClr val="8E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31</a:t>
            </a:fld>
            <a:endParaRPr lang="en-US" altLang="zh-CN" dirty="0"/>
          </a:p>
        </p:txBody>
      </p:sp>
      <p:cxnSp>
        <p:nvCxnSpPr>
          <p:cNvPr id="7" name="直接箭头连接符 6"/>
          <p:cNvCxnSpPr/>
          <p:nvPr/>
        </p:nvCxnSpPr>
        <p:spPr bwMode="auto">
          <a:xfrm>
            <a:off x="3429000" y="1888958"/>
            <a:ext cx="782053" cy="0"/>
          </a:xfrm>
          <a:prstGeom prst="straightConnector1">
            <a:avLst/>
          </a:prstGeom>
          <a:solidFill>
            <a:schemeClr val="accent1"/>
          </a:solidFill>
          <a:ln w="22225" cap="flat" cmpd="sng" algn="ctr">
            <a:solidFill>
              <a:srgbClr val="8E0000"/>
            </a:solidFill>
            <a:prstDash val="solid"/>
            <a:round/>
            <a:headEnd type="none" w="med" len="med"/>
            <a:tailEnd type="triangle"/>
          </a:ln>
          <a:effectLst/>
        </p:spPr>
      </p:cxnSp>
      <p:sp>
        <p:nvSpPr>
          <p:cNvPr id="8" name="矩形 7"/>
          <p:cNvSpPr/>
          <p:nvPr/>
        </p:nvSpPr>
        <p:spPr>
          <a:xfrm>
            <a:off x="4394923" y="1704292"/>
            <a:ext cx="898516" cy="369332"/>
          </a:xfrm>
          <a:prstGeom prst="rect">
            <a:avLst/>
          </a:prstGeom>
        </p:spPr>
        <p:txBody>
          <a:bodyPr wrap="none">
            <a:spAutoFit/>
          </a:bodyPr>
          <a:lstStyle/>
          <a:p>
            <a:r>
              <a:rPr lang="en-US" altLang="zh-CN" b="1" dirty="0"/>
              <a:t>Type 1</a:t>
            </a:r>
            <a:endParaRPr lang="zh-CN" altLang="en-US" dirty="0"/>
          </a:p>
        </p:txBody>
      </p:sp>
      <p:sp>
        <p:nvSpPr>
          <p:cNvPr id="9" name="右大括号 8"/>
          <p:cNvSpPr/>
          <p:nvPr/>
        </p:nvSpPr>
        <p:spPr bwMode="auto">
          <a:xfrm>
            <a:off x="3820026" y="2073625"/>
            <a:ext cx="186490" cy="633000"/>
          </a:xfrm>
          <a:prstGeom prst="rightBrace">
            <a:avLst/>
          </a:prstGeom>
          <a:solidFill>
            <a:schemeClr val="bg1"/>
          </a:solidFill>
          <a:ln w="22225" cap="flat" cmpd="sng" algn="ctr">
            <a:solidFill>
              <a:srgbClr val="8E0000"/>
            </a:solidFill>
            <a:prstDash val="solid"/>
            <a:round/>
            <a:headEnd type="none" w="sm" len="sm"/>
            <a:tailEnd type="none"/>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10" name="矩形 9"/>
          <p:cNvSpPr/>
          <p:nvPr/>
        </p:nvSpPr>
        <p:spPr>
          <a:xfrm>
            <a:off x="4394923" y="2260406"/>
            <a:ext cx="898516" cy="369332"/>
          </a:xfrm>
          <a:prstGeom prst="rect">
            <a:avLst/>
          </a:prstGeom>
        </p:spPr>
        <p:txBody>
          <a:bodyPr wrap="none">
            <a:spAutoFit/>
          </a:bodyPr>
          <a:lstStyle/>
          <a:p>
            <a:r>
              <a:rPr lang="en-US" altLang="zh-CN" b="1" dirty="0"/>
              <a:t>Type </a:t>
            </a:r>
            <a:r>
              <a:rPr lang="en-US" altLang="zh-CN" b="1" dirty="0" smtClean="0"/>
              <a:t>2</a:t>
            </a:r>
            <a:endParaRPr lang="zh-CN" altLang="en-US" dirty="0"/>
          </a:p>
        </p:txBody>
      </p:sp>
      <p:sp>
        <p:nvSpPr>
          <p:cNvPr id="11" name="右大括号 10"/>
          <p:cNvSpPr/>
          <p:nvPr/>
        </p:nvSpPr>
        <p:spPr bwMode="auto">
          <a:xfrm>
            <a:off x="3820026" y="2865851"/>
            <a:ext cx="186490" cy="590581"/>
          </a:xfrm>
          <a:prstGeom prst="rightBrace">
            <a:avLst/>
          </a:prstGeom>
          <a:solidFill>
            <a:schemeClr val="bg1"/>
          </a:solidFill>
          <a:ln w="22225" cap="flat" cmpd="sng" algn="ctr">
            <a:solidFill>
              <a:srgbClr val="8E0000"/>
            </a:solidFill>
            <a:prstDash val="solid"/>
            <a:round/>
            <a:headEnd type="none" w="sm" len="sm"/>
            <a:tailEnd type="none"/>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12" name="矩形 11"/>
          <p:cNvSpPr/>
          <p:nvPr/>
        </p:nvSpPr>
        <p:spPr>
          <a:xfrm>
            <a:off x="4394923" y="2976475"/>
            <a:ext cx="898516" cy="369332"/>
          </a:xfrm>
          <a:prstGeom prst="rect">
            <a:avLst/>
          </a:prstGeom>
        </p:spPr>
        <p:txBody>
          <a:bodyPr wrap="none">
            <a:spAutoFit/>
          </a:bodyPr>
          <a:lstStyle/>
          <a:p>
            <a:r>
              <a:rPr lang="en-US" altLang="zh-CN" b="1" dirty="0"/>
              <a:t>Type </a:t>
            </a:r>
            <a:r>
              <a:rPr lang="en-US" altLang="zh-CN" b="1" dirty="0" smtClean="0"/>
              <a:t>3</a:t>
            </a:r>
            <a:endParaRPr lang="zh-CN" altLang="en-US" dirty="0"/>
          </a:p>
        </p:txBody>
      </p:sp>
      <p:pic>
        <p:nvPicPr>
          <p:cNvPr id="15" name="图片 14"/>
          <p:cNvPicPr>
            <a:picLocks noChangeAspect="1"/>
          </p:cNvPicPr>
          <p:nvPr/>
        </p:nvPicPr>
        <p:blipFill>
          <a:blip r:embed="rId3"/>
          <a:stretch>
            <a:fillRect/>
          </a:stretch>
        </p:blipFill>
        <p:spPr>
          <a:xfrm>
            <a:off x="5293439" y="4403637"/>
            <a:ext cx="2368834" cy="1647884"/>
          </a:xfrm>
          <a:prstGeom prst="rect">
            <a:avLst/>
          </a:prstGeom>
        </p:spPr>
      </p:pic>
      <p:pic>
        <p:nvPicPr>
          <p:cNvPr id="16" name="图片 15"/>
          <p:cNvPicPr>
            <a:picLocks noChangeAspect="1"/>
          </p:cNvPicPr>
          <p:nvPr/>
        </p:nvPicPr>
        <p:blipFill>
          <a:blip r:embed="rId4"/>
          <a:stretch>
            <a:fillRect/>
          </a:stretch>
        </p:blipFill>
        <p:spPr>
          <a:xfrm>
            <a:off x="7643253" y="4355438"/>
            <a:ext cx="2373076" cy="1696083"/>
          </a:xfrm>
          <a:prstGeom prst="rect">
            <a:avLst/>
          </a:prstGeom>
        </p:spPr>
      </p:pic>
      <p:sp>
        <p:nvSpPr>
          <p:cNvPr id="17" name="右箭头 16"/>
          <p:cNvSpPr/>
          <p:nvPr/>
        </p:nvSpPr>
        <p:spPr bwMode="auto">
          <a:xfrm>
            <a:off x="7464425" y="4938212"/>
            <a:ext cx="277792" cy="289367"/>
          </a:xfrm>
          <a:prstGeom prst="rightArrow">
            <a:avLst/>
          </a:prstGeom>
          <a:solidFill>
            <a:srgbClr val="0066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18"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三</a:t>
            </a:r>
            <a:r>
              <a:rPr lang="zh-CN" altLang="en-US" sz="2800" b="1" kern="1200" dirty="0" smtClean="0">
                <a:solidFill>
                  <a:srgbClr val="8E0000"/>
                </a:solidFill>
                <a:latin typeface="微软雅黑" pitchFamily="34" charset="-122"/>
                <a:ea typeface="微软雅黑" pitchFamily="34" charset="-122"/>
              </a:rPr>
              <a:t>、考虑</a:t>
            </a:r>
            <a:r>
              <a:rPr lang="zh-CN" altLang="en-US" sz="2800" b="1" kern="1200" dirty="0">
                <a:solidFill>
                  <a:srgbClr val="8E0000"/>
                </a:solidFill>
                <a:latin typeface="微软雅黑" pitchFamily="34" charset="-122"/>
                <a:ea typeface="微软雅黑" pitchFamily="34" charset="-122"/>
              </a:rPr>
              <a:t>离散负载的一般化隐私保护负载调度算法</a:t>
            </a:r>
            <a:r>
              <a:rPr lang="zh-CN" altLang="en-US" sz="2800" b="1" kern="1200" dirty="0" smtClean="0">
                <a:solidFill>
                  <a:srgbClr val="8E0000"/>
                </a:solidFill>
                <a:latin typeface="微软雅黑" pitchFamily="34" charset="-122"/>
                <a:ea typeface="微软雅黑" pitchFamily="34" charset="-122"/>
              </a:rPr>
              <a:t>研究</a:t>
            </a:r>
            <a:endParaRPr lang="zh-CN" altLang="en-US" sz="2800" b="1" kern="1200" dirty="0">
              <a:solidFill>
                <a:srgbClr val="8E0000"/>
              </a:solidFill>
              <a:latin typeface="微软雅黑" pitchFamily="34" charset="-122"/>
              <a:ea typeface="微软雅黑" pitchFamily="34" charset="-122"/>
            </a:endParaRPr>
          </a:p>
        </p:txBody>
      </p:sp>
      <p:pic>
        <p:nvPicPr>
          <p:cNvPr id="6" name="图片 5"/>
          <p:cNvPicPr>
            <a:picLocks noChangeAspect="1"/>
          </p:cNvPicPr>
          <p:nvPr/>
        </p:nvPicPr>
        <p:blipFill>
          <a:blip r:embed="rId5"/>
          <a:stretch>
            <a:fillRect/>
          </a:stretch>
        </p:blipFill>
        <p:spPr>
          <a:xfrm>
            <a:off x="1061587" y="4372950"/>
            <a:ext cx="3909405" cy="2063481"/>
          </a:xfrm>
          <a:prstGeom prst="rect">
            <a:avLst/>
          </a:prstGeom>
        </p:spPr>
      </p:pic>
    </p:spTree>
    <p:extLst>
      <p:ext uri="{BB962C8B-B14F-4D97-AF65-F5344CB8AC3E}">
        <p14:creationId xmlns:p14="http://schemas.microsoft.com/office/powerpoint/2010/main" val="23024951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32</a:t>
            </a:fld>
            <a:endParaRPr lang="en-US" altLang="zh-CN" dirty="0"/>
          </a:p>
        </p:txBody>
      </p:sp>
      <p:sp>
        <p:nvSpPr>
          <p:cNvPr id="7" name="文本框 8"/>
          <p:cNvSpPr txBox="1"/>
          <p:nvPr/>
        </p:nvSpPr>
        <p:spPr>
          <a:xfrm>
            <a:off x="1282139" y="3370415"/>
            <a:ext cx="3526359" cy="646331"/>
          </a:xfrm>
          <a:prstGeom prst="rect">
            <a:avLst/>
          </a:prstGeom>
          <a:solidFill>
            <a:schemeClr val="bg1"/>
          </a:solid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r>
              <a:rPr lang="zh-CN" altLang="en-US" b="1" dirty="0">
                <a:latin typeface="微软雅黑" panose="020B0503020204020204" pitchFamily="34" charset="-122"/>
                <a:ea typeface="微软雅黑" panose="020B0503020204020204" pitchFamily="34" charset="-122"/>
              </a:rPr>
              <a:t>用电调度</a:t>
            </a:r>
            <a:endParaRPr lang="en-US" altLang="zh-CN" b="1" dirty="0">
              <a:latin typeface="微软雅黑" panose="020B0503020204020204" pitchFamily="34" charset="-122"/>
              <a:ea typeface="微软雅黑" panose="020B0503020204020204" pitchFamily="34" charset="-122"/>
            </a:endParaRPr>
          </a:p>
          <a:p>
            <a:pPr algn="ctr"/>
            <a:endParaRPr lang="zh-CN" altLang="en-US" b="1" dirty="0">
              <a:latin typeface="微软雅黑" panose="020B0503020204020204" pitchFamily="34" charset="-122"/>
              <a:ea typeface="微软雅黑" panose="020B0503020204020204" pitchFamily="34" charset="-122"/>
            </a:endParaRPr>
          </a:p>
        </p:txBody>
      </p:sp>
      <p:sp>
        <p:nvSpPr>
          <p:cNvPr id="8" name="文本框 8"/>
          <p:cNvSpPr txBox="1"/>
          <p:nvPr/>
        </p:nvSpPr>
        <p:spPr>
          <a:xfrm>
            <a:off x="4993640" y="3370415"/>
            <a:ext cx="3526359" cy="646331"/>
          </a:xfrm>
          <a:prstGeom prst="rect">
            <a:avLst/>
          </a:prstGeom>
          <a:solidFill>
            <a:schemeClr val="bg1"/>
          </a:solid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r>
              <a:rPr lang="zh-CN" altLang="en-US" b="1" dirty="0">
                <a:latin typeface="微软雅黑" panose="020B0503020204020204" pitchFamily="34" charset="-122"/>
                <a:ea typeface="微软雅黑" panose="020B0503020204020204" pitchFamily="34" charset="-122"/>
              </a:rPr>
              <a:t>开启概率</a:t>
            </a:r>
            <a:endParaRPr lang="en-US" altLang="zh-CN" b="1" dirty="0">
              <a:latin typeface="微软雅黑" panose="020B0503020204020204" pitchFamily="34" charset="-122"/>
              <a:ea typeface="微软雅黑" panose="020B0503020204020204" pitchFamily="34" charset="-122"/>
            </a:endParaRPr>
          </a:p>
          <a:p>
            <a:pPr algn="ctr"/>
            <a:endParaRPr lang="zh-CN" altLang="en-US"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282140" y="6370082"/>
            <a:ext cx="3526359" cy="646331"/>
          </a:xfrm>
          <a:prstGeom prst="rect">
            <a:avLst/>
          </a:prstGeom>
          <a:solidFill>
            <a:schemeClr val="bg1"/>
          </a:solid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r>
              <a:rPr lang="zh-CN" altLang="en-US" b="1" dirty="0">
                <a:latin typeface="微软雅黑" panose="020B0503020204020204" pitchFamily="34" charset="-122"/>
                <a:ea typeface="微软雅黑" panose="020B0503020204020204" pitchFamily="34" charset="-122"/>
              </a:rPr>
              <a:t>用电曲线</a:t>
            </a:r>
            <a:endParaRPr lang="en-US" altLang="zh-CN" b="1" dirty="0">
              <a:latin typeface="微软雅黑" panose="020B0503020204020204" pitchFamily="34" charset="-122"/>
              <a:ea typeface="微软雅黑" panose="020B0503020204020204" pitchFamily="34" charset="-122"/>
            </a:endParaRPr>
          </a:p>
          <a:p>
            <a:pPr algn="ctr"/>
            <a:endParaRPr lang="zh-CN" altLang="en-US"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5021674" y="6370083"/>
            <a:ext cx="3526359" cy="646331"/>
          </a:xfrm>
          <a:prstGeom prst="rect">
            <a:avLst/>
          </a:prstGeom>
          <a:solidFill>
            <a:schemeClr val="bg1"/>
          </a:solid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r>
              <a:rPr lang="zh-CN" altLang="en-US" b="1" dirty="0">
                <a:latin typeface="微软雅黑" panose="020B0503020204020204" pitchFamily="34" charset="-122"/>
                <a:ea typeface="微软雅黑" panose="020B0503020204020204" pitchFamily="34" charset="-122"/>
              </a:rPr>
              <a:t>有无总用电约束</a:t>
            </a:r>
            <a:endParaRPr lang="en-US" altLang="zh-CN" b="1" dirty="0">
              <a:latin typeface="微软雅黑" panose="020B0503020204020204" pitchFamily="34" charset="-122"/>
              <a:ea typeface="微软雅黑" panose="020B0503020204020204" pitchFamily="34" charset="-122"/>
            </a:endParaRPr>
          </a:p>
          <a:p>
            <a:pPr algn="ctr"/>
            <a:endParaRPr lang="zh-CN" altLang="en-US" b="1" dirty="0">
              <a:latin typeface="微软雅黑" panose="020B0503020204020204" pitchFamily="34" charset="-122"/>
              <a:ea typeface="微软雅黑" panose="020B0503020204020204" pitchFamily="34" charset="-122"/>
            </a:endParaRPr>
          </a:p>
        </p:txBody>
      </p:sp>
      <p:sp>
        <p:nvSpPr>
          <p:cNvPr id="11" name="矩形 10"/>
          <p:cNvSpPr/>
          <p:nvPr/>
        </p:nvSpPr>
        <p:spPr bwMode="auto">
          <a:xfrm>
            <a:off x="7940040" y="4442460"/>
            <a:ext cx="83820" cy="2921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12" name="文本框 11"/>
          <p:cNvSpPr txBox="1"/>
          <p:nvPr/>
        </p:nvSpPr>
        <p:spPr>
          <a:xfrm>
            <a:off x="7854251" y="4378076"/>
            <a:ext cx="208344" cy="261610"/>
          </a:xfrm>
          <a:prstGeom prst="rect">
            <a:avLst/>
          </a:prstGeom>
          <a:noFill/>
        </p:spPr>
        <p:txBody>
          <a:bodyPr wrap="square" rtlCol="0">
            <a:spAutoFit/>
          </a:bodyPr>
          <a:lstStyle/>
          <a:p>
            <a:r>
              <a:rPr lang="en-US" altLang="zh-CN" sz="1050" b="1" dirty="0">
                <a:latin typeface="+mj-ea"/>
                <a:ea typeface="+mj-ea"/>
              </a:rPr>
              <a:t>2</a:t>
            </a:r>
            <a:endParaRPr lang="zh-CN" altLang="en-US" sz="1050" b="1" dirty="0">
              <a:latin typeface="+mj-ea"/>
              <a:ea typeface="+mj-ea"/>
            </a:endParaRPr>
          </a:p>
        </p:txBody>
      </p:sp>
      <p:sp>
        <p:nvSpPr>
          <p:cNvPr id="13" name="文本框 12"/>
          <p:cNvSpPr txBox="1"/>
          <p:nvPr/>
        </p:nvSpPr>
        <p:spPr>
          <a:xfrm>
            <a:off x="7854251" y="4537334"/>
            <a:ext cx="208344" cy="261610"/>
          </a:xfrm>
          <a:prstGeom prst="rect">
            <a:avLst/>
          </a:prstGeom>
          <a:noFill/>
        </p:spPr>
        <p:txBody>
          <a:bodyPr wrap="square" rtlCol="0">
            <a:spAutoFit/>
          </a:bodyPr>
          <a:lstStyle/>
          <a:p>
            <a:r>
              <a:rPr lang="en-US" altLang="zh-CN" sz="1050" b="1" dirty="0">
                <a:latin typeface="+mj-ea"/>
                <a:ea typeface="+mj-ea"/>
              </a:rPr>
              <a:t>3</a:t>
            </a:r>
            <a:endParaRPr lang="zh-CN" altLang="en-US" sz="1050" b="1" dirty="0">
              <a:latin typeface="+mj-ea"/>
              <a:ea typeface="+mj-ea"/>
            </a:endParaRPr>
          </a:p>
        </p:txBody>
      </p:sp>
      <p:sp>
        <p:nvSpPr>
          <p:cNvPr id="2" name="矩形 1"/>
          <p:cNvSpPr/>
          <p:nvPr/>
        </p:nvSpPr>
        <p:spPr bwMode="auto">
          <a:xfrm>
            <a:off x="7940040" y="1259840"/>
            <a:ext cx="421640" cy="355600"/>
          </a:xfrm>
          <a:prstGeom prst="rect">
            <a:avLst/>
          </a:prstGeom>
          <a:solidFill>
            <a:srgbClr val="0066FF">
              <a:alpha val="50000"/>
            </a:srgbClr>
          </a:solidFill>
          <a:ln w="0" cap="flat" cmpd="sng" algn="ctr">
            <a:solidFill>
              <a:schemeClr val="bg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zh-CN" altLang="en-US">
              <a:latin typeface="Arial" pitchFamily="34" charset="0"/>
            </a:endParaRPr>
          </a:p>
        </p:txBody>
      </p:sp>
      <p:sp>
        <p:nvSpPr>
          <p:cNvPr id="15" name="文本框 14"/>
          <p:cNvSpPr txBox="1"/>
          <p:nvPr/>
        </p:nvSpPr>
        <p:spPr>
          <a:xfrm>
            <a:off x="8399699" y="1664622"/>
            <a:ext cx="1416766" cy="830997"/>
          </a:xfrm>
          <a:prstGeom prst="rect">
            <a:avLst/>
          </a:prstGeom>
          <a:noFill/>
          <a:ln w="25400">
            <a:solidFill>
              <a:srgbClr val="0066FF"/>
            </a:solidFill>
          </a:ln>
        </p:spPr>
        <p:txBody>
          <a:bodyPr wrap="square" rtlCol="0">
            <a:spAutoFit/>
          </a:bodyPr>
          <a:lstStyle/>
          <a:p>
            <a:pPr algn="just"/>
            <a:r>
              <a:rPr lang="zh-CN" altLang="en-US" sz="1600" b="1" dirty="0">
                <a:solidFill>
                  <a:prstClr val="black"/>
                </a:solidFill>
                <a:latin typeface="微软雅黑" panose="020B0503020204020204" pitchFamily="34" charset="-122"/>
                <a:ea typeface="微软雅黑" panose="020B0503020204020204" pitchFamily="34" charset="-122"/>
              </a:rPr>
              <a:t>开启概率收敛到</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，说明算法返回稳态解</a:t>
            </a:r>
          </a:p>
        </p:txBody>
      </p:sp>
      <p:cxnSp>
        <p:nvCxnSpPr>
          <p:cNvPr id="19" name="肘形连接符 18"/>
          <p:cNvCxnSpPr>
            <a:stCxn id="2" idx="3"/>
            <a:endCxn id="15" idx="0"/>
          </p:cNvCxnSpPr>
          <p:nvPr/>
        </p:nvCxnSpPr>
        <p:spPr bwMode="auto">
          <a:xfrm>
            <a:off x="8361680" y="1437640"/>
            <a:ext cx="746402" cy="226982"/>
          </a:xfrm>
          <a:prstGeom prst="bentConnector2">
            <a:avLst/>
          </a:prstGeom>
          <a:solidFill>
            <a:schemeClr val="accent1"/>
          </a:solidFill>
          <a:ln w="25400" cap="flat" cmpd="sng" algn="ctr">
            <a:solidFill>
              <a:srgbClr val="0066FF"/>
            </a:solidFill>
            <a:prstDash val="solid"/>
            <a:round/>
            <a:headEnd type="none" w="med" len="med"/>
            <a:tailEnd type="triangle"/>
          </a:ln>
          <a:effectLst/>
        </p:spPr>
      </p:cxnSp>
      <p:sp>
        <p:nvSpPr>
          <p:cNvPr id="21" name="矩形 20"/>
          <p:cNvSpPr/>
          <p:nvPr/>
        </p:nvSpPr>
        <p:spPr bwMode="auto">
          <a:xfrm>
            <a:off x="6363212" y="5614739"/>
            <a:ext cx="1886707" cy="274014"/>
          </a:xfrm>
          <a:prstGeom prst="rect">
            <a:avLst/>
          </a:prstGeom>
          <a:solidFill>
            <a:srgbClr val="0066FF">
              <a:alpha val="50000"/>
            </a:srgbClr>
          </a:solidFill>
          <a:ln w="0" cap="flat" cmpd="sng" algn="ctr">
            <a:solidFill>
              <a:schemeClr val="bg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zh-CN" altLang="en-US">
              <a:latin typeface="Arial" pitchFamily="34" charset="0"/>
            </a:endParaRPr>
          </a:p>
        </p:txBody>
      </p:sp>
      <p:sp>
        <p:nvSpPr>
          <p:cNvPr id="22" name="文本框 21"/>
          <p:cNvSpPr txBox="1"/>
          <p:nvPr/>
        </p:nvSpPr>
        <p:spPr>
          <a:xfrm>
            <a:off x="8382000" y="4530874"/>
            <a:ext cx="1416766" cy="830997"/>
          </a:xfrm>
          <a:prstGeom prst="rect">
            <a:avLst/>
          </a:prstGeom>
          <a:noFill/>
          <a:ln w="25400">
            <a:solidFill>
              <a:srgbClr val="0066FF"/>
            </a:solidFill>
          </a:ln>
        </p:spPr>
        <p:txBody>
          <a:bodyPr wrap="square" rtlCol="0">
            <a:spAutoFit/>
          </a:bodyPr>
          <a:lstStyle/>
          <a:p>
            <a:pPr algn="just"/>
            <a:r>
              <a:rPr lang="zh-CN" altLang="en-US" sz="1600" b="1" dirty="0">
                <a:solidFill>
                  <a:prstClr val="black"/>
                </a:solidFill>
                <a:latin typeface="微软雅黑" panose="020B0503020204020204" pitchFamily="34" charset="-122"/>
                <a:ea typeface="微软雅黑" panose="020B0503020204020204" pitchFamily="34" charset="-122"/>
              </a:rPr>
              <a:t>算法</a:t>
            </a:r>
            <a:r>
              <a:rPr lang="en-US" altLang="zh-CN" sz="1600" b="1" dirty="0" smtClean="0">
                <a:solidFill>
                  <a:prstClr val="black"/>
                </a:solidFill>
                <a:latin typeface="微软雅黑" panose="020B0503020204020204" pitchFamily="34" charset="-122"/>
                <a:ea typeface="微软雅黑" panose="020B0503020204020204" pitchFamily="34" charset="-122"/>
              </a:rPr>
              <a:t>3.2</a:t>
            </a:r>
            <a:r>
              <a:rPr lang="zh-CN" altLang="en-US" sz="1600" b="1" dirty="0" smtClean="0">
                <a:solidFill>
                  <a:prstClr val="black"/>
                </a:solidFill>
                <a:latin typeface="微软雅黑" panose="020B0503020204020204" pitchFamily="34" charset="-122"/>
                <a:ea typeface="微软雅黑" panose="020B0503020204020204" pitchFamily="34" charset="-122"/>
              </a:rPr>
              <a:t>可以</a:t>
            </a:r>
            <a:r>
              <a:rPr lang="zh-CN" altLang="en-US" sz="1600" b="1" dirty="0">
                <a:solidFill>
                  <a:prstClr val="black"/>
                </a:solidFill>
                <a:latin typeface="微软雅黑" panose="020B0503020204020204" pitchFamily="34" charset="-122"/>
                <a:ea typeface="微软雅黑" panose="020B0503020204020204" pitchFamily="34" charset="-122"/>
              </a:rPr>
              <a:t>有效保证总用电约束的满足</a:t>
            </a:r>
          </a:p>
        </p:txBody>
      </p:sp>
      <p:cxnSp>
        <p:nvCxnSpPr>
          <p:cNvPr id="23" name="肘形连接符 22"/>
          <p:cNvCxnSpPr>
            <a:endCxn id="22" idx="2"/>
          </p:cNvCxnSpPr>
          <p:nvPr/>
        </p:nvCxnSpPr>
        <p:spPr bwMode="auto">
          <a:xfrm flipV="1">
            <a:off x="8270239" y="5361871"/>
            <a:ext cx="820144" cy="398849"/>
          </a:xfrm>
          <a:prstGeom prst="bentConnector2">
            <a:avLst/>
          </a:prstGeom>
          <a:solidFill>
            <a:schemeClr val="accent1"/>
          </a:solidFill>
          <a:ln w="25400" cap="flat" cmpd="sng" algn="ctr">
            <a:solidFill>
              <a:srgbClr val="0066FF"/>
            </a:solidFill>
            <a:prstDash val="solid"/>
            <a:round/>
            <a:headEnd type="none" w="med" len="med"/>
            <a:tailEnd type="triangle"/>
          </a:ln>
          <a:effectLst/>
        </p:spPr>
      </p:cxnSp>
      <p:sp>
        <p:nvSpPr>
          <p:cNvPr id="27" name="文本框 26"/>
          <p:cNvSpPr txBox="1"/>
          <p:nvPr/>
        </p:nvSpPr>
        <p:spPr>
          <a:xfrm>
            <a:off x="51726" y="3742350"/>
            <a:ext cx="1273122" cy="1323439"/>
          </a:xfrm>
          <a:prstGeom prst="rect">
            <a:avLst/>
          </a:prstGeom>
          <a:noFill/>
          <a:ln w="25400">
            <a:solidFill>
              <a:srgbClr val="0066FF"/>
            </a:solidFill>
          </a:ln>
        </p:spPr>
        <p:txBody>
          <a:bodyPr wrap="square" rtlCol="0">
            <a:spAutoFit/>
          </a:bodyPr>
          <a:lstStyle/>
          <a:p>
            <a:pPr algn="just"/>
            <a:r>
              <a:rPr lang="zh-CN" altLang="en-US" sz="1600" b="1" dirty="0">
                <a:solidFill>
                  <a:prstClr val="black"/>
                </a:solidFill>
                <a:latin typeface="微软雅黑" panose="020B0503020204020204" pitchFamily="34" charset="-122"/>
                <a:ea typeface="微软雅黑" panose="020B0503020204020204" pitchFamily="34" charset="-122"/>
              </a:rPr>
              <a:t>最终电表数据</a:t>
            </a:r>
            <a:r>
              <a:rPr lang="zh-CN" altLang="en-US" sz="1600" b="1" dirty="0">
                <a:solidFill>
                  <a:srgbClr val="3333FF"/>
                </a:solidFill>
                <a:latin typeface="微软雅黑" panose="020B0503020204020204" pitchFamily="34" charset="-122"/>
                <a:ea typeface="微软雅黑" panose="020B0503020204020204" pitchFamily="34" charset="-122"/>
              </a:rPr>
              <a:t>（绿线）</a:t>
            </a:r>
            <a:r>
              <a:rPr lang="zh-CN" altLang="en-US" sz="1600" b="1" dirty="0">
                <a:solidFill>
                  <a:prstClr val="black"/>
                </a:solidFill>
                <a:latin typeface="微软雅黑" panose="020B0503020204020204" pitchFamily="34" charset="-122"/>
                <a:ea typeface="微软雅黑" panose="020B0503020204020204" pitchFamily="34" charset="-122"/>
              </a:rPr>
              <a:t>趋于平坦，有效保护行为隐私</a:t>
            </a:r>
          </a:p>
        </p:txBody>
      </p:sp>
      <p:cxnSp>
        <p:nvCxnSpPr>
          <p:cNvPr id="28" name="肘形连接符 27"/>
          <p:cNvCxnSpPr>
            <a:endCxn id="27" idx="2"/>
          </p:cNvCxnSpPr>
          <p:nvPr/>
        </p:nvCxnSpPr>
        <p:spPr bwMode="auto">
          <a:xfrm rot="10800000">
            <a:off x="688288" y="5065790"/>
            <a:ext cx="636563" cy="152629"/>
          </a:xfrm>
          <a:prstGeom prst="bentConnector2">
            <a:avLst/>
          </a:prstGeom>
          <a:solidFill>
            <a:schemeClr val="accent1"/>
          </a:solidFill>
          <a:ln w="25400" cap="flat" cmpd="sng" algn="ctr">
            <a:solidFill>
              <a:srgbClr val="0066FF"/>
            </a:solidFill>
            <a:prstDash val="solid"/>
            <a:round/>
            <a:headEnd type="none" w="med" len="med"/>
            <a:tailEnd type="triangle"/>
          </a:ln>
          <a:effectLst/>
        </p:spPr>
      </p:cxnSp>
      <p:sp>
        <p:nvSpPr>
          <p:cNvPr id="30" name="矩形 29"/>
          <p:cNvSpPr/>
          <p:nvPr/>
        </p:nvSpPr>
        <p:spPr bwMode="auto">
          <a:xfrm>
            <a:off x="2291080" y="1276113"/>
            <a:ext cx="320040" cy="1765135"/>
          </a:xfrm>
          <a:prstGeom prst="rect">
            <a:avLst/>
          </a:prstGeom>
          <a:solidFill>
            <a:srgbClr val="0066FF">
              <a:alpha val="50000"/>
            </a:srgbClr>
          </a:solidFill>
          <a:ln w="0" cap="flat" cmpd="sng" algn="ctr">
            <a:solidFill>
              <a:schemeClr val="bg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zh-CN" altLang="en-US">
              <a:latin typeface="Arial" pitchFamily="34" charset="0"/>
            </a:endParaRPr>
          </a:p>
        </p:txBody>
      </p:sp>
      <p:cxnSp>
        <p:nvCxnSpPr>
          <p:cNvPr id="31" name="肘形连接符 30"/>
          <p:cNvCxnSpPr>
            <a:endCxn id="33" idx="2"/>
          </p:cNvCxnSpPr>
          <p:nvPr/>
        </p:nvCxnSpPr>
        <p:spPr bwMode="auto">
          <a:xfrm rot="10800000">
            <a:off x="587780" y="2081735"/>
            <a:ext cx="1618322" cy="239636"/>
          </a:xfrm>
          <a:prstGeom prst="bentConnector2">
            <a:avLst/>
          </a:prstGeom>
          <a:solidFill>
            <a:schemeClr val="accent1"/>
          </a:solidFill>
          <a:ln w="25400" cap="flat" cmpd="sng" algn="ctr">
            <a:solidFill>
              <a:srgbClr val="0066FF"/>
            </a:solidFill>
            <a:prstDash val="solid"/>
            <a:round/>
            <a:headEnd type="none" w="med" len="med"/>
            <a:tailEnd type="triangle"/>
          </a:ln>
          <a:effectLst/>
        </p:spPr>
      </p:cxnSp>
      <p:sp>
        <p:nvSpPr>
          <p:cNvPr id="33" name="文本框 32"/>
          <p:cNvSpPr txBox="1"/>
          <p:nvPr/>
        </p:nvSpPr>
        <p:spPr>
          <a:xfrm>
            <a:off x="51726" y="1496960"/>
            <a:ext cx="1072108" cy="584775"/>
          </a:xfrm>
          <a:prstGeom prst="rect">
            <a:avLst/>
          </a:prstGeom>
          <a:noFill/>
          <a:ln w="25400">
            <a:solidFill>
              <a:srgbClr val="0066FF"/>
            </a:solidFill>
          </a:ln>
        </p:spPr>
        <p:txBody>
          <a:bodyPr wrap="square" rtlCol="0">
            <a:spAutoFit/>
          </a:bodyPr>
          <a:lstStyle/>
          <a:p>
            <a:pPr algn="just"/>
            <a:r>
              <a:rPr lang="zh-CN" altLang="en-US" sz="1600" b="1" dirty="0">
                <a:solidFill>
                  <a:prstClr val="black"/>
                </a:solidFill>
                <a:latin typeface="微软雅黑" panose="020B0503020204020204" pitchFamily="34" charset="-122"/>
                <a:ea typeface="微软雅黑" panose="020B0503020204020204" pitchFamily="34" charset="-122"/>
              </a:rPr>
              <a:t>较快的收敛速度</a:t>
            </a:r>
          </a:p>
        </p:txBody>
      </p:sp>
      <p:sp>
        <p:nvSpPr>
          <p:cNvPr id="24"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三</a:t>
            </a:r>
            <a:r>
              <a:rPr lang="zh-CN" altLang="en-US" sz="2800" b="1" kern="1200" dirty="0" smtClean="0">
                <a:solidFill>
                  <a:srgbClr val="8E0000"/>
                </a:solidFill>
                <a:latin typeface="微软雅黑" pitchFamily="34" charset="-122"/>
                <a:ea typeface="微软雅黑" pitchFamily="34" charset="-122"/>
              </a:rPr>
              <a:t>、考虑</a:t>
            </a:r>
            <a:r>
              <a:rPr lang="zh-CN" altLang="en-US" sz="2800" b="1" kern="1200" dirty="0">
                <a:solidFill>
                  <a:srgbClr val="8E0000"/>
                </a:solidFill>
                <a:latin typeface="微软雅黑" pitchFamily="34" charset="-122"/>
                <a:ea typeface="微软雅黑" pitchFamily="34" charset="-122"/>
              </a:rPr>
              <a:t>离散负载的一般化隐私保护负载调度算法</a:t>
            </a:r>
            <a:r>
              <a:rPr lang="zh-CN" altLang="en-US" sz="2800" b="1" kern="1200" dirty="0" smtClean="0">
                <a:solidFill>
                  <a:srgbClr val="8E0000"/>
                </a:solidFill>
                <a:latin typeface="微软雅黑" pitchFamily="34" charset="-122"/>
                <a:ea typeface="微软雅黑" pitchFamily="34" charset="-122"/>
              </a:rPr>
              <a:t>研究</a:t>
            </a:r>
            <a:endParaRPr lang="zh-CN" altLang="en-US" sz="2800" b="1" kern="1200" dirty="0">
              <a:solidFill>
                <a:srgbClr val="8E0000"/>
              </a:solidFill>
              <a:latin typeface="微软雅黑" pitchFamily="34" charset="-122"/>
              <a:ea typeface="微软雅黑" pitchFamily="34" charset="-122"/>
            </a:endParaRP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1264265" y="1189501"/>
            <a:ext cx="3374505" cy="2148972"/>
          </a:xfrm>
          <a:prstGeom prst="rect">
            <a:avLst/>
          </a:prstGeom>
        </p:spPr>
      </p:pic>
      <p:pic>
        <p:nvPicPr>
          <p:cNvPr id="5" name="图片 4"/>
          <p:cNvPicPr>
            <a:picLocks noChangeAspect="1"/>
          </p:cNvPicPr>
          <p:nvPr/>
        </p:nvPicPr>
        <p:blipFill>
          <a:blip r:embed="rId4">
            <a:clrChange>
              <a:clrFrom>
                <a:srgbClr val="FFFFFF"/>
              </a:clrFrom>
              <a:clrTo>
                <a:srgbClr val="FFFFFF">
                  <a:alpha val="0"/>
                </a:srgbClr>
              </a:clrTo>
            </a:clrChange>
          </a:blip>
          <a:stretch>
            <a:fillRect/>
          </a:stretch>
        </p:blipFill>
        <p:spPr>
          <a:xfrm>
            <a:off x="5013061" y="1205744"/>
            <a:ext cx="3386638" cy="2137665"/>
          </a:xfrm>
          <a:prstGeom prst="rect">
            <a:avLst/>
          </a:prstGeom>
        </p:spPr>
      </p:pic>
      <p:pic>
        <p:nvPicPr>
          <p:cNvPr id="14" name="图片 13"/>
          <p:cNvPicPr>
            <a:picLocks noChangeAspect="1"/>
          </p:cNvPicPr>
          <p:nvPr/>
        </p:nvPicPr>
        <p:blipFill>
          <a:blip r:embed="rId5">
            <a:clrChange>
              <a:clrFrom>
                <a:srgbClr val="FFFFFF"/>
              </a:clrFrom>
              <a:clrTo>
                <a:srgbClr val="FFFFFF">
                  <a:alpha val="0"/>
                </a:srgbClr>
              </a:clrTo>
            </a:clrChange>
          </a:blip>
          <a:stretch>
            <a:fillRect/>
          </a:stretch>
        </p:blipFill>
        <p:spPr>
          <a:xfrm>
            <a:off x="1219193" y="4252818"/>
            <a:ext cx="3440589" cy="2137076"/>
          </a:xfrm>
          <a:prstGeom prst="rect">
            <a:avLst/>
          </a:prstGeom>
        </p:spPr>
      </p:pic>
      <p:pic>
        <p:nvPicPr>
          <p:cNvPr id="16" name="图片 15"/>
          <p:cNvPicPr>
            <a:picLocks noChangeAspect="1"/>
          </p:cNvPicPr>
          <p:nvPr/>
        </p:nvPicPr>
        <p:blipFill>
          <a:blip r:embed="rId6">
            <a:clrChange>
              <a:clrFrom>
                <a:srgbClr val="FFFFFF"/>
              </a:clrFrom>
              <a:clrTo>
                <a:srgbClr val="FFFFFF">
                  <a:alpha val="0"/>
                </a:srgbClr>
              </a:clrTo>
            </a:clrChange>
          </a:blip>
          <a:stretch>
            <a:fillRect/>
          </a:stretch>
        </p:blipFill>
        <p:spPr>
          <a:xfrm>
            <a:off x="5026951" y="4240162"/>
            <a:ext cx="3355049" cy="2147506"/>
          </a:xfrm>
          <a:prstGeom prst="rect">
            <a:avLst/>
          </a:prstGeom>
        </p:spPr>
      </p:pic>
    </p:spTree>
    <p:extLst>
      <p:ext uri="{BB962C8B-B14F-4D97-AF65-F5344CB8AC3E}">
        <p14:creationId xmlns:p14="http://schemas.microsoft.com/office/powerpoint/2010/main" val="25894868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clrChange>
              <a:clrFrom>
                <a:srgbClr val="FFFFFF"/>
              </a:clrFrom>
              <a:clrTo>
                <a:srgbClr val="FFFFFF">
                  <a:alpha val="0"/>
                </a:srgbClr>
              </a:clrTo>
            </a:clrChange>
          </a:blip>
          <a:stretch>
            <a:fillRect/>
          </a:stretch>
        </p:blipFill>
        <p:spPr>
          <a:xfrm>
            <a:off x="4903800" y="4122253"/>
            <a:ext cx="3541819" cy="2259811"/>
          </a:xfrm>
          <a:prstGeom prst="rect">
            <a:avLst/>
          </a:prstGeom>
        </p:spPr>
      </p:pic>
      <p:pic>
        <p:nvPicPr>
          <p:cNvPr id="11" name="图片 10"/>
          <p:cNvPicPr>
            <a:picLocks noChangeAspect="1"/>
          </p:cNvPicPr>
          <p:nvPr/>
        </p:nvPicPr>
        <p:blipFill>
          <a:blip r:embed="rId4">
            <a:clrChange>
              <a:clrFrom>
                <a:srgbClr val="FFFFFF"/>
              </a:clrFrom>
              <a:clrTo>
                <a:srgbClr val="FFFFFF">
                  <a:alpha val="0"/>
                </a:srgbClr>
              </a:clrTo>
            </a:clrChange>
          </a:blip>
          <a:stretch>
            <a:fillRect/>
          </a:stretch>
        </p:blipFill>
        <p:spPr>
          <a:xfrm>
            <a:off x="4903800" y="1220312"/>
            <a:ext cx="3541819" cy="2208723"/>
          </a:xfrm>
          <a:prstGeom prst="rect">
            <a:avLst/>
          </a:prstGeom>
        </p:spPr>
      </p:pic>
      <p:pic>
        <p:nvPicPr>
          <p:cNvPr id="6" name="图片 5"/>
          <p:cNvPicPr>
            <a:picLocks noChangeAspect="1"/>
          </p:cNvPicPr>
          <p:nvPr/>
        </p:nvPicPr>
        <p:blipFill>
          <a:blip r:embed="rId5">
            <a:clrChange>
              <a:clrFrom>
                <a:srgbClr val="FFFFFF"/>
              </a:clrFrom>
              <a:clrTo>
                <a:srgbClr val="FFFFFF">
                  <a:alpha val="0"/>
                </a:srgbClr>
              </a:clrTo>
            </a:clrChange>
          </a:blip>
          <a:stretch>
            <a:fillRect/>
          </a:stretch>
        </p:blipFill>
        <p:spPr>
          <a:xfrm>
            <a:off x="1291815" y="4147415"/>
            <a:ext cx="3542855" cy="2224583"/>
          </a:xfrm>
          <a:prstGeom prst="rect">
            <a:avLst/>
          </a:prstGeom>
        </p:spPr>
      </p:pic>
      <p:pic>
        <p:nvPicPr>
          <p:cNvPr id="3" name="图片 2"/>
          <p:cNvPicPr>
            <a:picLocks noChangeAspect="1"/>
          </p:cNvPicPr>
          <p:nvPr/>
        </p:nvPicPr>
        <p:blipFill>
          <a:blip r:embed="rId6">
            <a:clrChange>
              <a:clrFrom>
                <a:srgbClr val="FFFFFF"/>
              </a:clrFrom>
              <a:clrTo>
                <a:srgbClr val="FFFFFF">
                  <a:alpha val="0"/>
                </a:srgbClr>
              </a:clrTo>
            </a:clrChange>
          </a:blip>
          <a:stretch>
            <a:fillRect/>
          </a:stretch>
        </p:blipFill>
        <p:spPr>
          <a:xfrm>
            <a:off x="1324684" y="1205265"/>
            <a:ext cx="3460895" cy="2230669"/>
          </a:xfrm>
          <a:prstGeom prst="rect">
            <a:avLst/>
          </a:prstGeom>
        </p:spPr>
      </p:pic>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33</a:t>
            </a:fld>
            <a:endParaRPr lang="en-US" altLang="zh-CN" dirty="0"/>
          </a:p>
        </p:txBody>
      </p:sp>
      <p:sp>
        <p:nvSpPr>
          <p:cNvPr id="7" name="文本框 8"/>
          <p:cNvSpPr txBox="1"/>
          <p:nvPr/>
        </p:nvSpPr>
        <p:spPr>
          <a:xfrm>
            <a:off x="1259220" y="3492238"/>
            <a:ext cx="3526359" cy="369332"/>
          </a:xfrm>
          <a:prstGeom prst="rect">
            <a:avLst/>
          </a:prstGeom>
          <a:solidFill>
            <a:schemeClr val="bg1"/>
          </a:solid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r>
              <a:rPr lang="zh-CN" altLang="en-US" b="1" dirty="0" smtClean="0">
                <a:latin typeface="微软雅黑" panose="020B0503020204020204" pitchFamily="34" charset="-122"/>
                <a:ea typeface="微软雅黑" panose="020B0503020204020204" pitchFamily="34" charset="-122"/>
              </a:rPr>
              <a:t>不同电池容量下的</a:t>
            </a:r>
            <a:r>
              <a:rPr lang="en-US" altLang="zh-CN" b="1" dirty="0" smtClean="0">
                <a:latin typeface="微软雅黑" panose="020B0503020204020204" pitchFamily="34" charset="-122"/>
                <a:ea typeface="微软雅黑" panose="020B0503020204020204" pitchFamily="34" charset="-122"/>
              </a:rPr>
              <a:t>MI</a:t>
            </a:r>
            <a:endParaRPr lang="zh-CN" altLang="en-US"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文本框 8"/>
              <p:cNvSpPr txBox="1"/>
              <p:nvPr/>
            </p:nvSpPr>
            <p:spPr>
              <a:xfrm>
                <a:off x="4953000" y="3492238"/>
                <a:ext cx="3526359" cy="394019"/>
              </a:xfrm>
              <a:prstGeom prst="rect">
                <a:avLst/>
              </a:prstGeom>
              <a:solidFill>
                <a:schemeClr val="bg1"/>
              </a:solid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r>
                  <a:rPr lang="zh-CN" altLang="en-US" b="1" dirty="0" smtClean="0">
                    <a:latin typeface="微软雅黑" panose="020B0503020204020204" pitchFamily="34" charset="-122"/>
                    <a:ea typeface="微软雅黑" panose="020B0503020204020204" pitchFamily="34" charset="-122"/>
                  </a:rPr>
                  <a:t>不同</a:t>
                </a:r>
                <a14:m>
                  <m:oMath xmlns:m="http://schemas.openxmlformats.org/officeDocument/2006/math">
                    <m:sSub>
                      <m:sSubPr>
                        <m:ctrlPr>
                          <a:rPr lang="en-US" altLang="zh-CN" b="1" i="1" smtClean="0">
                            <a:latin typeface="Cambria Math" charset="0"/>
                            <a:ea typeface="微软雅黑" panose="020B0503020204020204" pitchFamily="34" charset="-122"/>
                          </a:rPr>
                        </m:ctrlPr>
                      </m:sSubPr>
                      <m:e>
                        <m:r>
                          <a:rPr lang="zh-CN" altLang="en-US" b="1" i="1" smtClean="0">
                            <a:latin typeface="Cambria Math" panose="02040503050406030204" pitchFamily="18" charset="0"/>
                            <a:ea typeface="微软雅黑" panose="020B0503020204020204" pitchFamily="34" charset="-122"/>
                          </a:rPr>
                          <m:t>𝜸</m:t>
                        </m:r>
                      </m:e>
                      <m:sub>
                        <m:r>
                          <a:rPr lang="en-US" altLang="zh-CN" b="1" i="1">
                            <a:latin typeface="Cambria Math" panose="02040503050406030204" pitchFamily="18" charset="0"/>
                            <a:ea typeface="微软雅黑" panose="020B0503020204020204" pitchFamily="34" charset="-122"/>
                          </a:rPr>
                          <m:t>𝒑</m:t>
                        </m:r>
                      </m:sub>
                    </m:sSub>
                  </m:oMath>
                </a14:m>
                <a:r>
                  <a:rPr lang="zh-CN" altLang="en-US" b="1" dirty="0" smtClean="0">
                    <a:latin typeface="微软雅黑" panose="020B0503020204020204" pitchFamily="34" charset="-122"/>
                    <a:ea typeface="微软雅黑" panose="020B0503020204020204" pitchFamily="34" charset="-122"/>
                  </a:rPr>
                  <a:t>下的</a:t>
                </a:r>
                <a:r>
                  <a:rPr lang="en-US" altLang="zh-CN" b="1" dirty="0" smtClean="0">
                    <a:latin typeface="微软雅黑" panose="020B0503020204020204" pitchFamily="34" charset="-122"/>
                    <a:ea typeface="微软雅黑" panose="020B0503020204020204" pitchFamily="34" charset="-122"/>
                  </a:rPr>
                  <a:t>MI</a:t>
                </a:r>
                <a:endParaRPr lang="zh-CN" altLang="en-US" b="1" dirty="0">
                  <a:latin typeface="微软雅黑" panose="020B0503020204020204" pitchFamily="34" charset="-122"/>
                  <a:ea typeface="微软雅黑" panose="020B0503020204020204" pitchFamily="34" charset="-122"/>
                </a:endParaRPr>
              </a:p>
            </p:txBody>
          </p:sp>
        </mc:Choice>
        <mc:Fallback xmlns="">
          <p:sp>
            <p:nvSpPr>
              <p:cNvPr id="8" name="文本框 8"/>
              <p:cNvSpPr txBox="1">
                <a:spLocks noRot="1" noChangeAspect="1" noMove="1" noResize="1" noEditPoints="1" noAdjustHandles="1" noChangeArrowheads="1" noChangeShapeType="1" noTextEdit="1"/>
              </p:cNvSpPr>
              <p:nvPr/>
            </p:nvSpPr>
            <p:spPr>
              <a:xfrm>
                <a:off x="4953000" y="3492238"/>
                <a:ext cx="3526359" cy="394019"/>
              </a:xfrm>
              <a:prstGeom prst="rect">
                <a:avLst/>
              </a:prstGeom>
              <a:blipFill rotWithShape="0">
                <a:blip r:embed="rId7"/>
                <a:stretch>
                  <a:fillRect t="-9231" b="-1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281876" y="6428519"/>
                <a:ext cx="3526359" cy="394210"/>
              </a:xfrm>
              <a:prstGeom prst="rect">
                <a:avLst/>
              </a:prstGeom>
              <a:solidFill>
                <a:schemeClr val="bg1"/>
              </a:solid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r>
                  <a:rPr lang="zh-CN" altLang="en-US" b="1" dirty="0" smtClean="0">
                    <a:latin typeface="微软雅黑" panose="020B0503020204020204" pitchFamily="34" charset="-122"/>
                    <a:ea typeface="微软雅黑" panose="020B0503020204020204" pitchFamily="34" charset="-122"/>
                  </a:rPr>
                  <a:t>不同</a:t>
                </a:r>
                <a14:m>
                  <m:oMath xmlns:m="http://schemas.openxmlformats.org/officeDocument/2006/math">
                    <m:sSub>
                      <m:sSubPr>
                        <m:ctrlPr>
                          <a:rPr lang="en-US" altLang="zh-CN" b="1" i="1">
                            <a:latin typeface="Cambria Math" charset="0"/>
                            <a:ea typeface="微软雅黑" panose="020B0503020204020204" pitchFamily="34" charset="-122"/>
                          </a:rPr>
                        </m:ctrlPr>
                      </m:sSubPr>
                      <m:e>
                        <m:r>
                          <a:rPr lang="zh-CN" altLang="en-US" b="1" i="1">
                            <a:latin typeface="Cambria Math" panose="02040503050406030204" pitchFamily="18" charset="0"/>
                            <a:ea typeface="微软雅黑" panose="020B0503020204020204" pitchFamily="34" charset="-122"/>
                          </a:rPr>
                          <m:t>𝜸</m:t>
                        </m:r>
                      </m:e>
                      <m:sub>
                        <m:r>
                          <a:rPr lang="en-US" altLang="zh-CN" b="1" i="1">
                            <a:latin typeface="Cambria Math" panose="02040503050406030204" pitchFamily="18" charset="0"/>
                            <a:ea typeface="微软雅黑" panose="020B0503020204020204" pitchFamily="34" charset="-122"/>
                          </a:rPr>
                          <m:t>𝒑</m:t>
                        </m:r>
                      </m:sub>
                    </m:sSub>
                  </m:oMath>
                </a14:m>
                <a:r>
                  <a:rPr lang="zh-CN" altLang="en-US" b="1" dirty="0" smtClean="0">
                    <a:latin typeface="微软雅黑" panose="020B0503020204020204" pitchFamily="34" charset="-122"/>
                    <a:ea typeface="微软雅黑" panose="020B0503020204020204" pitchFamily="34" charset="-122"/>
                  </a:rPr>
                  <a:t>下的用电花费</a:t>
                </a:r>
                <a:endParaRPr lang="zh-CN" altLang="en-US" b="1" dirty="0">
                  <a:latin typeface="微软雅黑" panose="020B0503020204020204" pitchFamily="34" charset="-122"/>
                  <a:ea typeface="微软雅黑" panose="020B0503020204020204" pitchFamily="34"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281876" y="6428519"/>
                <a:ext cx="3526359" cy="394210"/>
              </a:xfrm>
              <a:prstGeom prst="rect">
                <a:avLst/>
              </a:prstGeom>
              <a:blipFill rotWithShape="0">
                <a:blip r:embed="rId8"/>
                <a:stretch>
                  <a:fillRect t="-9375"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4939692" y="6421170"/>
                <a:ext cx="3526359" cy="404213"/>
              </a:xfrm>
              <a:prstGeom prst="rect">
                <a:avLst/>
              </a:prstGeom>
              <a:solidFill>
                <a:schemeClr val="bg1"/>
              </a:solid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r>
                  <a:rPr lang="zh-CN" altLang="en-US" b="1" dirty="0" smtClean="0">
                    <a:latin typeface="微软雅黑" panose="020B0503020204020204" pitchFamily="34" charset="-122"/>
                    <a:ea typeface="微软雅黑" panose="020B0503020204020204" pitchFamily="34" charset="-122"/>
                  </a:rPr>
                  <a:t>不同</a:t>
                </a:r>
                <a14:m>
                  <m:oMath xmlns:m="http://schemas.openxmlformats.org/officeDocument/2006/math">
                    <m:sSub>
                      <m:sSubPr>
                        <m:ctrlPr>
                          <a:rPr lang="en-US" altLang="zh-CN" b="1" i="1">
                            <a:latin typeface="Cambria Math" charset="0"/>
                            <a:ea typeface="微软雅黑" panose="020B0503020204020204" pitchFamily="34" charset="-122"/>
                          </a:rPr>
                        </m:ctrlPr>
                      </m:sSubPr>
                      <m:e>
                        <m:r>
                          <a:rPr lang="zh-CN" altLang="en-US" b="1" i="1">
                            <a:latin typeface="Cambria Math" panose="02040503050406030204" pitchFamily="18" charset="0"/>
                            <a:ea typeface="微软雅黑" panose="020B0503020204020204" pitchFamily="34" charset="-122"/>
                          </a:rPr>
                          <m:t>𝜸</m:t>
                        </m:r>
                      </m:e>
                      <m:sub>
                        <m:sSub>
                          <m:sSubPr>
                            <m:ctrlPr>
                              <a:rPr lang="en-US" altLang="zh-CN" b="1" i="1" smtClean="0">
                                <a:latin typeface="Cambria Math"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𝒂</m:t>
                            </m:r>
                          </m:e>
                          <m:sub>
                            <m:r>
                              <a:rPr lang="en-US" altLang="zh-CN" b="1" i="1" smtClean="0">
                                <a:latin typeface="Cambria Math" panose="02040503050406030204" pitchFamily="18" charset="0"/>
                                <a:ea typeface="微软雅黑" panose="020B0503020204020204" pitchFamily="34" charset="-122"/>
                              </a:rPr>
                              <m:t>𝟏</m:t>
                            </m:r>
                          </m:sub>
                        </m:sSub>
                      </m:sub>
                    </m:sSub>
                  </m:oMath>
                </a14:m>
                <a:r>
                  <a:rPr lang="zh-CN" altLang="en-US" b="1" dirty="0" smtClean="0">
                    <a:latin typeface="微软雅黑" panose="020B0503020204020204" pitchFamily="34" charset="-122"/>
                    <a:ea typeface="微软雅黑" panose="020B0503020204020204" pitchFamily="34" charset="-122"/>
                  </a:rPr>
                  <a:t>下的</a:t>
                </a:r>
                <a:r>
                  <a:rPr lang="en-US" altLang="zh-CN" b="1" dirty="0" smtClean="0">
                    <a:latin typeface="微软雅黑" panose="020B0503020204020204" pitchFamily="34" charset="-122"/>
                    <a:ea typeface="微软雅黑" panose="020B0503020204020204" pitchFamily="34" charset="-122"/>
                  </a:rPr>
                  <a:t>MI</a:t>
                </a:r>
                <a:endParaRPr lang="zh-CN" altLang="en-US" b="1" dirty="0">
                  <a:latin typeface="微软雅黑" panose="020B0503020204020204" pitchFamily="34" charset="-122"/>
                  <a:ea typeface="微软雅黑" panose="020B0503020204020204" pitchFamily="34"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939692" y="6421170"/>
                <a:ext cx="3526359" cy="404213"/>
              </a:xfrm>
              <a:prstGeom prst="rect">
                <a:avLst/>
              </a:prstGeom>
              <a:blipFill rotWithShape="0">
                <a:blip r:embed="rId9"/>
                <a:stretch>
                  <a:fillRect t="-7463" b="-13433"/>
                </a:stretch>
              </a:blipFill>
            </p:spPr>
            <p:txBody>
              <a:bodyPr/>
              <a:lstStyle/>
              <a:p>
                <a:r>
                  <a:rPr lang="zh-CN" altLang="en-US">
                    <a:noFill/>
                  </a:rPr>
                  <a:t> </a:t>
                </a:r>
              </a:p>
            </p:txBody>
          </p:sp>
        </mc:Fallback>
      </mc:AlternateContent>
      <p:sp>
        <p:nvSpPr>
          <p:cNvPr id="15" name="文本框 14"/>
          <p:cNvSpPr txBox="1"/>
          <p:nvPr/>
        </p:nvSpPr>
        <p:spPr>
          <a:xfrm>
            <a:off x="8359059" y="1405478"/>
            <a:ext cx="1303101" cy="1077218"/>
          </a:xfrm>
          <a:prstGeom prst="rect">
            <a:avLst/>
          </a:prstGeom>
          <a:noFill/>
          <a:ln w="25400">
            <a:solidFill>
              <a:srgbClr val="0066FF"/>
            </a:solidFill>
          </a:ln>
        </p:spPr>
        <p:txBody>
          <a:bodyPr wrap="square" rtlCol="0">
            <a:spAutoFit/>
          </a:bodyPr>
          <a:lstStyle/>
          <a:p>
            <a:pPr algn="just"/>
            <a:r>
              <a:rPr lang="zh-CN" altLang="en-US" sz="1600" b="1" dirty="0" smtClean="0">
                <a:solidFill>
                  <a:srgbClr val="8E0000"/>
                </a:solidFill>
                <a:latin typeface="微软雅黑" panose="020B0503020204020204" pitchFamily="34" charset="-122"/>
                <a:ea typeface="微软雅黑" panose="020B0503020204020204" pitchFamily="34" charset="-122"/>
              </a:rPr>
              <a:t>用电花费</a:t>
            </a:r>
            <a:r>
              <a:rPr lang="zh-CN" altLang="en-US" sz="1600" b="1" dirty="0" smtClean="0">
                <a:solidFill>
                  <a:prstClr val="black"/>
                </a:solidFill>
                <a:latin typeface="微软雅黑" panose="020B0503020204020204" pitchFamily="34" charset="-122"/>
                <a:ea typeface="微软雅黑" panose="020B0503020204020204" pitchFamily="34" charset="-122"/>
              </a:rPr>
              <a:t>与</a:t>
            </a:r>
            <a:r>
              <a:rPr lang="zh-CN" altLang="en-US" sz="1600" b="1" dirty="0" smtClean="0">
                <a:solidFill>
                  <a:srgbClr val="8E0000"/>
                </a:solidFill>
                <a:latin typeface="微软雅黑" panose="020B0503020204020204" pitchFamily="34" charset="-122"/>
                <a:ea typeface="微软雅黑" panose="020B0503020204020204" pitchFamily="34" charset="-122"/>
              </a:rPr>
              <a:t>隐私保护</a:t>
            </a:r>
            <a:r>
              <a:rPr lang="zh-CN" altLang="en-US" sz="1600" b="1" dirty="0" smtClean="0">
                <a:solidFill>
                  <a:prstClr val="black"/>
                </a:solidFill>
                <a:latin typeface="微软雅黑" panose="020B0503020204020204" pitchFamily="34" charset="-122"/>
                <a:ea typeface="微软雅黑" panose="020B0503020204020204" pitchFamily="34" charset="-122"/>
              </a:rPr>
              <a:t>程度之间的权衡关系</a:t>
            </a:r>
            <a:endParaRPr lang="zh-CN" altLang="en-US" sz="16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p:cNvSpPr txBox="1"/>
              <p:nvPr/>
            </p:nvSpPr>
            <p:spPr>
              <a:xfrm>
                <a:off x="8359059" y="4198609"/>
                <a:ext cx="1303101" cy="1590820"/>
              </a:xfrm>
              <a:prstGeom prst="rect">
                <a:avLst/>
              </a:prstGeom>
              <a:noFill/>
              <a:ln w="25400">
                <a:solidFill>
                  <a:srgbClr val="0066FF"/>
                </a:solidFill>
              </a:ln>
            </p:spPr>
            <p:txBody>
              <a:bodyPr wrap="square" rtlCol="0">
                <a:spAutoFit/>
              </a:bodyPr>
              <a:lstStyle/>
              <a:p>
                <a:pPr algn="just"/>
                <a:r>
                  <a:rPr lang="zh-CN" altLang="en-US" sz="1600" b="1" dirty="0" smtClean="0">
                    <a:ea typeface="微软雅黑" panose="020B0503020204020204" pitchFamily="34" charset="-122"/>
                  </a:rPr>
                  <a:t>参数</a:t>
                </a:r>
                <a14:m>
                  <m:oMath xmlns:m="http://schemas.openxmlformats.org/officeDocument/2006/math">
                    <m:sSub>
                      <m:sSubPr>
                        <m:ctrlPr>
                          <a:rPr lang="en-US" altLang="zh-CN" sz="1600" b="1" i="1">
                            <a:latin typeface="Cambria Math" charset="0"/>
                            <a:ea typeface="微软雅黑" panose="020B0503020204020204" pitchFamily="34" charset="-122"/>
                          </a:rPr>
                        </m:ctrlPr>
                      </m:sSubPr>
                      <m:e>
                        <m:r>
                          <a:rPr lang="zh-CN" altLang="en-US" sz="1600" b="1" i="1">
                            <a:latin typeface="Cambria Math" panose="02040503050406030204" pitchFamily="18" charset="0"/>
                            <a:ea typeface="微软雅黑" panose="020B0503020204020204" pitchFamily="34" charset="-122"/>
                          </a:rPr>
                          <m:t>𝜸</m:t>
                        </m:r>
                      </m:e>
                      <m:sub>
                        <m:sSub>
                          <m:sSubPr>
                            <m:ctrlPr>
                              <a:rPr lang="en-US" altLang="zh-CN" sz="1600" b="1" i="1">
                                <a:latin typeface="Cambria Math"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𝒂</m:t>
                            </m:r>
                          </m:e>
                          <m:sub>
                            <m:r>
                              <a:rPr lang="en-US" altLang="zh-CN" sz="1600" b="1" i="1">
                                <a:latin typeface="Cambria Math" panose="02040503050406030204" pitchFamily="18" charset="0"/>
                                <a:ea typeface="微软雅黑" panose="020B0503020204020204" pitchFamily="34" charset="-122"/>
                              </a:rPr>
                              <m:t>𝟏</m:t>
                            </m:r>
                          </m:sub>
                        </m:sSub>
                      </m:sub>
                    </m:sSub>
                  </m:oMath>
                </a14:m>
                <a:r>
                  <a:rPr lang="zh-CN" altLang="en-US" sz="1600" b="1" dirty="0" smtClean="0">
                    <a:solidFill>
                      <a:prstClr val="black"/>
                    </a:solidFill>
                    <a:latin typeface="微软雅黑" panose="020B0503020204020204" pitchFamily="34" charset="-122"/>
                    <a:ea typeface="微软雅黑" panose="020B0503020204020204" pitchFamily="34" charset="-122"/>
                  </a:rPr>
                  <a:t>的</a:t>
                </a:r>
                <a:r>
                  <a:rPr lang="zh-CN" altLang="en-US" sz="1600" b="1" dirty="0">
                    <a:solidFill>
                      <a:prstClr val="black"/>
                    </a:solidFill>
                    <a:latin typeface="微软雅黑" panose="020B0503020204020204" pitchFamily="34" charset="-122"/>
                    <a:ea typeface="微软雅黑" panose="020B0503020204020204" pitchFamily="34" charset="-122"/>
                  </a:rPr>
                  <a:t>提高</a:t>
                </a:r>
                <a:r>
                  <a:rPr lang="zh-CN" altLang="en-US" sz="1600" b="1" dirty="0" smtClean="0">
                    <a:solidFill>
                      <a:prstClr val="black"/>
                    </a:solidFill>
                    <a:latin typeface="微软雅黑" panose="020B0503020204020204" pitchFamily="34" charset="-122"/>
                    <a:ea typeface="微软雅黑" panose="020B0503020204020204" pitchFamily="34" charset="-122"/>
                  </a:rPr>
                  <a:t>会将提升</a:t>
                </a:r>
                <a:r>
                  <a:rPr lang="zh-CN" altLang="en-US" sz="1600" b="1" dirty="0" smtClean="0">
                    <a:solidFill>
                      <a:srgbClr val="8E0000"/>
                    </a:solidFill>
                    <a:latin typeface="微软雅黑" panose="020B0503020204020204" pitchFamily="34" charset="-122"/>
                    <a:ea typeface="微软雅黑" panose="020B0503020204020204" pitchFamily="34" charset="-122"/>
                  </a:rPr>
                  <a:t>用户满意度</a:t>
                </a:r>
                <a:r>
                  <a:rPr lang="zh-CN" altLang="en-US" sz="1600" b="1" dirty="0" smtClean="0">
                    <a:solidFill>
                      <a:prstClr val="black"/>
                    </a:solidFill>
                    <a:latin typeface="微软雅黑" panose="020B0503020204020204" pitchFamily="34" charset="-122"/>
                    <a:ea typeface="微软雅黑" panose="020B0503020204020204" pitchFamily="34" charset="-122"/>
                  </a:rPr>
                  <a:t>，但同时也会降低</a:t>
                </a:r>
                <a:r>
                  <a:rPr lang="zh-CN" altLang="en-US" sz="1600" b="1" dirty="0" smtClean="0">
                    <a:solidFill>
                      <a:srgbClr val="8E0000"/>
                    </a:solidFill>
                    <a:latin typeface="微软雅黑" panose="020B0503020204020204" pitchFamily="34" charset="-122"/>
                    <a:ea typeface="微软雅黑" panose="020B0503020204020204" pitchFamily="34" charset="-122"/>
                  </a:rPr>
                  <a:t>隐私保护</a:t>
                </a:r>
                <a:r>
                  <a:rPr lang="zh-CN" altLang="en-US" sz="1600" b="1" dirty="0" smtClean="0">
                    <a:solidFill>
                      <a:prstClr val="black"/>
                    </a:solidFill>
                    <a:latin typeface="微软雅黑" panose="020B0503020204020204" pitchFamily="34" charset="-122"/>
                    <a:ea typeface="微软雅黑" panose="020B0503020204020204" pitchFamily="34" charset="-122"/>
                  </a:rPr>
                  <a:t>水平</a:t>
                </a:r>
                <a:endParaRPr lang="zh-CN" altLang="en-US" sz="1600" b="1" dirty="0">
                  <a:solidFill>
                    <a:prstClr val="black"/>
                  </a:solidFill>
                  <a:latin typeface="微软雅黑" panose="020B0503020204020204" pitchFamily="34" charset="-122"/>
                  <a:ea typeface="微软雅黑" panose="020B0503020204020204" pitchFamily="34" charset="-122"/>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8359059" y="4198609"/>
                <a:ext cx="1303101" cy="1590820"/>
              </a:xfrm>
              <a:prstGeom prst="rect">
                <a:avLst/>
              </a:prstGeom>
              <a:blipFill rotWithShape="0">
                <a:blip r:embed="rId10"/>
                <a:stretch>
                  <a:fillRect l="-1376" t="-377" r="-17431" b="-3396"/>
                </a:stretch>
              </a:blipFill>
              <a:ln w="25400">
                <a:solidFill>
                  <a:srgbClr val="0066FF"/>
                </a:solidFill>
              </a:ln>
            </p:spPr>
            <p:txBody>
              <a:bodyPr/>
              <a:lstStyle/>
              <a:p>
                <a:r>
                  <a:rPr lang="zh-CN" altLang="en-US">
                    <a:noFill/>
                  </a:rPr>
                  <a:t> </a:t>
                </a:r>
              </a:p>
            </p:txBody>
          </p:sp>
        </mc:Fallback>
      </mc:AlternateContent>
      <p:sp>
        <p:nvSpPr>
          <p:cNvPr id="27" name="文本框 26"/>
          <p:cNvSpPr txBox="1"/>
          <p:nvPr/>
        </p:nvSpPr>
        <p:spPr>
          <a:xfrm>
            <a:off x="51562" y="1405478"/>
            <a:ext cx="1273122" cy="1077218"/>
          </a:xfrm>
          <a:prstGeom prst="rect">
            <a:avLst/>
          </a:prstGeom>
          <a:noFill/>
          <a:ln w="25400">
            <a:solidFill>
              <a:srgbClr val="0066FF"/>
            </a:solidFill>
          </a:ln>
        </p:spPr>
        <p:txBody>
          <a:bodyPr wrap="square" rtlCol="0">
            <a:spAutoFit/>
          </a:bodyPr>
          <a:lstStyle/>
          <a:p>
            <a:pPr algn="just"/>
            <a:r>
              <a:rPr lang="zh-CN" altLang="en-US" sz="1600" b="1" dirty="0" smtClean="0">
                <a:solidFill>
                  <a:prstClr val="black"/>
                </a:solidFill>
                <a:latin typeface="微软雅黑" panose="020B0503020204020204" pitchFamily="34" charset="-122"/>
                <a:ea typeface="微软雅黑" panose="020B0503020204020204" pitchFamily="34" charset="-122"/>
              </a:rPr>
              <a:t>本文提出的方法可以有效提高隐私保护水平</a:t>
            </a:r>
            <a:endParaRPr lang="zh-CN" altLang="en-US" sz="1600" b="1" dirty="0">
              <a:solidFill>
                <a:prstClr val="black"/>
              </a:solidFill>
              <a:latin typeface="微软雅黑" panose="020B0503020204020204" pitchFamily="34" charset="-122"/>
              <a:ea typeface="微软雅黑" panose="020B0503020204020204" pitchFamily="34" charset="-122"/>
            </a:endParaRPr>
          </a:p>
        </p:txBody>
      </p:sp>
      <p:cxnSp>
        <p:nvCxnSpPr>
          <p:cNvPr id="28" name="肘形连接符 27"/>
          <p:cNvCxnSpPr/>
          <p:nvPr/>
        </p:nvCxnSpPr>
        <p:spPr bwMode="auto">
          <a:xfrm rot="10800000">
            <a:off x="790311" y="2556995"/>
            <a:ext cx="1204736" cy="181236"/>
          </a:xfrm>
          <a:prstGeom prst="bentConnector3">
            <a:avLst>
              <a:gd name="adj1" fmla="val 99757"/>
            </a:avLst>
          </a:prstGeom>
          <a:solidFill>
            <a:schemeClr val="accent1"/>
          </a:solidFill>
          <a:ln w="25400" cap="flat" cmpd="sng" algn="ctr">
            <a:solidFill>
              <a:srgbClr val="0066FF"/>
            </a:solidFill>
            <a:prstDash val="solid"/>
            <a:round/>
            <a:headEnd type="none" w="med" len="med"/>
            <a:tailEnd type="triangle"/>
          </a:ln>
          <a:effectLst/>
        </p:spPr>
      </p:cxnSp>
      <p:sp>
        <p:nvSpPr>
          <p:cNvPr id="29" name="矩形 28"/>
          <p:cNvSpPr/>
          <p:nvPr/>
        </p:nvSpPr>
        <p:spPr bwMode="auto">
          <a:xfrm>
            <a:off x="2033067" y="1262257"/>
            <a:ext cx="421640" cy="1734072"/>
          </a:xfrm>
          <a:prstGeom prst="rect">
            <a:avLst/>
          </a:prstGeom>
          <a:solidFill>
            <a:srgbClr val="0066FF">
              <a:alpha val="50000"/>
            </a:srgbClr>
          </a:solidFill>
          <a:ln w="0" cap="flat" cmpd="sng" algn="ctr">
            <a:solidFill>
              <a:schemeClr val="bg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zh-CN" altLang="en-US">
              <a:latin typeface="Arial" pitchFamily="34" charset="0"/>
            </a:endParaRPr>
          </a:p>
        </p:txBody>
      </p:sp>
      <mc:AlternateContent xmlns:mc="http://schemas.openxmlformats.org/markup-compatibility/2006" xmlns:a14="http://schemas.microsoft.com/office/drawing/2010/main">
        <mc:Choice Requires="a14">
          <p:sp>
            <p:nvSpPr>
              <p:cNvPr id="32" name="文本框 31"/>
              <p:cNvSpPr txBox="1"/>
              <p:nvPr/>
            </p:nvSpPr>
            <p:spPr>
              <a:xfrm>
                <a:off x="51562" y="4178214"/>
                <a:ext cx="1275292" cy="853054"/>
              </a:xfrm>
              <a:prstGeom prst="rect">
                <a:avLst/>
              </a:prstGeom>
              <a:noFill/>
              <a:ln w="25400">
                <a:solidFill>
                  <a:srgbClr val="0066FF"/>
                </a:solidFill>
              </a:ln>
            </p:spPr>
            <p:txBody>
              <a:bodyPr wrap="square" rtlCol="0">
                <a:spAutoFit/>
              </a:bodyPr>
              <a:lstStyle/>
              <a:p>
                <a:pPr algn="just"/>
                <a:r>
                  <a:rPr lang="zh-CN" altLang="en-US" sz="1600" b="1" dirty="0" smtClean="0">
                    <a:ea typeface="微软雅黑" panose="020B0503020204020204" pitchFamily="34" charset="-122"/>
                  </a:rPr>
                  <a:t>参数</a:t>
                </a:r>
                <a14:m>
                  <m:oMath xmlns:m="http://schemas.openxmlformats.org/officeDocument/2006/math">
                    <m:sSub>
                      <m:sSubPr>
                        <m:ctrlPr>
                          <a:rPr lang="en-US" altLang="zh-CN" sz="1600" b="1" i="1">
                            <a:latin typeface="Cambria Math" charset="0"/>
                            <a:ea typeface="微软雅黑" panose="020B0503020204020204" pitchFamily="34" charset="-122"/>
                          </a:rPr>
                        </m:ctrlPr>
                      </m:sSubPr>
                      <m:e>
                        <m:r>
                          <a:rPr lang="zh-CN" altLang="en-US" sz="1600" b="1" i="1">
                            <a:latin typeface="Cambria Math" panose="02040503050406030204" pitchFamily="18" charset="0"/>
                            <a:ea typeface="微软雅黑" panose="020B0503020204020204" pitchFamily="34" charset="-122"/>
                          </a:rPr>
                          <m:t>𝜸</m:t>
                        </m:r>
                      </m:e>
                      <m:sub>
                        <m:r>
                          <a:rPr lang="en-US" altLang="zh-CN" sz="1600" b="1" i="1">
                            <a:latin typeface="Cambria Math" panose="02040503050406030204" pitchFamily="18" charset="0"/>
                            <a:ea typeface="微软雅黑" panose="020B0503020204020204" pitchFamily="34" charset="-122"/>
                          </a:rPr>
                          <m:t>𝒑</m:t>
                        </m:r>
                      </m:sub>
                    </m:sSub>
                  </m:oMath>
                </a14:m>
                <a:r>
                  <a:rPr lang="zh-CN" altLang="en-US" sz="1600" b="1" dirty="0" smtClean="0">
                    <a:solidFill>
                      <a:prstClr val="black"/>
                    </a:solidFill>
                    <a:latin typeface="微软雅黑" panose="020B0503020204020204" pitchFamily="34" charset="-122"/>
                    <a:ea typeface="微软雅黑" panose="020B0503020204020204" pitchFamily="34" charset="-122"/>
                  </a:rPr>
                  <a:t>的提高会降低用电花费</a:t>
                </a:r>
                <a:endParaRPr lang="zh-CN" altLang="en-US" sz="1600" b="1" dirty="0">
                  <a:solidFill>
                    <a:prstClr val="black"/>
                  </a:solidFill>
                  <a:latin typeface="微软雅黑" panose="020B0503020204020204" pitchFamily="34" charset="-122"/>
                  <a:ea typeface="微软雅黑" panose="020B0503020204020204" pitchFamily="34" charset="-122"/>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51562" y="4178214"/>
                <a:ext cx="1275292" cy="853054"/>
              </a:xfrm>
              <a:prstGeom prst="rect">
                <a:avLst/>
              </a:prstGeom>
              <a:blipFill rotWithShape="0">
                <a:blip r:embed="rId11"/>
                <a:stretch>
                  <a:fillRect l="-1402" t="-694" r="-1402" b="-6944"/>
                </a:stretch>
              </a:blipFill>
              <a:ln w="25400">
                <a:solidFill>
                  <a:srgbClr val="0066FF"/>
                </a:solidFill>
              </a:ln>
            </p:spPr>
            <p:txBody>
              <a:bodyPr/>
              <a:lstStyle/>
              <a:p>
                <a:r>
                  <a:rPr lang="zh-CN" altLang="en-US">
                    <a:noFill/>
                  </a:rPr>
                  <a:t> </a:t>
                </a:r>
              </a:p>
            </p:txBody>
          </p:sp>
        </mc:Fallback>
      </mc:AlternateContent>
      <p:sp>
        <p:nvSpPr>
          <p:cNvPr id="19" name="标题 1"/>
          <p:cNvSpPr txBox="1">
            <a:spLocks/>
          </p:cNvSpPr>
          <p:nvPr/>
        </p:nvSpPr>
        <p:spPr bwMode="auto">
          <a:xfrm>
            <a:off x="495300" y="44450"/>
            <a:ext cx="89154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a:lstStyle>
          <a:p>
            <a:pPr>
              <a:defRPr/>
            </a:pPr>
            <a:r>
              <a:rPr lang="zh-CN" altLang="en-US" sz="2800" b="1" kern="1200" smtClean="0">
                <a:solidFill>
                  <a:srgbClr val="8E0000"/>
                </a:solidFill>
                <a:latin typeface="微软雅黑" pitchFamily="34" charset="-122"/>
                <a:ea typeface="微软雅黑" pitchFamily="34" charset="-122"/>
              </a:rPr>
              <a:t>三、考虑离散负载的一般化隐私保护负载调度算法研究</a:t>
            </a:r>
            <a:endParaRPr lang="zh-CN" altLang="en-US" sz="2800" b="1" kern="1200" dirty="0">
              <a:solidFill>
                <a:srgbClr val="8E0000"/>
              </a:solidFill>
              <a:latin typeface="微软雅黑" pitchFamily="34" charset="-122"/>
              <a:ea typeface="微软雅黑" pitchFamily="34" charset="-122"/>
            </a:endParaRPr>
          </a:p>
        </p:txBody>
      </p:sp>
    </p:spTree>
    <p:extLst>
      <p:ext uri="{BB962C8B-B14F-4D97-AF65-F5344CB8AC3E}">
        <p14:creationId xmlns:p14="http://schemas.microsoft.com/office/powerpoint/2010/main" val="8802361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95300" y="44450"/>
            <a:ext cx="8915400" cy="1008063"/>
          </a:xfrm>
        </p:spPr>
        <p:txBody>
          <a:bodyPr/>
          <a:lstStyle/>
          <a:p>
            <a:pPr algn="ctr" eaLnBrk="1" hangingPunct="1">
              <a:defRPr/>
            </a:pPr>
            <a:r>
              <a:rPr lang="zh-CN" altLang="en-US" sz="3600" b="1" kern="1200" dirty="0">
                <a:solidFill>
                  <a:srgbClr val="8E0000"/>
                </a:solidFill>
                <a:latin typeface="Georgia" pitchFamily="18" charset="0"/>
                <a:ea typeface="微软雅黑" pitchFamily="34" charset="-122"/>
              </a:rPr>
              <a:t>答辩</a:t>
            </a:r>
            <a:r>
              <a:rPr lang="zh-CN" altLang="en-US" sz="3600" b="1" kern="1200" dirty="0" smtClean="0">
                <a:solidFill>
                  <a:srgbClr val="8E0000"/>
                </a:solidFill>
                <a:latin typeface="Georgia" pitchFamily="18" charset="0"/>
                <a:ea typeface="微软雅黑" pitchFamily="34" charset="-122"/>
              </a:rPr>
              <a:t>提纲</a:t>
            </a:r>
            <a:endParaRPr lang="zh-CN" altLang="en-US" sz="3600" dirty="0">
              <a:latin typeface="Georgia" pitchFamily="18" charset="0"/>
              <a:ea typeface="宋体" pitchFamily="2" charset="-122"/>
            </a:endParaRPr>
          </a:p>
        </p:txBody>
      </p:sp>
      <p:sp>
        <p:nvSpPr>
          <p:cNvPr id="5123" name="内容占位符 2"/>
          <p:cNvSpPr txBox="1">
            <a:spLocks/>
          </p:cNvSpPr>
          <p:nvPr/>
        </p:nvSpPr>
        <p:spPr bwMode="auto">
          <a:xfrm>
            <a:off x="850900" y="1536700"/>
            <a:ext cx="86868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buClr>
                <a:schemeClr val="bg1">
                  <a:lumMod val="85000"/>
                </a:schemeClr>
              </a:buClr>
              <a:buSzPct val="85000"/>
              <a:buFont typeface="Wingdings" pitchFamily="2" charset="2"/>
              <a:buAutoNum type="ea1JpnChsDbPeriod"/>
            </a:pPr>
            <a:r>
              <a:rPr lang="zh-CN" altLang="en-US" sz="2800" b="1" dirty="0" smtClean="0">
                <a:solidFill>
                  <a:schemeClr val="bg1">
                    <a:lumMod val="85000"/>
                  </a:schemeClr>
                </a:solidFill>
                <a:latin typeface="微软雅黑" pitchFamily="34" charset="-122"/>
                <a:ea typeface="微软雅黑" pitchFamily="34" charset="-122"/>
              </a:rPr>
              <a:t>研究背景及现状</a:t>
            </a:r>
            <a:endParaRPr lang="en-US" altLang="zh-CN" sz="2800" b="1" dirty="0">
              <a:solidFill>
                <a:schemeClr val="bg1">
                  <a:lumMod val="85000"/>
                </a:schemeClr>
              </a:solidFill>
              <a:latin typeface="微软雅黑" pitchFamily="34" charset="-122"/>
              <a:ea typeface="微软雅黑" pitchFamily="34" charset="-122"/>
            </a:endParaRPr>
          </a:p>
          <a:p>
            <a:pPr eaLnBrk="1" hangingPunct="1">
              <a:lnSpc>
                <a:spcPct val="150000"/>
              </a:lnSpc>
              <a:buSzPct val="85000"/>
              <a:buFontTx/>
              <a:buAutoNum type="ea1JpnChsDbPeriod"/>
            </a:pPr>
            <a:r>
              <a:rPr lang="zh-CN" altLang="en-US" sz="2800" b="1" dirty="0" smtClean="0">
                <a:solidFill>
                  <a:schemeClr val="bg1">
                    <a:lumMod val="85000"/>
                  </a:schemeClr>
                </a:solidFill>
                <a:latin typeface="微软雅黑" pitchFamily="34" charset="-122"/>
                <a:ea typeface="微软雅黑" pitchFamily="34" charset="-122"/>
              </a:rPr>
              <a:t>面向隐私保护的连续负载调度算法研究</a:t>
            </a:r>
            <a:endParaRPr lang="en-US" altLang="zh-CN" sz="2800" b="1" dirty="0" smtClean="0">
              <a:solidFill>
                <a:schemeClr val="bg1">
                  <a:lumMod val="85000"/>
                </a:schemeClr>
              </a:solidFill>
              <a:latin typeface="微软雅黑" pitchFamily="34" charset="-122"/>
              <a:ea typeface="微软雅黑" pitchFamily="34" charset="-122"/>
            </a:endParaRPr>
          </a:p>
          <a:p>
            <a:pPr eaLnBrk="1" hangingPunct="1">
              <a:lnSpc>
                <a:spcPct val="150000"/>
              </a:lnSpc>
              <a:buSzPct val="85000"/>
              <a:buFontTx/>
              <a:buAutoNum type="ea1JpnChsDbPeriod"/>
            </a:pPr>
            <a:r>
              <a:rPr lang="zh-CN" altLang="en-US" sz="2800" b="1" dirty="0" smtClean="0">
                <a:solidFill>
                  <a:schemeClr val="bg1">
                    <a:lumMod val="85000"/>
                  </a:schemeClr>
                </a:solidFill>
                <a:latin typeface="微软雅黑" pitchFamily="34" charset="-122"/>
                <a:ea typeface="微软雅黑" pitchFamily="34" charset="-122"/>
              </a:rPr>
              <a:t>考虑离散负载的一般化隐私保护负载调度算法研究</a:t>
            </a:r>
            <a:endParaRPr lang="en-US" altLang="zh-CN" sz="2800" b="1" dirty="0" smtClean="0">
              <a:solidFill>
                <a:schemeClr val="bg1">
                  <a:lumMod val="85000"/>
                </a:schemeClr>
              </a:solidFill>
              <a:latin typeface="微软雅黑" pitchFamily="34" charset="-122"/>
              <a:ea typeface="微软雅黑" pitchFamily="34" charset="-122"/>
            </a:endParaRPr>
          </a:p>
          <a:p>
            <a:pPr eaLnBrk="1" hangingPunct="1">
              <a:lnSpc>
                <a:spcPct val="150000"/>
              </a:lnSpc>
              <a:buSzPct val="85000"/>
              <a:buFontTx/>
              <a:buAutoNum type="ea1JpnChsDbPeriod"/>
            </a:pPr>
            <a:r>
              <a:rPr lang="zh-CN" altLang="en-US" sz="2800" b="1" dirty="0" smtClean="0">
                <a:latin typeface="微软雅黑" pitchFamily="34" charset="-122"/>
                <a:ea typeface="微软雅黑" pitchFamily="34" charset="-122"/>
              </a:rPr>
              <a:t>隐私保护</a:t>
            </a:r>
            <a:r>
              <a:rPr lang="zh-CN" altLang="en-US" sz="2800" b="1" dirty="0">
                <a:latin typeface="微软雅黑" pitchFamily="34" charset="-122"/>
                <a:ea typeface="微软雅黑" pitchFamily="34" charset="-122"/>
              </a:rPr>
              <a:t>下的用电数据收集激励机制</a:t>
            </a:r>
            <a:r>
              <a:rPr lang="zh-CN" altLang="en-US" sz="2800" b="1" dirty="0" smtClean="0">
                <a:latin typeface="微软雅黑" pitchFamily="34" charset="-122"/>
                <a:ea typeface="微软雅黑" pitchFamily="34" charset="-122"/>
              </a:rPr>
              <a:t>研究</a:t>
            </a:r>
            <a:endParaRPr lang="en-US" altLang="zh-CN" sz="2800" b="1" dirty="0" smtClean="0">
              <a:latin typeface="微软雅黑" pitchFamily="34" charset="-122"/>
              <a:ea typeface="微软雅黑" pitchFamily="34" charset="-122"/>
            </a:endParaRPr>
          </a:p>
          <a:p>
            <a:pPr eaLnBrk="1" hangingPunct="1">
              <a:lnSpc>
                <a:spcPct val="150000"/>
              </a:lnSpc>
              <a:buClr>
                <a:schemeClr val="bg1">
                  <a:lumMod val="85000"/>
                </a:schemeClr>
              </a:buClr>
              <a:buSzPct val="85000"/>
              <a:buFontTx/>
              <a:buAutoNum type="ea1JpnChsDbPeriod"/>
            </a:pPr>
            <a:r>
              <a:rPr lang="zh-CN" altLang="en-US" sz="2800" b="1" dirty="0">
                <a:solidFill>
                  <a:schemeClr val="bg1">
                    <a:lumMod val="85000"/>
                  </a:schemeClr>
                </a:solidFill>
                <a:latin typeface="微软雅黑" pitchFamily="34" charset="-122"/>
                <a:ea typeface="微软雅黑" pitchFamily="34" charset="-122"/>
              </a:rPr>
              <a:t>面向隐私保护的分布式最优潮流研究</a:t>
            </a:r>
            <a:endParaRPr lang="en-US" altLang="zh-CN" sz="2800" b="1" dirty="0">
              <a:solidFill>
                <a:schemeClr val="bg1">
                  <a:lumMod val="85000"/>
                </a:schemeClr>
              </a:solidFill>
              <a:latin typeface="微软雅黑" pitchFamily="34" charset="-122"/>
              <a:ea typeface="微软雅黑" pitchFamily="34" charset="-122"/>
            </a:endParaRPr>
          </a:p>
          <a:p>
            <a:pPr eaLnBrk="1" hangingPunct="1">
              <a:lnSpc>
                <a:spcPct val="150000"/>
              </a:lnSpc>
              <a:buClr>
                <a:schemeClr val="bg1">
                  <a:lumMod val="85000"/>
                </a:schemeClr>
              </a:buClr>
              <a:buSzPct val="85000"/>
              <a:buFontTx/>
              <a:buAutoNum type="ea1JpnChsDbPeriod"/>
            </a:pPr>
            <a:r>
              <a:rPr lang="zh-CN" altLang="en-US" sz="2800" b="1" dirty="0" smtClean="0">
                <a:solidFill>
                  <a:schemeClr val="bg1">
                    <a:lumMod val="85000"/>
                  </a:schemeClr>
                </a:solidFill>
                <a:latin typeface="微软雅黑" pitchFamily="34" charset="-122"/>
                <a:ea typeface="微软雅黑" pitchFamily="34" charset="-122"/>
              </a:rPr>
              <a:t>总结与展望</a:t>
            </a:r>
            <a:endParaRPr lang="en-US" altLang="zh-CN" sz="2800" b="1" dirty="0" smtClean="0">
              <a:solidFill>
                <a:schemeClr val="bg1">
                  <a:lumMod val="85000"/>
                </a:schemeClr>
              </a:solidFill>
              <a:latin typeface="微软雅黑" pitchFamily="34" charset="-122"/>
              <a:ea typeface="微软雅黑" pitchFamily="34" charset="-122"/>
            </a:endParaRPr>
          </a:p>
          <a:p>
            <a:pPr eaLnBrk="1" hangingPunct="1">
              <a:lnSpc>
                <a:spcPct val="150000"/>
              </a:lnSpc>
              <a:buClr>
                <a:srgbClr val="C00000"/>
              </a:buClr>
              <a:buSzPct val="85000"/>
              <a:buFontTx/>
              <a:buAutoNum type="ea1JpnChsDbPeriod"/>
            </a:pPr>
            <a:endParaRPr lang="zh-CN" altLang="en-US" sz="2800" b="1"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76561761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35</a:t>
            </a:fld>
            <a:endParaRPr lang="en-US" altLang="zh-CN" dirty="0"/>
          </a:p>
        </p:txBody>
      </p:sp>
      <p:sp>
        <p:nvSpPr>
          <p:cNvPr id="5" name="标题 1"/>
          <p:cNvSpPr>
            <a:spLocks noGrp="1"/>
          </p:cNvSpPr>
          <p:nvPr>
            <p:ph type="title"/>
          </p:nvPr>
        </p:nvSpPr>
        <p:spPr>
          <a:xfrm>
            <a:off x="495300" y="44450"/>
            <a:ext cx="8915400" cy="1008063"/>
          </a:xfrm>
        </p:spPr>
        <p:txBody>
          <a:bodyPr/>
          <a:lstStyle/>
          <a:p>
            <a:pPr algn="ctr">
              <a:defRPr/>
            </a:pPr>
            <a:r>
              <a:rPr lang="zh-CN" altLang="en-US" sz="3600" b="1" kern="1200" dirty="0">
                <a:solidFill>
                  <a:srgbClr val="8E0000"/>
                </a:solidFill>
                <a:latin typeface="微软雅黑" pitchFamily="34" charset="-122"/>
                <a:ea typeface="微软雅黑" pitchFamily="34" charset="-122"/>
              </a:rPr>
              <a:t>研究</a:t>
            </a:r>
            <a:r>
              <a:rPr lang="zh-CN" altLang="en-US" sz="3600" b="1" kern="1200" dirty="0" smtClean="0">
                <a:solidFill>
                  <a:srgbClr val="8E0000"/>
                </a:solidFill>
                <a:latin typeface="微软雅黑" pitchFamily="34" charset="-122"/>
                <a:ea typeface="微软雅黑" pitchFamily="34" charset="-122"/>
              </a:rPr>
              <a:t>内容三</a:t>
            </a:r>
            <a:endParaRPr lang="zh-CN" altLang="en-US" sz="3600" b="1" kern="1200" dirty="0">
              <a:solidFill>
                <a:srgbClr val="8E0000"/>
              </a:solidFill>
              <a:latin typeface="微软雅黑" pitchFamily="34" charset="-122"/>
              <a:ea typeface="微软雅黑" pitchFamily="34" charset="-122"/>
            </a:endParaRPr>
          </a:p>
        </p:txBody>
      </p:sp>
      <p:sp>
        <p:nvSpPr>
          <p:cNvPr id="6" name="矩形 10"/>
          <p:cNvSpPr>
            <a:spLocks noChangeArrowheads="1"/>
          </p:cNvSpPr>
          <p:nvPr/>
        </p:nvSpPr>
        <p:spPr bwMode="auto">
          <a:xfrm>
            <a:off x="555625" y="1293813"/>
            <a:ext cx="8842375"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ct val="150000"/>
              </a:lnSpc>
              <a:buSzPct val="85000"/>
            </a:pPr>
            <a:r>
              <a:rPr lang="zh-CN" altLang="en-US" sz="2800" b="1" dirty="0">
                <a:latin typeface="微软雅黑" pitchFamily="34" charset="-122"/>
                <a:ea typeface="微软雅黑" pitchFamily="34" charset="-122"/>
              </a:rPr>
              <a:t>隐私保护下的用电数据收集激励机制研究</a:t>
            </a:r>
            <a:endParaRPr lang="en-US" altLang="zh-CN" sz="2800" b="1" dirty="0">
              <a:latin typeface="微软雅黑" pitchFamily="34" charset="-122"/>
              <a:ea typeface="微软雅黑" pitchFamily="34" charset="-122"/>
            </a:endParaRPr>
          </a:p>
        </p:txBody>
      </p:sp>
      <p:sp>
        <p:nvSpPr>
          <p:cNvPr id="8" name="内容占位符 2"/>
          <p:cNvSpPr txBox="1">
            <a:spLocks/>
          </p:cNvSpPr>
          <p:nvPr/>
        </p:nvSpPr>
        <p:spPr bwMode="auto">
          <a:xfrm>
            <a:off x="738919" y="1960559"/>
            <a:ext cx="8659081" cy="4143374"/>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solidFill>
                  <a:srgbClr val="8E0000"/>
                </a:solidFill>
                <a:latin typeface="微软雅黑" pitchFamily="34" charset="-122"/>
                <a:ea typeface="微软雅黑" pitchFamily="34" charset="-122"/>
                <a:cs typeface="+mj-cs"/>
              </a:rPr>
              <a:t>研究动机</a:t>
            </a: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a:ea typeface="微软雅黑" pitchFamily="34" charset="-122"/>
              </a:rPr>
              <a:t>智能</a:t>
            </a:r>
            <a:r>
              <a:rPr lang="zh-CN" altLang="en-US" sz="2200" b="1" kern="0" dirty="0" smtClean="0">
                <a:ea typeface="微软雅黑" pitchFamily="34" charset="-122"/>
              </a:rPr>
              <a:t>电表地隐私泄露风险</a:t>
            </a:r>
            <a:endParaRPr lang="en-US" altLang="zh-CN" sz="2200" b="1" kern="0" dirty="0">
              <a:ea typeface="微软雅黑" pitchFamily="34" charset="-122"/>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用户多样化的隐私需求</a:t>
            </a:r>
            <a:endParaRPr lang="en-US" altLang="zh-CN" sz="2200" b="1" kern="0" dirty="0">
              <a:ea typeface="微软雅黑" pitchFamily="34" charset="-122"/>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a:ea typeface="微软雅黑" pitchFamily="34" charset="-122"/>
              </a:rPr>
              <a:t>数据</a:t>
            </a:r>
            <a:r>
              <a:rPr lang="zh-CN" altLang="en-US" sz="2200" b="1" kern="0" dirty="0" smtClean="0">
                <a:ea typeface="微软雅黑" pitchFamily="34" charset="-122"/>
              </a:rPr>
              <a:t>效能和用户隐私之间的矛盾</a:t>
            </a:r>
            <a:endParaRPr lang="zh-CN" altLang="en-US" sz="2200" b="1" kern="0" dirty="0">
              <a:ea typeface="微软雅黑" pitchFamily="34" charset="-122"/>
            </a:endParaRPr>
          </a:p>
          <a:p>
            <a:pPr marL="342900" lvl="1" indent="-342900" eaLnBrk="0" latinLnBrk="1" hangingPunct="0">
              <a:spcBef>
                <a:spcPts val="600"/>
              </a:spcBef>
              <a:buClr>
                <a:srgbClr val="C00000"/>
              </a:buClr>
              <a:buSzPct val="85000"/>
              <a:buFont typeface="Wingdings" pitchFamily="2" charset="2"/>
              <a:buChar char="p"/>
              <a:defRPr/>
            </a:pPr>
            <a:r>
              <a:rPr lang="zh-CN" altLang="en-US" sz="2400" b="1" dirty="0">
                <a:solidFill>
                  <a:srgbClr val="8E0000"/>
                </a:solidFill>
                <a:latin typeface="微软雅黑" pitchFamily="34" charset="-122"/>
                <a:ea typeface="微软雅黑" pitchFamily="34" charset="-122"/>
                <a:cs typeface="+mj-cs"/>
              </a:rPr>
              <a:t>最终结果</a:t>
            </a:r>
            <a:endParaRPr lang="en-US" altLang="zh-CN" sz="2400" b="1" dirty="0">
              <a:solidFill>
                <a:srgbClr val="8E0000"/>
              </a:solidFill>
              <a:latin typeface="微软雅黑" pitchFamily="34" charset="-122"/>
              <a:ea typeface="微软雅黑" pitchFamily="34" charset="-122"/>
              <a:cs typeface="+mj-cs"/>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a:ea typeface="微软雅黑" pitchFamily="34" charset="-122"/>
              </a:rPr>
              <a:t>采用差分隐私的概念来</a:t>
            </a:r>
            <a:r>
              <a:rPr lang="zh-CN" altLang="en-US" sz="2200" b="1" kern="0" dirty="0" smtClean="0">
                <a:ea typeface="微软雅黑" pitchFamily="34" charset="-122"/>
              </a:rPr>
              <a:t>衡量激励机制</a:t>
            </a:r>
            <a:r>
              <a:rPr lang="zh-CN" altLang="en-US" sz="2200" b="1" kern="0" dirty="0">
                <a:ea typeface="微软雅黑" pitchFamily="34" charset="-122"/>
              </a:rPr>
              <a:t>的隐私保护</a:t>
            </a:r>
            <a:r>
              <a:rPr lang="zh-CN" altLang="en-US" sz="2200" b="1" kern="0" dirty="0" smtClean="0">
                <a:ea typeface="微软雅黑" pitchFamily="34" charset="-122"/>
              </a:rPr>
              <a:t>水平</a:t>
            </a:r>
            <a:endParaRPr lang="en-US" altLang="zh-CN" sz="2200" b="1" kern="0" dirty="0" smtClean="0">
              <a:ea typeface="微软雅黑" pitchFamily="34" charset="-122"/>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量化分析了</a:t>
            </a:r>
            <a:r>
              <a:rPr lang="zh-CN" altLang="en-US" sz="2200" b="1" kern="0" dirty="0">
                <a:ea typeface="微软雅黑" pitchFamily="34" charset="-122"/>
              </a:rPr>
              <a:t>窃电</a:t>
            </a:r>
            <a:r>
              <a:rPr lang="zh-CN" altLang="en-US" sz="2200" b="1" kern="0" dirty="0" smtClean="0">
                <a:ea typeface="微软雅黑" pitchFamily="34" charset="-122"/>
              </a:rPr>
              <a:t>检测算法、数据聚合精度等系统效能在</a:t>
            </a:r>
            <a:r>
              <a:rPr lang="zh-CN" altLang="en-US" sz="2200" b="1" kern="0" dirty="0">
                <a:ea typeface="微软雅黑" pitchFamily="34" charset="-122"/>
              </a:rPr>
              <a:t>隐私保护机制下的性能变化</a:t>
            </a:r>
            <a:endParaRPr lang="en-US" altLang="zh-CN" sz="2200" b="1" kern="0" dirty="0" smtClean="0">
              <a:ea typeface="微软雅黑" pitchFamily="34" charset="-122"/>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提出</a:t>
            </a:r>
            <a:r>
              <a:rPr lang="zh-CN" altLang="en-US" sz="2200" b="1" kern="0" dirty="0">
                <a:ea typeface="微软雅黑" pitchFamily="34" charset="-122"/>
              </a:rPr>
              <a:t>了一</a:t>
            </a:r>
            <a:r>
              <a:rPr lang="zh-CN" altLang="en-US" sz="2200" b="1" kern="0" dirty="0" smtClean="0">
                <a:ea typeface="微软雅黑" pitchFamily="34" charset="-122"/>
              </a:rPr>
              <a:t>种基于契约理论的隐私收买机制</a:t>
            </a:r>
            <a:endParaRPr lang="en-US" altLang="zh-CN" sz="2400" b="1" dirty="0">
              <a:solidFill>
                <a:srgbClr val="8E0000"/>
              </a:solidFill>
              <a:latin typeface="微软雅黑" pitchFamily="34" charset="-122"/>
              <a:ea typeface="微软雅黑" pitchFamily="34" charset="-122"/>
              <a:cs typeface="+mj-cs"/>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342900" indent="-342900" eaLnBrk="0" hangingPunct="0">
              <a:lnSpc>
                <a:spcPct val="125000"/>
              </a:lnSpc>
              <a:spcBef>
                <a:spcPts val="1200"/>
              </a:spcBef>
              <a:buClr>
                <a:srgbClr val="C00000"/>
              </a:buClr>
              <a:buSzPct val="85000"/>
              <a:buFont typeface="Wingdings" pitchFamily="2" charset="2"/>
              <a:buChar char="p"/>
              <a:defRPr/>
            </a:pPr>
            <a:endParaRPr lang="en-US" altLang="zh-CN" sz="2400" b="1" dirty="0">
              <a:solidFill>
                <a:srgbClr val="8E0000"/>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38469934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bwMode="auto">
          <a:xfrm>
            <a:off x="2133601" y="3746650"/>
            <a:ext cx="6601325" cy="883205"/>
          </a:xfrm>
          <a:prstGeom prst="rect">
            <a:avLst/>
          </a:prstGeom>
          <a:solidFill>
            <a:schemeClr val="bg1">
              <a:alpha val="0"/>
            </a:schemeClr>
          </a:solidFill>
          <a:ln w="25400"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ndParaRPr>
          </a:p>
        </p:txBody>
      </p:sp>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36</a:t>
            </a:fld>
            <a:endParaRPr lang="en-US" altLang="zh-CN" dirty="0"/>
          </a:p>
        </p:txBody>
      </p:sp>
      <p:sp>
        <p:nvSpPr>
          <p:cNvPr id="5" name="标题 1"/>
          <p:cNvSpPr>
            <a:spLocks noGrp="1"/>
          </p:cNvSpPr>
          <p:nvPr>
            <p:ph type="title"/>
          </p:nvPr>
        </p:nvSpPr>
        <p:spPr>
          <a:xfrm>
            <a:off x="495300" y="44450"/>
            <a:ext cx="8915400" cy="1008063"/>
          </a:xfrm>
        </p:spPr>
        <p:txBody>
          <a:bodyPr/>
          <a:lstStyle/>
          <a:p>
            <a:pPr>
              <a:defRPr/>
            </a:pPr>
            <a:r>
              <a:rPr lang="zh-CN" altLang="en-US" sz="2800" b="1" kern="1200" dirty="0" smtClean="0">
                <a:solidFill>
                  <a:srgbClr val="8E0000"/>
                </a:solidFill>
                <a:latin typeface="微软雅黑" pitchFamily="34" charset="-122"/>
                <a:ea typeface="微软雅黑" pitchFamily="34" charset="-122"/>
              </a:rPr>
              <a:t>四、隐私保护</a:t>
            </a:r>
            <a:r>
              <a:rPr lang="zh-CN" altLang="en-US" sz="2800" b="1" kern="1200" dirty="0">
                <a:solidFill>
                  <a:srgbClr val="8E0000"/>
                </a:solidFill>
                <a:latin typeface="微软雅黑" pitchFamily="34" charset="-122"/>
                <a:ea typeface="微软雅黑" pitchFamily="34" charset="-122"/>
              </a:rPr>
              <a:t>下的用电数据收集激励机制</a:t>
            </a:r>
            <a:r>
              <a:rPr lang="zh-CN" altLang="en-US" sz="2800" b="1" kern="1200" dirty="0" smtClean="0">
                <a:solidFill>
                  <a:srgbClr val="8E0000"/>
                </a:solidFill>
                <a:latin typeface="微软雅黑" pitchFamily="34" charset="-122"/>
                <a:ea typeface="微软雅黑" pitchFamily="34" charset="-122"/>
              </a:rPr>
              <a:t>研究</a:t>
            </a:r>
            <a:endParaRPr lang="zh-CN" altLang="en-US" sz="2800" b="1" kern="1200" dirty="0">
              <a:solidFill>
                <a:srgbClr val="8E0000"/>
              </a:solidFill>
              <a:latin typeface="微软雅黑" pitchFamily="34" charset="-122"/>
              <a:ea typeface="微软雅黑" pitchFamily="34" charset="-122"/>
            </a:endParaRPr>
          </a:p>
        </p:txBody>
      </p:sp>
      <p:sp>
        <p:nvSpPr>
          <p:cNvPr id="7" name="内容占位符 2"/>
          <p:cNvSpPr txBox="1">
            <a:spLocks/>
          </p:cNvSpPr>
          <p:nvPr/>
        </p:nvSpPr>
        <p:spPr bwMode="auto">
          <a:xfrm>
            <a:off x="738919" y="1260752"/>
            <a:ext cx="8659081" cy="2672151"/>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smtClean="0">
                <a:latin typeface="微软雅黑" pitchFamily="34" charset="-122"/>
                <a:ea typeface="微软雅黑" pitchFamily="34" charset="-122"/>
                <a:cs typeface="+mj-cs"/>
              </a:rPr>
              <a:t>系统模型</a:t>
            </a:r>
            <a:endParaRPr lang="zh-CN" altLang="en-US" sz="2400" b="1" dirty="0">
              <a:latin typeface="微软雅黑" pitchFamily="34" charset="-122"/>
              <a:ea typeface="微软雅黑" pitchFamily="34" charset="-122"/>
              <a:cs typeface="+mj-cs"/>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a:ea typeface="微软雅黑" pitchFamily="34" charset="-122"/>
              </a:rPr>
              <a:t>电力</a:t>
            </a:r>
            <a:r>
              <a:rPr lang="zh-CN" altLang="en-US" sz="2200" b="1" kern="0" dirty="0" smtClean="0">
                <a:ea typeface="微软雅黑" pitchFamily="34" charset="-122"/>
              </a:rPr>
              <a:t>用户数量：</a:t>
            </a:r>
            <a:endParaRPr lang="en-US" altLang="zh-CN" sz="2200" b="1" i="1" kern="0" dirty="0">
              <a:ea typeface="微软雅黑" pitchFamily="34" charset="-122"/>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a:ea typeface="微软雅黑" pitchFamily="34" charset="-122"/>
              </a:rPr>
              <a:t>正常</a:t>
            </a:r>
            <a:r>
              <a:rPr lang="zh-CN" altLang="en-US" sz="2200" b="1" kern="0" dirty="0" smtClean="0">
                <a:ea typeface="微软雅黑" pitchFamily="34" charset="-122"/>
              </a:rPr>
              <a:t>用户用电量：</a:t>
            </a:r>
            <a:endParaRPr lang="en-US" altLang="zh-CN" sz="2200" b="1" kern="0" dirty="0" smtClean="0">
              <a:ea typeface="微软雅黑" pitchFamily="34" charset="-122"/>
            </a:endParaRPr>
          </a:p>
          <a:p>
            <a:pPr marL="717550" lvl="1" indent="88900" eaLnBrk="0" hangingPunct="0">
              <a:lnSpc>
                <a:spcPct val="125000"/>
              </a:lnSpc>
              <a:spcBef>
                <a:spcPts val="600"/>
              </a:spcBef>
              <a:buClr>
                <a:schemeClr val="tx1"/>
              </a:buClr>
              <a:buSzPct val="100000"/>
              <a:defRPr/>
            </a:pPr>
            <a:r>
              <a:rPr lang="zh-CN" altLang="en-US" sz="2200" b="1" kern="0" dirty="0">
                <a:ea typeface="微软雅黑" pitchFamily="34" charset="-122"/>
              </a:rPr>
              <a:t>窃电</a:t>
            </a:r>
            <a:r>
              <a:rPr lang="zh-CN" altLang="en-US" sz="2200" b="1" kern="0" dirty="0" smtClean="0">
                <a:ea typeface="微软雅黑" pitchFamily="34" charset="-122"/>
              </a:rPr>
              <a:t>用户用电量：</a:t>
            </a:r>
            <a:endParaRPr lang="en-US" altLang="zh-CN" sz="2200" b="1" kern="0" dirty="0" smtClean="0">
              <a:ea typeface="微软雅黑" pitchFamily="34" charset="-122"/>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a:ea typeface="微软雅黑" pitchFamily="34" charset="-122"/>
              </a:rPr>
              <a:t>系统</a:t>
            </a:r>
            <a:r>
              <a:rPr lang="zh-CN" altLang="en-US" sz="2200" b="1" kern="0" dirty="0" smtClean="0">
                <a:ea typeface="微软雅黑" pitchFamily="34" charset="-122"/>
              </a:rPr>
              <a:t>效能：窃电检测器性能（参量为   的阈值检测器</a:t>
            </a:r>
            <a:r>
              <a:rPr lang="en-US" altLang="zh-CN" sz="2200" b="1" kern="0" baseline="30000" dirty="0" smtClean="0">
                <a:ea typeface="微软雅黑" pitchFamily="34" charset="-122"/>
              </a:rPr>
              <a:t>[*]</a:t>
            </a:r>
            <a:r>
              <a:rPr lang="zh-CN" altLang="en-US" sz="2200" b="1" kern="0" dirty="0" smtClean="0">
                <a:ea typeface="微软雅黑" pitchFamily="34" charset="-122"/>
              </a:rPr>
              <a:t>）</a:t>
            </a:r>
            <a:endParaRPr lang="en-US" altLang="zh-CN" sz="2400" b="1" dirty="0" smtClean="0">
              <a:solidFill>
                <a:srgbClr val="8E0000"/>
              </a:solidFill>
              <a:latin typeface="微软雅黑" pitchFamily="34" charset="-122"/>
              <a:ea typeface="微软雅黑" pitchFamily="34" charset="-122"/>
              <a:cs typeface="+mj-cs"/>
            </a:endParaRPr>
          </a:p>
        </p:txBody>
      </p:sp>
      <p:pic>
        <p:nvPicPr>
          <p:cNvPr id="2" name="图片 1"/>
          <p:cNvPicPr>
            <a:picLocks noChangeAspect="1"/>
          </p:cNvPicPr>
          <p:nvPr/>
        </p:nvPicPr>
        <p:blipFill>
          <a:blip r:embed="rId3"/>
          <a:stretch>
            <a:fillRect/>
          </a:stretch>
        </p:blipFill>
        <p:spPr>
          <a:xfrm>
            <a:off x="3808446" y="2272343"/>
            <a:ext cx="429257" cy="346067"/>
          </a:xfrm>
          <a:prstGeom prst="rect">
            <a:avLst/>
          </a:prstGeom>
        </p:spPr>
      </p:pic>
      <p:pic>
        <p:nvPicPr>
          <p:cNvPr id="3" name="图片 2"/>
          <p:cNvPicPr>
            <a:picLocks noChangeAspect="1"/>
          </p:cNvPicPr>
          <p:nvPr/>
        </p:nvPicPr>
        <p:blipFill>
          <a:blip r:embed="rId4"/>
          <a:stretch>
            <a:fillRect/>
          </a:stretch>
        </p:blipFill>
        <p:spPr>
          <a:xfrm>
            <a:off x="3535168" y="1805146"/>
            <a:ext cx="309245" cy="323562"/>
          </a:xfrm>
          <a:prstGeom prst="rect">
            <a:avLst/>
          </a:prstGeom>
        </p:spPr>
      </p:pic>
      <p:pic>
        <p:nvPicPr>
          <p:cNvPr id="6" name="图片 5"/>
          <p:cNvPicPr>
            <a:picLocks noChangeAspect="1"/>
          </p:cNvPicPr>
          <p:nvPr/>
        </p:nvPicPr>
        <p:blipFill>
          <a:blip r:embed="rId5"/>
          <a:stretch>
            <a:fillRect/>
          </a:stretch>
        </p:blipFill>
        <p:spPr>
          <a:xfrm>
            <a:off x="3788782" y="2697559"/>
            <a:ext cx="1972922" cy="456572"/>
          </a:xfrm>
          <a:prstGeom prst="rect">
            <a:avLst/>
          </a:prstGeom>
        </p:spPr>
      </p:pic>
      <p:pic>
        <p:nvPicPr>
          <p:cNvPr id="8" name="图片 7"/>
          <p:cNvPicPr>
            <a:picLocks noChangeAspect="1"/>
          </p:cNvPicPr>
          <p:nvPr/>
        </p:nvPicPr>
        <p:blipFill>
          <a:blip r:embed="rId6">
            <a:clrChange>
              <a:clrFrom>
                <a:srgbClr val="FFFFFF"/>
              </a:clrFrom>
              <a:clrTo>
                <a:srgbClr val="FFFFFF">
                  <a:alpha val="0"/>
                </a:srgbClr>
              </a:clrTo>
            </a:clrChange>
          </a:blip>
          <a:stretch>
            <a:fillRect/>
          </a:stretch>
        </p:blipFill>
        <p:spPr>
          <a:xfrm>
            <a:off x="3964082" y="3868095"/>
            <a:ext cx="2172916" cy="649934"/>
          </a:xfrm>
          <a:prstGeom prst="rect">
            <a:avLst/>
          </a:prstGeom>
        </p:spPr>
      </p:pic>
      <p:pic>
        <p:nvPicPr>
          <p:cNvPr id="9" name="图片 8"/>
          <p:cNvPicPr>
            <a:picLocks noChangeAspect="1"/>
          </p:cNvPicPr>
          <p:nvPr/>
        </p:nvPicPr>
        <p:blipFill>
          <a:blip r:embed="rId7">
            <a:clrChange>
              <a:clrFrom>
                <a:srgbClr val="FFFFFF"/>
              </a:clrFrom>
              <a:clrTo>
                <a:srgbClr val="FFFFFF">
                  <a:alpha val="0"/>
                </a:srgbClr>
              </a:clrTo>
            </a:clrChange>
          </a:blip>
          <a:stretch>
            <a:fillRect/>
          </a:stretch>
        </p:blipFill>
        <p:spPr>
          <a:xfrm>
            <a:off x="6340150" y="3866804"/>
            <a:ext cx="2174701" cy="717324"/>
          </a:xfrm>
          <a:prstGeom prst="rect">
            <a:avLst/>
          </a:prstGeom>
        </p:spPr>
      </p:pic>
      <p:pic>
        <p:nvPicPr>
          <p:cNvPr id="10" name="图片 9"/>
          <p:cNvPicPr>
            <a:picLocks noChangeAspect="1"/>
          </p:cNvPicPr>
          <p:nvPr/>
        </p:nvPicPr>
        <p:blipFill>
          <a:blip r:embed="rId8"/>
          <a:stretch>
            <a:fillRect/>
          </a:stretch>
        </p:blipFill>
        <p:spPr>
          <a:xfrm>
            <a:off x="4128255" y="4850474"/>
            <a:ext cx="3266898" cy="1203594"/>
          </a:xfrm>
          <a:prstGeom prst="rect">
            <a:avLst/>
          </a:prstGeom>
        </p:spPr>
      </p:pic>
      <p:sp>
        <p:nvSpPr>
          <p:cNvPr id="12" name="文本框 11"/>
          <p:cNvSpPr txBox="1"/>
          <p:nvPr/>
        </p:nvSpPr>
        <p:spPr>
          <a:xfrm>
            <a:off x="2235388" y="3855423"/>
            <a:ext cx="1742785" cy="646331"/>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用电概率密度</a:t>
            </a:r>
            <a:r>
              <a:rPr lang="en-US" altLang="zh-CN" baseline="30000" dirty="0" smtClean="0">
                <a:latin typeface="微软雅黑" panose="020B0503020204020204" pitchFamily="34" charset="-122"/>
                <a:ea typeface="微软雅黑" panose="020B0503020204020204" pitchFamily="34" charset="-122"/>
              </a:rPr>
              <a:t>[*]</a:t>
            </a:r>
          </a:p>
          <a:p>
            <a:r>
              <a:rPr lang="zh-CN" altLang="en-US" dirty="0" smtClean="0">
                <a:latin typeface="微软雅黑" panose="020B0503020204020204" pitchFamily="34" charset="-122"/>
                <a:ea typeface="微软雅黑" panose="020B0503020204020204" pitchFamily="34" charset="-122"/>
              </a:rPr>
              <a:t>（指数分布）</a:t>
            </a:r>
            <a:endParaRPr lang="zh-CN" altLang="en-US" dirty="0">
              <a:latin typeface="微软雅黑" panose="020B0503020204020204" pitchFamily="34" charset="-122"/>
              <a:ea typeface="微软雅黑" panose="020B0503020204020204" pitchFamily="34" charset="-122"/>
            </a:endParaRPr>
          </a:p>
        </p:txBody>
      </p:sp>
      <p:sp>
        <p:nvSpPr>
          <p:cNvPr id="13" name="矩形 12"/>
          <p:cNvSpPr/>
          <p:nvPr/>
        </p:nvSpPr>
        <p:spPr bwMode="auto">
          <a:xfrm>
            <a:off x="2133601" y="4773720"/>
            <a:ext cx="5978014" cy="1315375"/>
          </a:xfrm>
          <a:prstGeom prst="rect">
            <a:avLst/>
          </a:prstGeom>
          <a:solidFill>
            <a:schemeClr val="bg1">
              <a:alpha val="0"/>
            </a:schemeClr>
          </a:solidFill>
          <a:ln w="25400"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ndParaRPr>
          </a:p>
        </p:txBody>
      </p:sp>
      <p:sp>
        <p:nvSpPr>
          <p:cNvPr id="14" name="文本框 13"/>
          <p:cNvSpPr txBox="1"/>
          <p:nvPr/>
        </p:nvSpPr>
        <p:spPr>
          <a:xfrm>
            <a:off x="2427172" y="4939781"/>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正检概率</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2427172" y="5582016"/>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误</a:t>
            </a:r>
            <a:r>
              <a:rPr lang="zh-CN" altLang="en-US" dirty="0" smtClean="0">
                <a:latin typeface="微软雅黑" panose="020B0503020204020204" pitchFamily="34" charset="-122"/>
                <a:ea typeface="微软雅黑" panose="020B0503020204020204" pitchFamily="34" charset="-122"/>
              </a:rPr>
              <a:t>检概率</a:t>
            </a:r>
            <a:endParaRPr lang="zh-CN" altLang="en-US" dirty="0">
              <a:latin typeface="微软雅黑" panose="020B0503020204020204" pitchFamily="34" charset="-122"/>
              <a:ea typeface="微软雅黑" panose="020B0503020204020204" pitchFamily="34" charset="-122"/>
            </a:endParaRPr>
          </a:p>
        </p:txBody>
      </p:sp>
      <p:sp>
        <p:nvSpPr>
          <p:cNvPr id="18" name="线形标注 1 17"/>
          <p:cNvSpPr/>
          <p:nvPr/>
        </p:nvSpPr>
        <p:spPr bwMode="auto">
          <a:xfrm>
            <a:off x="6117256" y="2708293"/>
            <a:ext cx="1582145" cy="420708"/>
          </a:xfrm>
          <a:prstGeom prst="borderCallout1">
            <a:avLst>
              <a:gd name="adj1" fmla="val 40805"/>
              <a:gd name="adj2" fmla="val -3940"/>
              <a:gd name="adj3" fmla="val 55286"/>
              <a:gd name="adj4" fmla="val -18534"/>
            </a:avLst>
          </a:prstGeom>
          <a:solidFill>
            <a:schemeClr val="bg1"/>
          </a:solidFill>
          <a:ln w="22225"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dirty="0">
                <a:latin typeface="微软雅黑" panose="020B0503020204020204" pitchFamily="34" charset="-122"/>
                <a:ea typeface="微软雅黑" panose="020B0503020204020204" pitchFamily="34" charset="-122"/>
              </a:rPr>
              <a:t>未</a:t>
            </a:r>
            <a:r>
              <a:rPr lang="zh-CN" altLang="en-US" dirty="0" smtClean="0">
                <a:latin typeface="微软雅黑" panose="020B0503020204020204" pitchFamily="34" charset="-122"/>
                <a:ea typeface="微软雅黑" panose="020B0503020204020204" pitchFamily="34" charset="-122"/>
              </a:rPr>
              <a:t>记账用电量</a:t>
            </a:r>
            <a:endParaRPr kumimoji="0" lang="zh-CN" altLang="en-US" sz="180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9" name="矩形 18"/>
          <p:cNvSpPr/>
          <p:nvPr/>
        </p:nvSpPr>
        <p:spPr bwMode="auto">
          <a:xfrm>
            <a:off x="5340403" y="2697559"/>
            <a:ext cx="421301" cy="463966"/>
          </a:xfrm>
          <a:prstGeom prst="rect">
            <a:avLst/>
          </a:prstGeom>
          <a:solidFill>
            <a:srgbClr val="0066FF">
              <a:alpha val="0"/>
            </a:srgbClr>
          </a:solidFill>
          <a:ln w="25400"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20" name="矩形 19"/>
          <p:cNvSpPr/>
          <p:nvPr/>
        </p:nvSpPr>
        <p:spPr bwMode="auto">
          <a:xfrm>
            <a:off x="4585481" y="2697559"/>
            <a:ext cx="421301" cy="463966"/>
          </a:xfrm>
          <a:prstGeom prst="rect">
            <a:avLst/>
          </a:prstGeom>
          <a:solidFill>
            <a:srgbClr val="0066FF">
              <a:alpha val="0"/>
            </a:srgbClr>
          </a:solidFill>
          <a:ln w="25400"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21" name="线形标注 1 20"/>
          <p:cNvSpPr/>
          <p:nvPr/>
        </p:nvSpPr>
        <p:spPr bwMode="auto">
          <a:xfrm>
            <a:off x="6117257" y="2189115"/>
            <a:ext cx="1582144" cy="420708"/>
          </a:xfrm>
          <a:prstGeom prst="borderCallout1">
            <a:avLst>
              <a:gd name="adj1" fmla="val 53590"/>
              <a:gd name="adj2" fmla="val -5225"/>
              <a:gd name="adj3" fmla="val 108254"/>
              <a:gd name="adj4" fmla="val -82640"/>
            </a:avLst>
          </a:prstGeom>
          <a:solidFill>
            <a:schemeClr val="bg1"/>
          </a:solidFill>
          <a:ln w="22225"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dirty="0" smtClean="0">
                <a:latin typeface="微软雅黑" panose="020B0503020204020204" pitchFamily="34" charset="-122"/>
                <a:ea typeface="微软雅黑" panose="020B0503020204020204" pitchFamily="34" charset="-122"/>
              </a:rPr>
              <a:t>记账用电量</a:t>
            </a:r>
            <a:endParaRPr kumimoji="0" lang="zh-CN" altLang="en-US" sz="180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9"/>
          <a:stretch>
            <a:fillRect/>
          </a:stretch>
        </p:blipFill>
        <p:spPr>
          <a:xfrm>
            <a:off x="6106982" y="3326458"/>
            <a:ext cx="233168" cy="269225"/>
          </a:xfrm>
          <a:prstGeom prst="rect">
            <a:avLst/>
          </a:prstGeom>
        </p:spPr>
      </p:pic>
      <p:sp>
        <p:nvSpPr>
          <p:cNvPr id="16" name="矩形 15"/>
          <p:cNvSpPr/>
          <p:nvPr/>
        </p:nvSpPr>
        <p:spPr>
          <a:xfrm>
            <a:off x="1195521" y="6255156"/>
            <a:ext cx="8289764" cy="523220"/>
          </a:xfrm>
          <a:prstGeom prst="rect">
            <a:avLst/>
          </a:prstGeom>
        </p:spPr>
        <p:txBody>
          <a:bodyPr wrap="square">
            <a:spAutoFit/>
          </a:bodyPr>
          <a:lstStyle/>
          <a:p>
            <a:r>
              <a:rPr lang="en-US" altLang="zh-CN" sz="1400" dirty="0" smtClean="0">
                <a:solidFill>
                  <a:srgbClr val="222222"/>
                </a:solidFill>
                <a:latin typeface="Arial" panose="020B0604020202020204" pitchFamily="34" charset="0"/>
              </a:rPr>
              <a:t>[*] Amin</a:t>
            </a:r>
            <a:r>
              <a:rPr lang="en-US" altLang="zh-CN" sz="1400" dirty="0">
                <a:solidFill>
                  <a:srgbClr val="222222"/>
                </a:solidFill>
                <a:latin typeface="Arial" panose="020B0604020202020204" pitchFamily="34" charset="0"/>
              </a:rPr>
              <a:t>, </a:t>
            </a:r>
            <a:r>
              <a:rPr lang="en-US" altLang="zh-CN" sz="1400" dirty="0" err="1">
                <a:solidFill>
                  <a:srgbClr val="222222"/>
                </a:solidFill>
                <a:latin typeface="Arial" panose="020B0604020202020204" pitchFamily="34" charset="0"/>
              </a:rPr>
              <a:t>Saurabh</a:t>
            </a:r>
            <a:r>
              <a:rPr lang="en-US" altLang="zh-CN" sz="1400" dirty="0">
                <a:solidFill>
                  <a:srgbClr val="222222"/>
                </a:solidFill>
                <a:latin typeface="Arial" panose="020B0604020202020204" pitchFamily="34" charset="0"/>
              </a:rPr>
              <a:t>, et al. </a:t>
            </a:r>
            <a:r>
              <a:rPr lang="en-US" altLang="zh-CN" sz="1400" dirty="0" smtClean="0">
                <a:solidFill>
                  <a:srgbClr val="222222"/>
                </a:solidFill>
                <a:latin typeface="Arial" panose="020B0604020202020204" pitchFamily="34" charset="0"/>
              </a:rPr>
              <a:t>Game-theoretic </a:t>
            </a:r>
            <a:r>
              <a:rPr lang="en-US" altLang="zh-CN" sz="1400" dirty="0">
                <a:solidFill>
                  <a:srgbClr val="222222"/>
                </a:solidFill>
                <a:latin typeface="Arial" panose="020B0604020202020204" pitchFamily="34" charset="0"/>
              </a:rPr>
              <a:t>models of electricity theft detection in smart utility networks: Providing new capabilities with advanced metering infrastructure</a:t>
            </a:r>
            <a:r>
              <a:rPr lang="en-US" altLang="zh-CN" sz="1400" dirty="0" smtClean="0">
                <a:solidFill>
                  <a:srgbClr val="222222"/>
                </a:solidFill>
                <a:latin typeface="Arial" panose="020B0604020202020204" pitchFamily="34" charset="0"/>
              </a:rPr>
              <a:t>.</a:t>
            </a:r>
            <a:r>
              <a:rPr lang="en-US" altLang="zh-CN" sz="1400" dirty="0">
                <a:solidFill>
                  <a:srgbClr val="222222"/>
                </a:solidFill>
                <a:latin typeface="Arial" panose="020B0604020202020204" pitchFamily="34" charset="0"/>
              </a:rPr>
              <a:t> </a:t>
            </a:r>
            <a:r>
              <a:rPr lang="en-US" altLang="zh-CN" sz="1400" i="1" dirty="0">
                <a:solidFill>
                  <a:srgbClr val="222222"/>
                </a:solidFill>
                <a:latin typeface="Arial" panose="020B0604020202020204" pitchFamily="34" charset="0"/>
              </a:rPr>
              <a:t>IEEE Control </a:t>
            </a:r>
            <a:r>
              <a:rPr lang="en-US" altLang="zh-CN" sz="1400" i="1" dirty="0" smtClean="0">
                <a:solidFill>
                  <a:srgbClr val="222222"/>
                </a:solidFill>
                <a:latin typeface="Arial" panose="020B0604020202020204" pitchFamily="34" charset="0"/>
              </a:rPr>
              <a:t>Systems</a:t>
            </a:r>
            <a:r>
              <a:rPr lang="en-US" altLang="zh-CN" sz="1400" dirty="0" smtClean="0">
                <a:solidFill>
                  <a:srgbClr val="222222"/>
                </a:solidFill>
                <a:latin typeface="Arial" panose="020B0604020202020204" pitchFamily="34" charset="0"/>
              </a:rPr>
              <a:t>, 2015.</a:t>
            </a:r>
            <a:endParaRPr lang="zh-CN" altLang="en-US" sz="1400" dirty="0"/>
          </a:p>
        </p:txBody>
      </p:sp>
    </p:spTree>
    <p:extLst>
      <p:ext uri="{BB962C8B-B14F-4D97-AF65-F5344CB8AC3E}">
        <p14:creationId xmlns:p14="http://schemas.microsoft.com/office/powerpoint/2010/main" val="5289298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37</a:t>
            </a:fld>
            <a:endParaRPr lang="en-US" altLang="zh-CN" dirty="0"/>
          </a:p>
        </p:txBody>
      </p:sp>
      <p:sp>
        <p:nvSpPr>
          <p:cNvPr id="5" name="标题 1"/>
          <p:cNvSpPr>
            <a:spLocks noGrp="1"/>
          </p:cNvSpPr>
          <p:nvPr>
            <p:ph type="title"/>
          </p:nvPr>
        </p:nvSpPr>
        <p:spPr>
          <a:xfrm>
            <a:off x="495300" y="44450"/>
            <a:ext cx="8915400" cy="1008063"/>
          </a:xfrm>
        </p:spPr>
        <p:txBody>
          <a:bodyPr/>
          <a:lstStyle/>
          <a:p>
            <a:pPr>
              <a:defRPr/>
            </a:pPr>
            <a:r>
              <a:rPr lang="zh-CN" altLang="en-US" sz="2800" b="1" kern="1200" dirty="0" smtClean="0">
                <a:solidFill>
                  <a:srgbClr val="8E0000"/>
                </a:solidFill>
                <a:latin typeface="微软雅黑" pitchFamily="34" charset="-122"/>
                <a:ea typeface="微软雅黑" pitchFamily="34" charset="-122"/>
              </a:rPr>
              <a:t>四、隐私保护</a:t>
            </a:r>
            <a:r>
              <a:rPr lang="zh-CN" altLang="en-US" sz="2800" b="1" kern="1200" dirty="0">
                <a:solidFill>
                  <a:srgbClr val="8E0000"/>
                </a:solidFill>
                <a:latin typeface="微软雅黑" pitchFamily="34" charset="-122"/>
                <a:ea typeface="微软雅黑" pitchFamily="34" charset="-122"/>
              </a:rPr>
              <a:t>下的用电数据收集激励机制</a:t>
            </a:r>
            <a:r>
              <a:rPr lang="zh-CN" altLang="en-US" sz="2800" b="1" kern="1200" dirty="0" smtClean="0">
                <a:solidFill>
                  <a:srgbClr val="8E0000"/>
                </a:solidFill>
                <a:latin typeface="微软雅黑" pitchFamily="34" charset="-122"/>
                <a:ea typeface="微软雅黑" pitchFamily="34" charset="-122"/>
              </a:rPr>
              <a:t>研究</a:t>
            </a:r>
            <a:endParaRPr lang="zh-CN" altLang="en-US" sz="2800" b="1" kern="1200" dirty="0">
              <a:solidFill>
                <a:srgbClr val="8E0000"/>
              </a:solidFill>
              <a:latin typeface="微软雅黑" pitchFamily="34" charset="-122"/>
              <a:ea typeface="微软雅黑" pitchFamily="34" charset="-122"/>
            </a:endParaRPr>
          </a:p>
        </p:txBody>
      </p:sp>
      <p:sp>
        <p:nvSpPr>
          <p:cNvPr id="7" name="内容占位符 2"/>
          <p:cNvSpPr txBox="1">
            <a:spLocks/>
          </p:cNvSpPr>
          <p:nvPr/>
        </p:nvSpPr>
        <p:spPr bwMode="auto">
          <a:xfrm>
            <a:off x="738919" y="1260752"/>
            <a:ext cx="8659081" cy="660515"/>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latin typeface="微软雅黑" pitchFamily="34" charset="-122"/>
                <a:ea typeface="微软雅黑" pitchFamily="34" charset="-122"/>
                <a:cs typeface="+mj-cs"/>
              </a:rPr>
              <a:t>差分</a:t>
            </a:r>
            <a:r>
              <a:rPr lang="zh-CN" altLang="en-US" sz="2400" b="1" dirty="0" smtClean="0">
                <a:latin typeface="微软雅黑" pitchFamily="34" charset="-122"/>
                <a:ea typeface="微软雅黑" pitchFamily="34" charset="-122"/>
                <a:cs typeface="+mj-cs"/>
              </a:rPr>
              <a:t>隐私</a:t>
            </a:r>
            <a:endParaRPr lang="zh-CN" altLang="en-US" sz="2400" b="1" dirty="0">
              <a:latin typeface="微软雅黑" pitchFamily="34" charset="-122"/>
              <a:ea typeface="微软雅黑" pitchFamily="34" charset="-122"/>
              <a:cs typeface="+mj-cs"/>
            </a:endParaRPr>
          </a:p>
        </p:txBody>
      </p:sp>
      <p:pic>
        <p:nvPicPr>
          <p:cNvPr id="16" name="图片 15"/>
          <p:cNvPicPr>
            <a:picLocks noChangeAspect="1"/>
          </p:cNvPicPr>
          <p:nvPr/>
        </p:nvPicPr>
        <p:blipFill>
          <a:blip r:embed="rId3"/>
          <a:stretch>
            <a:fillRect/>
          </a:stretch>
        </p:blipFill>
        <p:spPr>
          <a:xfrm>
            <a:off x="1036869" y="1777428"/>
            <a:ext cx="8281791" cy="1349993"/>
          </a:xfrm>
          <a:prstGeom prst="rect">
            <a:avLst/>
          </a:prstGeom>
        </p:spPr>
      </p:pic>
      <p:pic>
        <p:nvPicPr>
          <p:cNvPr id="17" name="图片 16"/>
          <p:cNvPicPr>
            <a:picLocks noChangeAspect="1"/>
          </p:cNvPicPr>
          <p:nvPr/>
        </p:nvPicPr>
        <p:blipFill>
          <a:blip r:embed="rId4"/>
          <a:stretch>
            <a:fillRect/>
          </a:stretch>
        </p:blipFill>
        <p:spPr>
          <a:xfrm>
            <a:off x="1104235" y="3158242"/>
            <a:ext cx="8162020" cy="787033"/>
          </a:xfrm>
          <a:prstGeom prst="rect">
            <a:avLst/>
          </a:prstGeom>
        </p:spPr>
      </p:pic>
      <p:pic>
        <p:nvPicPr>
          <p:cNvPr id="22" name="图片 21"/>
          <p:cNvPicPr>
            <a:picLocks noChangeAspect="1"/>
          </p:cNvPicPr>
          <p:nvPr/>
        </p:nvPicPr>
        <p:blipFill>
          <a:blip r:embed="rId5"/>
          <a:stretch>
            <a:fillRect/>
          </a:stretch>
        </p:blipFill>
        <p:spPr>
          <a:xfrm>
            <a:off x="888451" y="4678665"/>
            <a:ext cx="6117572" cy="1569191"/>
          </a:xfrm>
          <a:prstGeom prst="rect">
            <a:avLst/>
          </a:prstGeom>
        </p:spPr>
      </p:pic>
      <p:sp>
        <p:nvSpPr>
          <p:cNvPr id="23" name="矩形 22"/>
          <p:cNvSpPr/>
          <p:nvPr/>
        </p:nvSpPr>
        <p:spPr bwMode="auto">
          <a:xfrm>
            <a:off x="1177106" y="1772226"/>
            <a:ext cx="8089149" cy="2173049"/>
          </a:xfrm>
          <a:prstGeom prst="rect">
            <a:avLst/>
          </a:prstGeom>
          <a:solidFill>
            <a:schemeClr val="bg1">
              <a:alpha val="0"/>
            </a:schemeClr>
          </a:solidFill>
          <a:ln w="25400"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ndParaRPr>
          </a:p>
        </p:txBody>
      </p:sp>
      <p:sp>
        <p:nvSpPr>
          <p:cNvPr id="24" name="矩形 23"/>
          <p:cNvSpPr/>
          <p:nvPr/>
        </p:nvSpPr>
        <p:spPr bwMode="auto">
          <a:xfrm>
            <a:off x="1177106" y="4740529"/>
            <a:ext cx="8089149" cy="1507328"/>
          </a:xfrm>
          <a:prstGeom prst="rect">
            <a:avLst/>
          </a:prstGeom>
          <a:solidFill>
            <a:schemeClr val="bg1">
              <a:alpha val="0"/>
            </a:schemeClr>
          </a:solidFill>
          <a:ln w="25400"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ndParaRPr>
          </a:p>
        </p:txBody>
      </p:sp>
      <p:sp>
        <p:nvSpPr>
          <p:cNvPr id="34" name="矩形 33"/>
          <p:cNvSpPr/>
          <p:nvPr/>
        </p:nvSpPr>
        <p:spPr bwMode="auto">
          <a:xfrm>
            <a:off x="3538498" y="3292178"/>
            <a:ext cx="1046310" cy="262968"/>
          </a:xfrm>
          <a:prstGeom prst="rect">
            <a:avLst/>
          </a:prstGeom>
          <a:solidFill>
            <a:srgbClr val="0066FF">
              <a:alpha val="0"/>
            </a:srgbClr>
          </a:solidFill>
          <a:ln w="1587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35" name="矩形 34"/>
          <p:cNvSpPr/>
          <p:nvPr/>
        </p:nvSpPr>
        <p:spPr bwMode="auto">
          <a:xfrm>
            <a:off x="5094438" y="4820264"/>
            <a:ext cx="1046310" cy="262968"/>
          </a:xfrm>
          <a:prstGeom prst="rect">
            <a:avLst/>
          </a:prstGeom>
          <a:solidFill>
            <a:srgbClr val="0066FF">
              <a:alpha val="0"/>
            </a:srgbClr>
          </a:solidFill>
          <a:ln w="1587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36" name="内容占位符 2"/>
          <p:cNvSpPr txBox="1">
            <a:spLocks/>
          </p:cNvSpPr>
          <p:nvPr/>
        </p:nvSpPr>
        <p:spPr bwMode="auto">
          <a:xfrm>
            <a:off x="738918" y="4117337"/>
            <a:ext cx="8659081" cy="660515"/>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latin typeface="微软雅黑" pitchFamily="34" charset="-122"/>
                <a:ea typeface="微软雅黑" pitchFamily="34" charset="-122"/>
                <a:cs typeface="+mj-cs"/>
              </a:rPr>
              <a:t>全局敏感度</a:t>
            </a:r>
          </a:p>
        </p:txBody>
      </p:sp>
    </p:spTree>
    <p:extLst>
      <p:ext uri="{BB962C8B-B14F-4D97-AF65-F5344CB8AC3E}">
        <p14:creationId xmlns:p14="http://schemas.microsoft.com/office/powerpoint/2010/main" val="31294063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38</a:t>
            </a:fld>
            <a:endParaRPr lang="en-US" altLang="zh-CN" dirty="0"/>
          </a:p>
        </p:txBody>
      </p:sp>
      <p:sp>
        <p:nvSpPr>
          <p:cNvPr id="5" name="标题 1"/>
          <p:cNvSpPr>
            <a:spLocks noGrp="1"/>
          </p:cNvSpPr>
          <p:nvPr>
            <p:ph type="title"/>
          </p:nvPr>
        </p:nvSpPr>
        <p:spPr>
          <a:xfrm>
            <a:off x="495300" y="44450"/>
            <a:ext cx="8915400" cy="1008063"/>
          </a:xfrm>
        </p:spPr>
        <p:txBody>
          <a:bodyPr/>
          <a:lstStyle/>
          <a:p>
            <a:pPr>
              <a:defRPr/>
            </a:pPr>
            <a:r>
              <a:rPr lang="zh-CN" altLang="en-US" sz="2800" b="1" kern="1200" dirty="0" smtClean="0">
                <a:solidFill>
                  <a:srgbClr val="8E0000"/>
                </a:solidFill>
                <a:latin typeface="微软雅黑" pitchFamily="34" charset="-122"/>
                <a:ea typeface="微软雅黑" pitchFamily="34" charset="-122"/>
              </a:rPr>
              <a:t>四、隐私保护</a:t>
            </a:r>
            <a:r>
              <a:rPr lang="zh-CN" altLang="en-US" sz="2800" b="1" kern="1200" dirty="0">
                <a:solidFill>
                  <a:srgbClr val="8E0000"/>
                </a:solidFill>
                <a:latin typeface="微软雅黑" pitchFamily="34" charset="-122"/>
                <a:ea typeface="微软雅黑" pitchFamily="34" charset="-122"/>
              </a:rPr>
              <a:t>下的用电数据收集激励机制</a:t>
            </a:r>
            <a:r>
              <a:rPr lang="zh-CN" altLang="en-US" sz="2800" b="1" kern="1200" dirty="0" smtClean="0">
                <a:solidFill>
                  <a:srgbClr val="8E0000"/>
                </a:solidFill>
                <a:latin typeface="微软雅黑" pitchFamily="34" charset="-122"/>
                <a:ea typeface="微软雅黑" pitchFamily="34" charset="-122"/>
              </a:rPr>
              <a:t>研究</a:t>
            </a:r>
            <a:endParaRPr lang="zh-CN" altLang="en-US" sz="2800" b="1" kern="1200" dirty="0">
              <a:solidFill>
                <a:srgbClr val="8E0000"/>
              </a:solidFill>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36" name="内容占位符 2"/>
              <p:cNvSpPr txBox="1">
                <a:spLocks/>
              </p:cNvSpPr>
              <p:nvPr/>
            </p:nvSpPr>
            <p:spPr bwMode="auto">
              <a:xfrm>
                <a:off x="738919" y="1278677"/>
                <a:ext cx="8840510" cy="2471741"/>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smtClean="0">
                    <a:solidFill>
                      <a:schemeClr val="tx1"/>
                    </a:solidFill>
                    <a:latin typeface="微软雅黑" pitchFamily="34" charset="-122"/>
                    <a:ea typeface="微软雅黑" pitchFamily="34" charset="-122"/>
                    <a:cs typeface="+mj-cs"/>
                  </a:rPr>
                  <a:t>隐私</a:t>
                </a:r>
                <a:r>
                  <a:rPr lang="zh-CN" altLang="en-US" sz="2400" b="1" dirty="0">
                    <a:solidFill>
                      <a:schemeClr val="tx1"/>
                    </a:solidFill>
                    <a:latin typeface="微软雅黑" pitchFamily="34" charset="-122"/>
                    <a:ea typeface="微软雅黑" pitchFamily="34" charset="-122"/>
                    <a:cs typeface="+mj-cs"/>
                  </a:rPr>
                  <a:t>评价</a:t>
                </a:r>
                <a:r>
                  <a:rPr lang="zh-CN" altLang="en-US" sz="2400" b="1" dirty="0" smtClean="0">
                    <a:solidFill>
                      <a:schemeClr val="tx1"/>
                    </a:solidFill>
                    <a:latin typeface="微软雅黑" pitchFamily="34" charset="-122"/>
                    <a:ea typeface="微软雅黑" pitchFamily="34" charset="-122"/>
                    <a:cs typeface="+mj-cs"/>
                  </a:rPr>
                  <a:t>指标：</a:t>
                </a:r>
                <a14:m>
                  <m:oMath xmlns:m="http://schemas.openxmlformats.org/officeDocument/2006/math">
                    <m:r>
                      <a:rPr lang="zh-CN" altLang="en-US" sz="2400" b="1" i="1" smtClean="0">
                        <a:solidFill>
                          <a:schemeClr val="tx1"/>
                        </a:solidFill>
                        <a:latin typeface="Cambria Math" panose="02040503050406030204" pitchFamily="18" charset="0"/>
                        <a:ea typeface="微软雅黑" pitchFamily="34" charset="-122"/>
                        <a:cs typeface="+mj-cs"/>
                      </a:rPr>
                      <m:t>𝝐</m:t>
                    </m:r>
                  </m:oMath>
                </a14:m>
                <a:r>
                  <a:rPr lang="en-US" altLang="zh-CN" sz="2400" b="1" dirty="0" smtClean="0">
                    <a:solidFill>
                      <a:schemeClr val="tx1"/>
                    </a:solidFill>
                    <a:latin typeface="微软雅黑" pitchFamily="34" charset="-122"/>
                    <a:ea typeface="微软雅黑" pitchFamily="34" charset="-122"/>
                    <a:cs typeface="+mj-cs"/>
                  </a:rPr>
                  <a:t>-</a:t>
                </a:r>
                <a:r>
                  <a:rPr lang="zh-CN" altLang="en-US" sz="2400" b="1" dirty="0" smtClean="0">
                    <a:solidFill>
                      <a:schemeClr val="tx1"/>
                    </a:solidFill>
                    <a:latin typeface="微软雅黑" pitchFamily="34" charset="-122"/>
                    <a:ea typeface="微软雅黑" pitchFamily="34" charset="-122"/>
                    <a:cs typeface="+mj-cs"/>
                  </a:rPr>
                  <a:t>差分隐私</a:t>
                </a:r>
                <a:endParaRPr lang="en-US" altLang="zh-CN" sz="2200" b="1" kern="0" dirty="0" smtClean="0">
                  <a:solidFill>
                    <a:schemeClr val="tx1"/>
                  </a:solidFill>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endParaRPr lang="en-US" altLang="zh-CN" sz="2200" b="1" kern="0" dirty="0" smtClean="0">
                  <a:solidFill>
                    <a:srgbClr val="3333FF"/>
                  </a:solidFill>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endParaRPr lang="en-US" altLang="zh-CN" sz="2200" b="1" kern="0" dirty="0">
                  <a:solidFill>
                    <a:srgbClr val="3333FF"/>
                  </a:solidFill>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表示隐私保护强度的参数：</a:t>
                </a:r>
                <a14:m>
                  <m:oMath xmlns:m="http://schemas.openxmlformats.org/officeDocument/2006/math">
                    <m:r>
                      <a:rPr lang="zh-CN" altLang="en-US" sz="2000" b="1" i="1" smtClean="0">
                        <a:solidFill>
                          <a:schemeClr val="tx1"/>
                        </a:solidFill>
                        <a:latin typeface="Cambria Math" panose="02040503050406030204" pitchFamily="18" charset="0"/>
                        <a:ea typeface="微软雅黑" pitchFamily="34" charset="-122"/>
                      </a:rPr>
                      <m:t>𝝐</m:t>
                    </m:r>
                  </m:oMath>
                </a14:m>
                <a:r>
                  <a:rPr lang="zh-CN" altLang="en-US" sz="2200" b="1" kern="0" dirty="0" smtClean="0">
                    <a:ea typeface="微软雅黑" pitchFamily="34" charset="-122"/>
                  </a:rPr>
                  <a:t>（正数，</a:t>
                </a:r>
                <a:r>
                  <a:rPr lang="zh-CN" altLang="en-US" sz="2200" b="1" kern="0" dirty="0">
                    <a:solidFill>
                      <a:srgbClr val="3333FF"/>
                    </a:solidFill>
                    <a:ea typeface="微软雅黑" pitchFamily="34" charset="-122"/>
                  </a:rPr>
                  <a:t>越小隐私保护越强</a:t>
                </a:r>
                <a:r>
                  <a:rPr lang="zh-CN" altLang="en-US" sz="2200" b="1" kern="0" dirty="0" smtClean="0">
                    <a:ea typeface="微软雅黑" pitchFamily="34" charset="-122"/>
                  </a:rPr>
                  <a:t>）</a:t>
                </a:r>
                <a:endParaRPr lang="en-US" altLang="zh-CN" sz="2200" b="1" kern="0" dirty="0" smtClean="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a:ea typeface="微软雅黑" pitchFamily="34" charset="-122"/>
                  </a:rPr>
                  <a:t>提供了一种可证明的隐私保护分析框架</a:t>
                </a:r>
                <a:endParaRPr lang="en-US" altLang="zh-CN" sz="2200" b="1" kern="0" dirty="0" smtClean="0">
                  <a:ea typeface="微软雅黑" pitchFamily="34" charset="-122"/>
                </a:endParaRPr>
              </a:p>
              <a:p>
                <a:pPr marL="342900" lvl="1" indent="-342900" eaLnBrk="0" hangingPunct="0">
                  <a:spcBef>
                    <a:spcPts val="600"/>
                  </a:spcBef>
                  <a:buClr>
                    <a:srgbClr val="C00000"/>
                  </a:buClr>
                  <a:buSzPct val="85000"/>
                  <a:buFont typeface="Wingdings" pitchFamily="2" charset="2"/>
                  <a:buChar char="p"/>
                  <a:defRPr/>
                </a:pPr>
                <a:endParaRPr lang="en-US" altLang="zh-CN" sz="2400" b="1" dirty="0" smtClean="0">
                  <a:solidFill>
                    <a:srgbClr val="8E0000"/>
                  </a:solidFill>
                  <a:latin typeface="微软雅黑" pitchFamily="34" charset="-122"/>
                  <a:ea typeface="微软雅黑" pitchFamily="34" charset="-122"/>
                  <a:cs typeface="+mj-cs"/>
                </a:endParaRPr>
              </a:p>
              <a:p>
                <a:pPr marL="342900" lvl="1" indent="-342900" eaLnBrk="0" hangingPunct="0">
                  <a:spcBef>
                    <a:spcPts val="600"/>
                  </a:spcBef>
                  <a:buClr>
                    <a:srgbClr val="C00000"/>
                  </a:buClr>
                  <a:buSzPct val="85000"/>
                  <a:buFont typeface="Wingdings" pitchFamily="2" charset="2"/>
                  <a:buChar char="p"/>
                  <a:defRPr/>
                </a:pPr>
                <a:r>
                  <a:rPr lang="zh-CN" altLang="en-US" sz="2400" b="1" dirty="0" smtClean="0">
                    <a:latin typeface="微软雅黑" pitchFamily="34" charset="-122"/>
                    <a:ea typeface="微软雅黑" pitchFamily="34" charset="-122"/>
                    <a:cs typeface="+mj-cs"/>
                  </a:rPr>
                  <a:t>实现</a:t>
                </a:r>
                <a:r>
                  <a:rPr lang="zh-CN" altLang="en-US" sz="2400" b="1" dirty="0">
                    <a:latin typeface="微软雅黑" pitchFamily="34" charset="-122"/>
                    <a:ea typeface="微软雅黑" pitchFamily="34" charset="-122"/>
                    <a:cs typeface="+mj-cs"/>
                  </a:rPr>
                  <a:t>差分隐私的方法</a:t>
                </a:r>
                <a:endParaRPr lang="en-US" altLang="zh-CN" sz="2400" b="1" dirty="0">
                  <a:latin typeface="微软雅黑" pitchFamily="34" charset="-122"/>
                  <a:ea typeface="微软雅黑" pitchFamily="34" charset="-122"/>
                  <a:cs typeface="+mj-cs"/>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智能电表直接在</a:t>
                </a:r>
                <a:r>
                  <a:rPr lang="zh-CN" altLang="en-US" sz="2200" b="1" kern="0" dirty="0">
                    <a:ea typeface="微软雅黑" pitchFamily="34" charset="-122"/>
                  </a:rPr>
                  <a:t>用户</a:t>
                </a:r>
                <a:r>
                  <a:rPr lang="zh-CN" altLang="en-US" sz="2200" b="1" kern="0" dirty="0" smtClean="0">
                    <a:ea typeface="微软雅黑" pitchFamily="34" charset="-122"/>
                  </a:rPr>
                  <a:t>数据中注入拉普拉斯</a:t>
                </a:r>
                <a:r>
                  <a:rPr lang="zh-CN" altLang="en-US" sz="2200" b="1" kern="0" dirty="0">
                    <a:ea typeface="微软雅黑" pitchFamily="34" charset="-122"/>
                  </a:rPr>
                  <a:t>噪声</a:t>
                </a:r>
                <a:endParaRPr lang="en-US" altLang="zh-CN" sz="2200" b="1" kern="0" dirty="0" smtClean="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endParaRPr lang="en-US" altLang="zh-CN" sz="2200" b="1" kern="0" dirty="0">
                  <a:ea typeface="微软雅黑" pitchFamily="34" charset="-122"/>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zh-CN" altLang="en-US" sz="2400" b="1" kern="0" dirty="0">
                  <a:solidFill>
                    <a:srgbClr val="177CB0"/>
                  </a:solidFill>
                  <a:ea typeface="微软雅黑" pitchFamily="34" charset="-122"/>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smtClean="0">
                  <a:solidFill>
                    <a:srgbClr val="8E0000"/>
                  </a:solidFill>
                  <a:latin typeface="微软雅黑" pitchFamily="34" charset="-122"/>
                  <a:ea typeface="微软雅黑" pitchFamily="34" charset="-122"/>
                  <a:cs typeface="+mj-cs"/>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342900" indent="-342900" eaLnBrk="0" hangingPunct="0">
                  <a:lnSpc>
                    <a:spcPct val="125000"/>
                  </a:lnSpc>
                  <a:spcBef>
                    <a:spcPts val="1200"/>
                  </a:spcBef>
                  <a:buClr>
                    <a:srgbClr val="C00000"/>
                  </a:buClr>
                  <a:buSzPct val="85000"/>
                  <a:buFont typeface="Wingdings" pitchFamily="2" charset="2"/>
                  <a:buChar char="p"/>
                  <a:defRPr/>
                </a:pPr>
                <a:endParaRPr lang="en-US" altLang="zh-CN" sz="2400" b="1" dirty="0">
                  <a:solidFill>
                    <a:srgbClr val="8E0000"/>
                  </a:solidFill>
                  <a:latin typeface="微软雅黑" pitchFamily="34" charset="-122"/>
                  <a:ea typeface="微软雅黑" pitchFamily="34" charset="-122"/>
                  <a:cs typeface="+mj-cs"/>
                </a:endParaRPr>
              </a:p>
            </p:txBody>
          </p:sp>
        </mc:Choice>
        <mc:Fallback xmlns="">
          <p:sp>
            <p:nvSpPr>
              <p:cNvPr id="36" name="内容占位符 2"/>
              <p:cNvSpPr txBox="1">
                <a:spLocks noRot="1" noChangeAspect="1" noMove="1" noResize="1" noEditPoints="1" noAdjustHandles="1" noChangeArrowheads="1" noChangeShapeType="1" noTextEdit="1"/>
              </p:cNvSpPr>
              <p:nvPr/>
            </p:nvSpPr>
            <p:spPr bwMode="auto">
              <a:xfrm>
                <a:off x="738919" y="1278677"/>
                <a:ext cx="8840510" cy="2471741"/>
              </a:xfrm>
              <a:prstGeom prst="rect">
                <a:avLst/>
              </a:prstGeom>
              <a:blipFill rotWithShape="0">
                <a:blip r:embed="rId3"/>
                <a:stretch>
                  <a:fillRect l="-621" t="-1975" b="-43704"/>
                </a:stretch>
              </a:blipFill>
              <a:ln w="9525">
                <a:noFill/>
                <a:miter lim="800000"/>
                <a:headEnd/>
                <a:tailEnd/>
              </a:ln>
            </p:spPr>
            <p:txBody>
              <a:bodyPr/>
              <a:lstStyle/>
              <a:p>
                <a:r>
                  <a:rPr lang="zh-CN" altLang="en-US">
                    <a:noFill/>
                  </a:rPr>
                  <a:t> </a:t>
                </a:r>
              </a:p>
            </p:txBody>
          </p:sp>
        </mc:Fallback>
      </mc:AlternateContent>
      <p:pic>
        <p:nvPicPr>
          <p:cNvPr id="38" name="图片 37"/>
          <p:cNvPicPr>
            <a:picLocks noChangeAspect="1"/>
          </p:cNvPicPr>
          <p:nvPr/>
        </p:nvPicPr>
        <p:blipFill>
          <a:blip r:embed="rId4"/>
          <a:stretch>
            <a:fillRect/>
          </a:stretch>
        </p:blipFill>
        <p:spPr>
          <a:xfrm>
            <a:off x="3144285" y="4992757"/>
            <a:ext cx="3014417" cy="418897"/>
          </a:xfrm>
          <a:prstGeom prst="rect">
            <a:avLst/>
          </a:prstGeom>
        </p:spPr>
      </p:pic>
      <p:sp>
        <p:nvSpPr>
          <p:cNvPr id="39" name="文本框 38"/>
          <p:cNvSpPr txBox="1"/>
          <p:nvPr/>
        </p:nvSpPr>
        <p:spPr>
          <a:xfrm>
            <a:off x="1548976" y="4980767"/>
            <a:ext cx="1595309" cy="430887"/>
          </a:xfrm>
          <a:prstGeom prst="rect">
            <a:avLst/>
          </a:prstGeom>
          <a:noFill/>
        </p:spPr>
        <p:txBody>
          <a:bodyPr wrap="none" rtlCol="0">
            <a:spAutoFit/>
          </a:bodyPr>
          <a:lstStyle/>
          <a:p>
            <a:r>
              <a:rPr lang="zh-CN" altLang="en-US" sz="2200" b="1" dirty="0">
                <a:latin typeface="微软雅黑" panose="020B0503020204020204" pitchFamily="34" charset="-122"/>
                <a:ea typeface="微软雅黑" panose="020B0503020204020204" pitchFamily="34" charset="-122"/>
              </a:rPr>
              <a:t>噪声</a:t>
            </a:r>
            <a:r>
              <a:rPr lang="zh-CN" altLang="en-US" sz="2200" b="1" dirty="0" smtClean="0">
                <a:latin typeface="微软雅黑" panose="020B0503020204020204" pitchFamily="34" charset="-122"/>
                <a:ea typeface="微软雅黑" panose="020B0503020204020204" pitchFamily="34" charset="-122"/>
              </a:rPr>
              <a:t>注入：</a:t>
            </a:r>
            <a:endParaRPr lang="zh-CN" altLang="en-US" sz="2200" b="1" dirty="0">
              <a:latin typeface="微软雅黑" panose="020B0503020204020204" pitchFamily="34" charset="-122"/>
              <a:ea typeface="微软雅黑" panose="020B0503020204020204" pitchFamily="34" charset="-122"/>
            </a:endParaRPr>
          </a:p>
        </p:txBody>
      </p:sp>
      <p:pic>
        <p:nvPicPr>
          <p:cNvPr id="40" name="图片 39"/>
          <p:cNvPicPr>
            <a:picLocks noChangeAspect="1"/>
          </p:cNvPicPr>
          <p:nvPr/>
        </p:nvPicPr>
        <p:blipFill>
          <a:blip r:embed="rId5"/>
          <a:stretch>
            <a:fillRect/>
          </a:stretch>
        </p:blipFill>
        <p:spPr>
          <a:xfrm>
            <a:off x="5480196" y="5020566"/>
            <a:ext cx="945195" cy="363278"/>
          </a:xfrm>
          <a:prstGeom prst="rect">
            <a:avLst/>
          </a:prstGeom>
        </p:spPr>
      </p:pic>
      <p:sp>
        <p:nvSpPr>
          <p:cNvPr id="41" name="线形标注 1 40"/>
          <p:cNvSpPr/>
          <p:nvPr/>
        </p:nvSpPr>
        <p:spPr bwMode="auto">
          <a:xfrm>
            <a:off x="3069349" y="5553253"/>
            <a:ext cx="1582144" cy="420708"/>
          </a:xfrm>
          <a:prstGeom prst="borderCallout1">
            <a:avLst>
              <a:gd name="adj1" fmla="val -9905"/>
              <a:gd name="adj2" fmla="val 51271"/>
              <a:gd name="adj3" fmla="val -30979"/>
              <a:gd name="adj4" fmla="val 62351"/>
            </a:avLst>
          </a:prstGeom>
          <a:solidFill>
            <a:schemeClr val="bg1"/>
          </a:solidFill>
          <a:ln w="22225"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dirty="0" smtClean="0">
                <a:latin typeface="微软雅黑" panose="020B0503020204020204" pitchFamily="34" charset="-122"/>
                <a:ea typeface="微软雅黑" panose="020B0503020204020204" pitchFamily="34" charset="-122"/>
              </a:rPr>
              <a:t>原始电表数据</a:t>
            </a:r>
            <a:endParaRPr kumimoji="0" lang="zh-CN" altLang="en-US" sz="180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42" name="矩形 41"/>
          <p:cNvSpPr/>
          <p:nvPr/>
        </p:nvSpPr>
        <p:spPr bwMode="auto">
          <a:xfrm>
            <a:off x="4050590" y="5020566"/>
            <a:ext cx="557505" cy="363278"/>
          </a:xfrm>
          <a:prstGeom prst="rect">
            <a:avLst/>
          </a:prstGeom>
          <a:solidFill>
            <a:srgbClr val="0066FF">
              <a:alpha val="0"/>
            </a:srgbClr>
          </a:solidFill>
          <a:ln w="25400"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43" name="矩形 42"/>
          <p:cNvSpPr/>
          <p:nvPr/>
        </p:nvSpPr>
        <p:spPr bwMode="auto">
          <a:xfrm>
            <a:off x="4828956" y="5020566"/>
            <a:ext cx="184176" cy="363278"/>
          </a:xfrm>
          <a:prstGeom prst="rect">
            <a:avLst/>
          </a:prstGeom>
          <a:solidFill>
            <a:srgbClr val="0066FF">
              <a:alpha val="0"/>
            </a:srgbClr>
          </a:solidFill>
          <a:ln w="25400"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44" name="线形标注 1 43"/>
          <p:cNvSpPr/>
          <p:nvPr/>
        </p:nvSpPr>
        <p:spPr bwMode="auto">
          <a:xfrm>
            <a:off x="4843247" y="5553253"/>
            <a:ext cx="1582144" cy="420708"/>
          </a:xfrm>
          <a:prstGeom prst="borderCallout1">
            <a:avLst>
              <a:gd name="adj1" fmla="val -15740"/>
              <a:gd name="adj2" fmla="val 32652"/>
              <a:gd name="adj3" fmla="val -38273"/>
              <a:gd name="adj4" fmla="val 15805"/>
            </a:avLst>
          </a:prstGeom>
          <a:solidFill>
            <a:schemeClr val="bg1"/>
          </a:solidFill>
          <a:ln w="22225"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dirty="0" smtClean="0">
                <a:latin typeface="微软雅黑" panose="020B0503020204020204" pitchFamily="34" charset="-122"/>
                <a:ea typeface="微软雅黑" panose="020B0503020204020204" pitchFamily="34" charset="-122"/>
              </a:rPr>
              <a:t>随机噪声信号</a:t>
            </a:r>
            <a:endParaRPr kumimoji="0" lang="zh-CN" altLang="en-US" sz="180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45" name="矩形 44"/>
          <p:cNvSpPr/>
          <p:nvPr/>
        </p:nvSpPr>
        <p:spPr bwMode="auto">
          <a:xfrm>
            <a:off x="6012463" y="5007923"/>
            <a:ext cx="292478" cy="182702"/>
          </a:xfrm>
          <a:prstGeom prst="rect">
            <a:avLst/>
          </a:prstGeom>
          <a:solidFill>
            <a:srgbClr val="0066FF">
              <a:alpha val="0"/>
            </a:srgbClr>
          </a:solidFill>
          <a:ln w="15875"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46" name="线形标注 1 45"/>
          <p:cNvSpPr/>
          <p:nvPr/>
        </p:nvSpPr>
        <p:spPr bwMode="auto">
          <a:xfrm>
            <a:off x="6837208" y="4956868"/>
            <a:ext cx="2081062" cy="651896"/>
          </a:xfrm>
          <a:prstGeom prst="borderCallout1">
            <a:avLst>
              <a:gd name="adj1" fmla="val 19727"/>
              <a:gd name="adj2" fmla="val -3288"/>
              <a:gd name="adj3" fmla="val 19759"/>
              <a:gd name="adj4" fmla="val -21709"/>
            </a:avLst>
          </a:prstGeom>
          <a:solidFill>
            <a:schemeClr val="bg1"/>
          </a:solidFill>
          <a:ln w="22225"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zh-CN" altLang="en-US" dirty="0" smtClean="0">
                <a:latin typeface="微软雅黑" panose="020B0503020204020204" pitchFamily="34" charset="-122"/>
                <a:ea typeface="微软雅黑" panose="020B0503020204020204" pitchFamily="34" charset="-122"/>
              </a:rPr>
              <a:t>用户所</a:t>
            </a:r>
            <a:r>
              <a:rPr lang="zh-CN" altLang="en-US" dirty="0">
                <a:latin typeface="微软雅黑" panose="020B0503020204020204" pitchFamily="34" charset="-122"/>
                <a:ea typeface="微软雅黑" panose="020B0503020204020204" pitchFamily="34" charset="-122"/>
              </a:rPr>
              <a:t>用用电设备的最大单体用电量</a:t>
            </a:r>
            <a:endParaRPr kumimoji="0" lang="zh-CN" altLang="en-US" sz="180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6"/>
          <a:stretch>
            <a:fillRect/>
          </a:stretch>
        </p:blipFill>
        <p:spPr>
          <a:xfrm>
            <a:off x="2810803" y="1869882"/>
            <a:ext cx="4064888" cy="522519"/>
          </a:xfrm>
          <a:prstGeom prst="rect">
            <a:avLst/>
          </a:prstGeom>
          <a:ln w="25400">
            <a:solidFill>
              <a:srgbClr val="0066FF"/>
            </a:solidFill>
          </a:ln>
        </p:spPr>
      </p:pic>
    </p:spTree>
    <p:extLst>
      <p:ext uri="{BB962C8B-B14F-4D97-AF65-F5344CB8AC3E}">
        <p14:creationId xmlns:p14="http://schemas.microsoft.com/office/powerpoint/2010/main" val="29746408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bwMode="auto">
          <a:xfrm>
            <a:off x="1640440" y="1818101"/>
            <a:ext cx="7493286" cy="1747032"/>
          </a:xfrm>
          <a:prstGeom prst="rect">
            <a:avLst/>
          </a:prstGeom>
          <a:solidFill>
            <a:schemeClr val="bg1">
              <a:alpha val="0"/>
            </a:schemeClr>
          </a:solidFill>
          <a:ln w="25400"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ndParaRPr>
          </a:p>
        </p:txBody>
      </p:sp>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39</a:t>
            </a:fld>
            <a:endParaRPr lang="en-US" altLang="zh-CN" dirty="0"/>
          </a:p>
        </p:txBody>
      </p:sp>
      <p:sp>
        <p:nvSpPr>
          <p:cNvPr id="5" name="标题 1"/>
          <p:cNvSpPr>
            <a:spLocks noGrp="1"/>
          </p:cNvSpPr>
          <p:nvPr>
            <p:ph type="title"/>
          </p:nvPr>
        </p:nvSpPr>
        <p:spPr>
          <a:xfrm>
            <a:off x="495300" y="44450"/>
            <a:ext cx="8915400" cy="1008063"/>
          </a:xfrm>
        </p:spPr>
        <p:txBody>
          <a:bodyPr/>
          <a:lstStyle/>
          <a:p>
            <a:pPr>
              <a:defRPr/>
            </a:pPr>
            <a:r>
              <a:rPr lang="zh-CN" altLang="en-US" sz="2800" b="1" kern="1200" dirty="0" smtClean="0">
                <a:solidFill>
                  <a:srgbClr val="8E0000"/>
                </a:solidFill>
                <a:latin typeface="微软雅黑" pitchFamily="34" charset="-122"/>
                <a:ea typeface="微软雅黑" pitchFamily="34" charset="-122"/>
              </a:rPr>
              <a:t>四、隐私保护</a:t>
            </a:r>
            <a:r>
              <a:rPr lang="zh-CN" altLang="en-US" sz="2800" b="1" kern="1200" dirty="0">
                <a:solidFill>
                  <a:srgbClr val="8E0000"/>
                </a:solidFill>
                <a:latin typeface="微软雅黑" pitchFamily="34" charset="-122"/>
                <a:ea typeface="微软雅黑" pitchFamily="34" charset="-122"/>
              </a:rPr>
              <a:t>下的用电数据收集激励机制</a:t>
            </a:r>
            <a:r>
              <a:rPr lang="zh-CN" altLang="en-US" sz="2800" b="1" kern="1200" dirty="0" smtClean="0">
                <a:solidFill>
                  <a:srgbClr val="8E0000"/>
                </a:solidFill>
                <a:latin typeface="微软雅黑" pitchFamily="34" charset="-122"/>
                <a:ea typeface="微软雅黑" pitchFamily="34" charset="-122"/>
              </a:rPr>
              <a:t>研究</a:t>
            </a:r>
            <a:endParaRPr lang="zh-CN" altLang="en-US" sz="2800" b="1" kern="1200" dirty="0">
              <a:solidFill>
                <a:srgbClr val="8E0000"/>
              </a:solidFill>
              <a:latin typeface="微软雅黑" pitchFamily="34" charset="-122"/>
              <a:ea typeface="微软雅黑" pitchFamily="34" charset="-122"/>
            </a:endParaRPr>
          </a:p>
        </p:txBody>
      </p:sp>
      <p:sp>
        <p:nvSpPr>
          <p:cNvPr id="7" name="内容占位符 2"/>
          <p:cNvSpPr txBox="1">
            <a:spLocks/>
          </p:cNvSpPr>
          <p:nvPr/>
        </p:nvSpPr>
        <p:spPr bwMode="auto">
          <a:xfrm>
            <a:off x="738919" y="1260752"/>
            <a:ext cx="8659081" cy="660515"/>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smtClean="0">
                <a:latin typeface="微软雅黑" pitchFamily="34" charset="-122"/>
                <a:ea typeface="微软雅黑" pitchFamily="34" charset="-122"/>
                <a:cs typeface="+mj-cs"/>
              </a:rPr>
              <a:t>隐私保护下的检测器性能变化</a:t>
            </a:r>
            <a:endParaRPr lang="zh-CN" altLang="en-US" sz="2400" b="1" dirty="0">
              <a:latin typeface="微软雅黑" pitchFamily="34" charset="-122"/>
              <a:ea typeface="微软雅黑" pitchFamily="34" charset="-122"/>
              <a:cs typeface="+mj-cs"/>
            </a:endParaRPr>
          </a:p>
        </p:txBody>
      </p:sp>
      <p:pic>
        <p:nvPicPr>
          <p:cNvPr id="36" name="图片 35"/>
          <p:cNvPicPr>
            <a:picLocks noChangeAspect="1"/>
          </p:cNvPicPr>
          <p:nvPr/>
        </p:nvPicPr>
        <p:blipFill>
          <a:blip r:embed="rId3"/>
          <a:stretch>
            <a:fillRect/>
          </a:stretch>
        </p:blipFill>
        <p:spPr>
          <a:xfrm>
            <a:off x="3470921" y="1871854"/>
            <a:ext cx="3976913" cy="1465178"/>
          </a:xfrm>
          <a:prstGeom prst="rect">
            <a:avLst/>
          </a:prstGeom>
        </p:spPr>
      </p:pic>
      <p:sp>
        <p:nvSpPr>
          <p:cNvPr id="38" name="文本框 37"/>
          <p:cNvSpPr txBox="1"/>
          <p:nvPr/>
        </p:nvSpPr>
        <p:spPr>
          <a:xfrm>
            <a:off x="1934012" y="2139965"/>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正检概率</a:t>
            </a:r>
            <a:endParaRPr lang="zh-CN" altLang="en-US"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1934012" y="2831161"/>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误</a:t>
            </a:r>
            <a:r>
              <a:rPr lang="zh-CN" altLang="en-US" dirty="0" smtClean="0">
                <a:latin typeface="微软雅黑" panose="020B0503020204020204" pitchFamily="34" charset="-122"/>
                <a:ea typeface="微软雅黑" panose="020B0503020204020204" pitchFamily="34" charset="-122"/>
              </a:rPr>
              <a:t>检概率</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3470921" y="2562607"/>
            <a:ext cx="4994985" cy="906440"/>
          </a:xfrm>
          <a:prstGeom prst="rect">
            <a:avLst/>
          </a:prstGeom>
        </p:spPr>
      </p:pic>
      <p:pic>
        <p:nvPicPr>
          <p:cNvPr id="9" name="图片 8"/>
          <p:cNvPicPr>
            <a:picLocks noChangeAspect="1"/>
          </p:cNvPicPr>
          <p:nvPr/>
        </p:nvPicPr>
        <p:blipFill>
          <a:blip r:embed="rId5"/>
          <a:stretch>
            <a:fillRect/>
          </a:stretch>
        </p:blipFill>
        <p:spPr>
          <a:xfrm>
            <a:off x="738919" y="3722052"/>
            <a:ext cx="4103786" cy="2588863"/>
          </a:xfrm>
          <a:prstGeom prst="rect">
            <a:avLst/>
          </a:prstGeom>
        </p:spPr>
      </p:pic>
      <p:pic>
        <p:nvPicPr>
          <p:cNvPr id="10" name="图片 9"/>
          <p:cNvPicPr>
            <a:picLocks noChangeAspect="1"/>
          </p:cNvPicPr>
          <p:nvPr/>
        </p:nvPicPr>
        <p:blipFill>
          <a:blip r:embed="rId6"/>
          <a:stretch>
            <a:fillRect/>
          </a:stretch>
        </p:blipFill>
        <p:spPr>
          <a:xfrm>
            <a:off x="5068459" y="3722052"/>
            <a:ext cx="4216203" cy="2657722"/>
          </a:xfrm>
          <a:prstGeom prst="rect">
            <a:avLst/>
          </a:prstGeom>
        </p:spPr>
      </p:pic>
      <p:sp>
        <p:nvSpPr>
          <p:cNvPr id="41" name="文本框 8"/>
          <p:cNvSpPr txBox="1"/>
          <p:nvPr/>
        </p:nvSpPr>
        <p:spPr>
          <a:xfrm>
            <a:off x="861445" y="6376084"/>
            <a:ext cx="4091555" cy="646331"/>
          </a:xfrm>
          <a:prstGeom prst="rect">
            <a:avLst/>
          </a:prstGeom>
          <a:solidFill>
            <a:schemeClr val="bg1"/>
          </a:solid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r>
              <a:rPr lang="zh-CN" altLang="en-US" b="1" dirty="0" smtClean="0">
                <a:latin typeface="微软雅黑" panose="020B0503020204020204" pitchFamily="34" charset="-122"/>
                <a:ea typeface="微软雅黑" panose="020B0503020204020204" pitchFamily="34" charset="-122"/>
              </a:rPr>
              <a:t>不同噪声幅值和检测器阈值下的误检率</a:t>
            </a:r>
            <a:endParaRPr lang="en-US" altLang="zh-CN" b="1" dirty="0">
              <a:latin typeface="微软雅黑" panose="020B0503020204020204" pitchFamily="34" charset="-122"/>
              <a:ea typeface="微软雅黑" panose="020B0503020204020204" pitchFamily="34" charset="-122"/>
            </a:endParaRPr>
          </a:p>
          <a:p>
            <a:pPr algn="ctr"/>
            <a:endParaRPr lang="zh-CN" altLang="en-US" b="1" dirty="0">
              <a:latin typeface="微软雅黑" panose="020B0503020204020204" pitchFamily="34" charset="-122"/>
              <a:ea typeface="微软雅黑" panose="020B0503020204020204" pitchFamily="34" charset="-122"/>
            </a:endParaRPr>
          </a:p>
        </p:txBody>
      </p:sp>
      <p:sp>
        <p:nvSpPr>
          <p:cNvPr id="42" name="文本框 8"/>
          <p:cNvSpPr txBox="1"/>
          <p:nvPr/>
        </p:nvSpPr>
        <p:spPr>
          <a:xfrm>
            <a:off x="5193107" y="6376083"/>
            <a:ext cx="4091555" cy="646331"/>
          </a:xfrm>
          <a:prstGeom prst="rect">
            <a:avLst/>
          </a:prstGeom>
          <a:solidFill>
            <a:schemeClr val="bg1"/>
          </a:solid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r>
              <a:rPr lang="zh-CN" altLang="en-US" b="1" dirty="0" smtClean="0">
                <a:latin typeface="微软雅黑" panose="020B0503020204020204" pitchFamily="34" charset="-122"/>
                <a:ea typeface="微软雅黑" panose="020B0503020204020204" pitchFamily="34" charset="-122"/>
              </a:rPr>
              <a:t>不同噪声幅值下的</a:t>
            </a:r>
            <a:r>
              <a:rPr lang="en-US" altLang="zh-CN" b="1" dirty="0" smtClean="0">
                <a:latin typeface="微软雅黑" panose="020B0503020204020204" pitchFamily="34" charset="-122"/>
                <a:ea typeface="微软雅黑" panose="020B0503020204020204" pitchFamily="34" charset="-122"/>
              </a:rPr>
              <a:t>ROC</a:t>
            </a:r>
            <a:r>
              <a:rPr lang="zh-CN" altLang="en-US" b="1" dirty="0" smtClean="0">
                <a:latin typeface="微软雅黑" panose="020B0503020204020204" pitchFamily="34" charset="-122"/>
                <a:ea typeface="微软雅黑" panose="020B0503020204020204" pitchFamily="34" charset="-122"/>
              </a:rPr>
              <a:t>曲线</a:t>
            </a:r>
            <a:endParaRPr lang="en-US" altLang="zh-CN" b="1" dirty="0">
              <a:latin typeface="微软雅黑" panose="020B0503020204020204" pitchFamily="34" charset="-122"/>
              <a:ea typeface="微软雅黑" panose="020B0503020204020204" pitchFamily="34" charset="-122"/>
            </a:endParaRPr>
          </a:p>
          <a:p>
            <a:pPr algn="ct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4585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C:\Users\ADMINI~1\AppData\Local\Temp\45{QKA)763HVI]9ZZ2LS5]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3689" y="1728600"/>
            <a:ext cx="2658623" cy="15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一 </a:t>
            </a:r>
            <a:r>
              <a:rPr lang="en-US" altLang="zh-CN" sz="2800" b="1" kern="1200" dirty="0">
                <a:solidFill>
                  <a:srgbClr val="8E0000"/>
                </a:solidFill>
                <a:latin typeface="微软雅黑" pitchFamily="34" charset="-122"/>
                <a:ea typeface="微软雅黑" pitchFamily="34" charset="-122"/>
              </a:rPr>
              <a:t>. </a:t>
            </a:r>
            <a:r>
              <a:rPr lang="zh-CN" altLang="en-US" sz="2800" b="1" kern="1200" dirty="0">
                <a:solidFill>
                  <a:srgbClr val="8E0000"/>
                </a:solidFill>
                <a:latin typeface="微软雅黑" pitchFamily="34" charset="-122"/>
                <a:ea typeface="微软雅黑" pitchFamily="34" charset="-122"/>
              </a:rPr>
              <a:t>研究背景及现状</a:t>
            </a:r>
          </a:p>
        </p:txBody>
      </p:sp>
      <p:sp>
        <p:nvSpPr>
          <p:cNvPr id="10" name="灯片编号占位符 9"/>
          <p:cNvSpPr>
            <a:spLocks noGrp="1"/>
          </p:cNvSpPr>
          <p:nvPr>
            <p:ph type="sldNum" sz="quarter" idx="12"/>
          </p:nvPr>
        </p:nvSpPr>
        <p:spPr/>
        <p:txBody>
          <a:bodyPr/>
          <a:lstStyle/>
          <a:p>
            <a:pPr>
              <a:defRPr/>
            </a:pPr>
            <a:fld id="{0D56DE49-7D69-42D4-97F4-8FD584C7B30F}" type="slidenum">
              <a:rPr lang="zh-CN" altLang="en-US"/>
              <a:pPr>
                <a:defRPr/>
              </a:pPr>
              <a:t>4</a:t>
            </a:fld>
            <a:endParaRPr lang="en-US" altLang="zh-CN"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878" y="1709500"/>
            <a:ext cx="2364179" cy="1584000"/>
          </a:xfrm>
          <a:prstGeom prst="rect">
            <a:avLst/>
          </a:prstGeom>
          <a:ln>
            <a:noFill/>
          </a:ln>
          <a:effectLst>
            <a:softEdge rad="112500"/>
          </a:effectLst>
        </p:spPr>
      </p:pic>
      <p:sp>
        <p:nvSpPr>
          <p:cNvPr id="7" name="TextBox 6"/>
          <p:cNvSpPr txBox="1"/>
          <p:nvPr/>
        </p:nvSpPr>
        <p:spPr>
          <a:xfrm>
            <a:off x="1042343" y="1240423"/>
            <a:ext cx="1729248" cy="469077"/>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传统电网</a:t>
            </a:r>
          </a:p>
        </p:txBody>
      </p:sp>
      <p:sp>
        <p:nvSpPr>
          <p:cNvPr id="8" name="矩形 7"/>
          <p:cNvSpPr/>
          <p:nvPr/>
        </p:nvSpPr>
        <p:spPr>
          <a:xfrm>
            <a:off x="4245114" y="1267664"/>
            <a:ext cx="1415772" cy="461665"/>
          </a:xfrm>
          <a:prstGeom prst="rect">
            <a:avLst/>
          </a:prstGeom>
        </p:spPr>
        <p:txBody>
          <a:bodyPr wrap="none">
            <a:spAutoFit/>
          </a:bodyPr>
          <a:lstStyle/>
          <a:p>
            <a:r>
              <a:rPr lang="zh-CN" altLang="en-US" sz="2400" b="1" dirty="0">
                <a:solidFill>
                  <a:srgbClr val="3333FF"/>
                </a:solidFill>
                <a:latin typeface="微软雅黑" pitchFamily="34" charset="-122"/>
                <a:ea typeface="微软雅黑" pitchFamily="34" charset="-122"/>
              </a:rPr>
              <a:t>智能电网</a:t>
            </a:r>
          </a:p>
        </p:txBody>
      </p:sp>
      <p:sp>
        <p:nvSpPr>
          <p:cNvPr id="23" name="右箭头 22"/>
          <p:cNvSpPr/>
          <p:nvPr/>
        </p:nvSpPr>
        <p:spPr bwMode="auto">
          <a:xfrm rot="5400000">
            <a:off x="7322800" y="3217783"/>
            <a:ext cx="1069960" cy="708809"/>
          </a:xfrm>
          <a:prstGeom prst="rightArrow">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zh-CN" altLang="en-US">
              <a:latin typeface="Arial" pitchFamily="34" charset="0"/>
            </a:endParaRPr>
          </a:p>
        </p:txBody>
      </p:sp>
      <p:grpSp>
        <p:nvGrpSpPr>
          <p:cNvPr id="25" name="组合 24"/>
          <p:cNvGrpSpPr/>
          <p:nvPr/>
        </p:nvGrpSpPr>
        <p:grpSpPr>
          <a:xfrm>
            <a:off x="6719441" y="2468646"/>
            <a:ext cx="1173965" cy="1173965"/>
            <a:chOff x="6431343" y="2506224"/>
            <a:chExt cx="1173965" cy="1173965"/>
          </a:xfrm>
        </p:grpSpPr>
        <p:sp>
          <p:nvSpPr>
            <p:cNvPr id="22" name="椭圆 21"/>
            <p:cNvSpPr/>
            <p:nvPr/>
          </p:nvSpPr>
          <p:spPr bwMode="auto">
            <a:xfrm>
              <a:off x="6431343" y="2506224"/>
              <a:ext cx="1173965" cy="1173965"/>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24" name="TextBox 23"/>
            <p:cNvSpPr txBox="1"/>
            <p:nvPr/>
          </p:nvSpPr>
          <p:spPr>
            <a:xfrm>
              <a:off x="6652113" y="2576921"/>
              <a:ext cx="732424" cy="1015663"/>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固定资产投资</a:t>
              </a:r>
            </a:p>
          </p:txBody>
        </p:sp>
      </p:grpSp>
      <p:sp>
        <p:nvSpPr>
          <p:cNvPr id="87" name="右箭头 86"/>
          <p:cNvSpPr/>
          <p:nvPr/>
        </p:nvSpPr>
        <p:spPr bwMode="auto">
          <a:xfrm rot="5400000">
            <a:off x="7322799" y="4965793"/>
            <a:ext cx="1069960" cy="708809"/>
          </a:xfrm>
          <a:prstGeom prst="rightArrow">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zh-CN" altLang="en-US">
              <a:latin typeface="Arial" pitchFamily="34" charset="0"/>
            </a:endParaRPr>
          </a:p>
        </p:txBody>
      </p:sp>
      <p:grpSp>
        <p:nvGrpSpPr>
          <p:cNvPr id="88" name="组合 87"/>
          <p:cNvGrpSpPr/>
          <p:nvPr/>
        </p:nvGrpSpPr>
        <p:grpSpPr>
          <a:xfrm>
            <a:off x="6719440" y="4216656"/>
            <a:ext cx="1173965" cy="1173965"/>
            <a:chOff x="6431343" y="2506224"/>
            <a:chExt cx="1173965" cy="1173965"/>
          </a:xfrm>
        </p:grpSpPr>
        <p:sp>
          <p:nvSpPr>
            <p:cNvPr id="89" name="椭圆 88"/>
            <p:cNvSpPr/>
            <p:nvPr/>
          </p:nvSpPr>
          <p:spPr bwMode="auto">
            <a:xfrm>
              <a:off x="6431343" y="2506224"/>
              <a:ext cx="1173965" cy="1173965"/>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90" name="TextBox 89"/>
            <p:cNvSpPr txBox="1"/>
            <p:nvPr/>
          </p:nvSpPr>
          <p:spPr>
            <a:xfrm>
              <a:off x="6652113" y="2576921"/>
              <a:ext cx="732424" cy="1015663"/>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电网运行成本</a:t>
              </a:r>
            </a:p>
          </p:txBody>
        </p:sp>
      </p:grpSp>
      <p:sp>
        <p:nvSpPr>
          <p:cNvPr id="91" name="右箭头 90"/>
          <p:cNvSpPr/>
          <p:nvPr/>
        </p:nvSpPr>
        <p:spPr bwMode="auto">
          <a:xfrm rot="16200000">
            <a:off x="8847277" y="1523738"/>
            <a:ext cx="1069960" cy="70880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zh-CN" altLang="en-US">
              <a:latin typeface="Arial" pitchFamily="34" charset="0"/>
            </a:endParaRPr>
          </a:p>
        </p:txBody>
      </p:sp>
      <p:grpSp>
        <p:nvGrpSpPr>
          <p:cNvPr id="92" name="组合 91"/>
          <p:cNvGrpSpPr/>
          <p:nvPr/>
        </p:nvGrpSpPr>
        <p:grpSpPr>
          <a:xfrm>
            <a:off x="8243917" y="1843071"/>
            <a:ext cx="1173965" cy="1173965"/>
            <a:chOff x="6431343" y="2506224"/>
            <a:chExt cx="1173965" cy="1173965"/>
          </a:xfrm>
        </p:grpSpPr>
        <p:sp>
          <p:nvSpPr>
            <p:cNvPr id="93" name="椭圆 92"/>
            <p:cNvSpPr/>
            <p:nvPr/>
          </p:nvSpPr>
          <p:spPr bwMode="auto">
            <a:xfrm>
              <a:off x="6431343" y="2506224"/>
              <a:ext cx="1173965" cy="1173965"/>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94" name="TextBox 93"/>
            <p:cNvSpPr txBox="1"/>
            <p:nvPr/>
          </p:nvSpPr>
          <p:spPr>
            <a:xfrm>
              <a:off x="6530897" y="2743171"/>
              <a:ext cx="974856" cy="707886"/>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供电</a:t>
              </a:r>
              <a:endParaRPr lang="en-US" altLang="zh-CN" sz="2000" b="1" dirty="0">
                <a:latin typeface="微软雅黑" panose="020B0503020204020204" pitchFamily="34" charset="-122"/>
                <a:ea typeface="微软雅黑" panose="020B0503020204020204" pitchFamily="34" charset="-122"/>
              </a:endParaRPr>
            </a:p>
            <a:p>
              <a:pPr algn="ctr"/>
              <a:r>
                <a:rPr lang="zh-CN" altLang="en-US" sz="2000" b="1" dirty="0">
                  <a:latin typeface="微软雅黑" panose="020B0503020204020204" pitchFamily="34" charset="-122"/>
                  <a:ea typeface="微软雅黑" panose="020B0503020204020204" pitchFamily="34" charset="-122"/>
                </a:rPr>
                <a:t>可靠性</a:t>
              </a:r>
            </a:p>
          </p:txBody>
        </p:sp>
      </p:grpSp>
      <p:sp>
        <p:nvSpPr>
          <p:cNvPr id="95" name="右箭头 94"/>
          <p:cNvSpPr/>
          <p:nvPr/>
        </p:nvSpPr>
        <p:spPr bwMode="auto">
          <a:xfrm rot="16200000">
            <a:off x="8871027" y="3199230"/>
            <a:ext cx="1069960" cy="70880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zh-CN" altLang="en-US">
              <a:latin typeface="Arial" pitchFamily="34" charset="0"/>
            </a:endParaRPr>
          </a:p>
        </p:txBody>
      </p:sp>
      <p:grpSp>
        <p:nvGrpSpPr>
          <p:cNvPr id="96" name="组合 95"/>
          <p:cNvGrpSpPr/>
          <p:nvPr/>
        </p:nvGrpSpPr>
        <p:grpSpPr>
          <a:xfrm>
            <a:off x="8267667" y="3518563"/>
            <a:ext cx="1173965" cy="1173965"/>
            <a:chOff x="6431343" y="2506224"/>
            <a:chExt cx="1173965" cy="1173965"/>
          </a:xfrm>
        </p:grpSpPr>
        <p:sp>
          <p:nvSpPr>
            <p:cNvPr id="97" name="椭圆 96"/>
            <p:cNvSpPr/>
            <p:nvPr/>
          </p:nvSpPr>
          <p:spPr bwMode="auto">
            <a:xfrm>
              <a:off x="6431343" y="2506224"/>
              <a:ext cx="1173965" cy="1173965"/>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98" name="TextBox 97"/>
            <p:cNvSpPr txBox="1"/>
            <p:nvPr/>
          </p:nvSpPr>
          <p:spPr>
            <a:xfrm>
              <a:off x="6575209" y="2588796"/>
              <a:ext cx="886233" cy="1015663"/>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资产管理水平</a:t>
              </a:r>
            </a:p>
          </p:txBody>
        </p:sp>
      </p:grpSp>
      <p:sp>
        <p:nvSpPr>
          <p:cNvPr id="99" name="右箭头 98"/>
          <p:cNvSpPr/>
          <p:nvPr/>
        </p:nvSpPr>
        <p:spPr bwMode="auto">
          <a:xfrm rot="16200000">
            <a:off x="8946830" y="4868700"/>
            <a:ext cx="1069960" cy="708809"/>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zh-CN" altLang="en-US">
              <a:latin typeface="Arial" pitchFamily="34" charset="0"/>
            </a:endParaRPr>
          </a:p>
        </p:txBody>
      </p:sp>
      <p:grpSp>
        <p:nvGrpSpPr>
          <p:cNvPr id="100" name="组合 99"/>
          <p:cNvGrpSpPr/>
          <p:nvPr/>
        </p:nvGrpSpPr>
        <p:grpSpPr>
          <a:xfrm>
            <a:off x="8343470" y="5188033"/>
            <a:ext cx="1173965" cy="1173965"/>
            <a:chOff x="6431343" y="2506224"/>
            <a:chExt cx="1173965" cy="1173965"/>
          </a:xfrm>
        </p:grpSpPr>
        <p:sp>
          <p:nvSpPr>
            <p:cNvPr id="101" name="椭圆 100"/>
            <p:cNvSpPr/>
            <p:nvPr/>
          </p:nvSpPr>
          <p:spPr bwMode="auto">
            <a:xfrm>
              <a:off x="6431343" y="2506224"/>
              <a:ext cx="1173965" cy="1173965"/>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ndParaRPr>
            </a:p>
          </p:txBody>
        </p:sp>
        <p:sp>
          <p:nvSpPr>
            <p:cNvPr id="102" name="TextBox 101"/>
            <p:cNvSpPr txBox="1"/>
            <p:nvPr/>
          </p:nvSpPr>
          <p:spPr>
            <a:xfrm>
              <a:off x="6575209" y="2588796"/>
              <a:ext cx="886233" cy="1015663"/>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客户服务水平</a:t>
              </a:r>
            </a:p>
          </p:txBody>
        </p:sp>
      </p:grpSp>
      <p:pic>
        <p:nvPicPr>
          <p:cNvPr id="61" name="图片 60"/>
          <p:cNvPicPr>
            <a:picLocks noChangeAspect="1"/>
          </p:cNvPicPr>
          <p:nvPr/>
        </p:nvPicPr>
        <p:blipFill>
          <a:blip r:embed="rId5"/>
          <a:stretch>
            <a:fillRect/>
          </a:stretch>
        </p:blipFill>
        <p:spPr>
          <a:xfrm>
            <a:off x="241128" y="3501873"/>
            <a:ext cx="6400227" cy="2755138"/>
          </a:xfrm>
          <a:prstGeom prst="rect">
            <a:avLst/>
          </a:prstGeom>
        </p:spPr>
      </p:pic>
    </p:spTree>
    <p:extLst>
      <p:ext uri="{BB962C8B-B14F-4D97-AF65-F5344CB8AC3E}">
        <p14:creationId xmlns:p14="http://schemas.microsoft.com/office/powerpoint/2010/main" val="26341124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95300" y="44450"/>
            <a:ext cx="8915400" cy="1008063"/>
          </a:xfrm>
        </p:spPr>
        <p:txBody>
          <a:bodyPr/>
          <a:lstStyle/>
          <a:p>
            <a:pPr>
              <a:defRPr/>
            </a:pPr>
            <a:r>
              <a:rPr lang="zh-CN" altLang="en-US" sz="2800" b="1" kern="1200" dirty="0" smtClean="0">
                <a:solidFill>
                  <a:srgbClr val="8E0000"/>
                </a:solidFill>
                <a:latin typeface="微软雅黑" pitchFamily="34" charset="-122"/>
                <a:ea typeface="微软雅黑" pitchFamily="34" charset="-122"/>
              </a:rPr>
              <a:t>四、隐私保护</a:t>
            </a:r>
            <a:r>
              <a:rPr lang="zh-CN" altLang="en-US" sz="2800" b="1" kern="1200" dirty="0">
                <a:solidFill>
                  <a:srgbClr val="8E0000"/>
                </a:solidFill>
                <a:latin typeface="微软雅黑" pitchFamily="34" charset="-122"/>
                <a:ea typeface="微软雅黑" pitchFamily="34" charset="-122"/>
              </a:rPr>
              <a:t>下的用电数据收集激励机制</a:t>
            </a:r>
            <a:r>
              <a:rPr lang="zh-CN" altLang="en-US" sz="2800" b="1" kern="1200" dirty="0" smtClean="0">
                <a:solidFill>
                  <a:srgbClr val="8E0000"/>
                </a:solidFill>
                <a:latin typeface="微软雅黑" pitchFamily="34" charset="-122"/>
                <a:ea typeface="微软雅黑" pitchFamily="34" charset="-122"/>
              </a:rPr>
              <a:t>研究</a:t>
            </a:r>
            <a:endParaRPr lang="zh-CN" altLang="en-US" sz="2800" b="1" kern="1200" dirty="0">
              <a:solidFill>
                <a:srgbClr val="8E0000"/>
              </a:solidFill>
              <a:latin typeface="微软雅黑" pitchFamily="34" charset="-122"/>
              <a:ea typeface="微软雅黑" pitchFamily="34" charset="-122"/>
            </a:endParaRPr>
          </a:p>
        </p:txBody>
      </p:sp>
      <p:sp>
        <p:nvSpPr>
          <p:cNvPr id="16" name="内容占位符 2"/>
          <p:cNvSpPr txBox="1">
            <a:spLocks/>
          </p:cNvSpPr>
          <p:nvPr/>
        </p:nvSpPr>
        <p:spPr bwMode="auto">
          <a:xfrm>
            <a:off x="738919" y="1262060"/>
            <a:ext cx="8493981" cy="628385"/>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el-GR" altLang="zh-CN" sz="2400" b="1" dirty="0" smtClean="0">
                <a:latin typeface="微软雅黑" panose="020B0503020204020204" pitchFamily="34" charset="-122"/>
                <a:ea typeface="微软雅黑" panose="020B0503020204020204" pitchFamily="34" charset="-122"/>
              </a:rPr>
              <a:t>(α, δ)</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itchFamily="34" charset="-122"/>
                <a:ea typeface="微软雅黑" pitchFamily="34" charset="-122"/>
                <a:cs typeface="+mj-cs"/>
              </a:rPr>
              <a:t>数据</a:t>
            </a:r>
            <a:r>
              <a:rPr lang="zh-CN" altLang="en-US" sz="2400" b="1" dirty="0">
                <a:latin typeface="微软雅黑" pitchFamily="34" charset="-122"/>
                <a:ea typeface="微软雅黑" pitchFamily="34" charset="-122"/>
                <a:cs typeface="+mj-cs"/>
              </a:rPr>
              <a:t>聚合</a:t>
            </a:r>
            <a:r>
              <a:rPr lang="zh-CN" altLang="en-US" sz="2400" b="1" dirty="0" smtClean="0">
                <a:latin typeface="微软雅黑" pitchFamily="34" charset="-122"/>
                <a:ea typeface="微软雅黑" pitchFamily="34" charset="-122"/>
                <a:cs typeface="+mj-cs"/>
              </a:rPr>
              <a:t>精度定义</a:t>
            </a:r>
            <a:endParaRPr lang="en-US" altLang="zh-CN" sz="2400" b="1" dirty="0" smtClean="0">
              <a:latin typeface="微软雅黑" pitchFamily="34" charset="-122"/>
              <a:ea typeface="微软雅黑" pitchFamily="34" charset="-122"/>
              <a:cs typeface="+mj-cs"/>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342900" indent="-342900" eaLnBrk="0" hangingPunct="0">
              <a:lnSpc>
                <a:spcPct val="125000"/>
              </a:lnSpc>
              <a:spcBef>
                <a:spcPts val="1200"/>
              </a:spcBef>
              <a:buClr>
                <a:srgbClr val="C00000"/>
              </a:buClr>
              <a:buSzPct val="85000"/>
              <a:buFont typeface="Wingdings" pitchFamily="2" charset="2"/>
              <a:buChar char="p"/>
              <a:defRPr/>
            </a:pPr>
            <a:endParaRPr lang="en-US" altLang="zh-CN" sz="2400" b="1" dirty="0">
              <a:solidFill>
                <a:srgbClr val="8E0000"/>
              </a:solidFill>
              <a:latin typeface="微软雅黑" pitchFamily="34" charset="-122"/>
              <a:ea typeface="微软雅黑" pitchFamily="34" charset="-122"/>
              <a:cs typeface="+mj-cs"/>
            </a:endParaRPr>
          </a:p>
        </p:txBody>
      </p:sp>
      <p:pic>
        <p:nvPicPr>
          <p:cNvPr id="3" name="图片 2"/>
          <p:cNvPicPr>
            <a:picLocks noChangeAspect="1"/>
          </p:cNvPicPr>
          <p:nvPr/>
        </p:nvPicPr>
        <p:blipFill>
          <a:blip r:embed="rId3"/>
          <a:stretch>
            <a:fillRect/>
          </a:stretch>
        </p:blipFill>
        <p:spPr>
          <a:xfrm>
            <a:off x="1036870" y="1813310"/>
            <a:ext cx="8261243" cy="2214794"/>
          </a:xfrm>
          <a:prstGeom prst="rect">
            <a:avLst/>
          </a:prstGeom>
          <a:ln w="25400">
            <a:solidFill>
              <a:srgbClr val="0066FF"/>
            </a:solidFill>
          </a:ln>
        </p:spPr>
      </p:pic>
      <p:pic>
        <p:nvPicPr>
          <p:cNvPr id="6" name="图片 5"/>
          <p:cNvPicPr>
            <a:picLocks noChangeAspect="1"/>
          </p:cNvPicPr>
          <p:nvPr/>
        </p:nvPicPr>
        <p:blipFill>
          <a:blip r:embed="rId4"/>
          <a:stretch>
            <a:fillRect/>
          </a:stretch>
        </p:blipFill>
        <p:spPr>
          <a:xfrm>
            <a:off x="1047144" y="4833066"/>
            <a:ext cx="8446177" cy="1706408"/>
          </a:xfrm>
          <a:prstGeom prst="rect">
            <a:avLst/>
          </a:prstGeom>
          <a:ln w="25400">
            <a:solidFill>
              <a:schemeClr val="bg1"/>
            </a:solidFill>
          </a:ln>
        </p:spPr>
      </p:pic>
      <p:sp>
        <p:nvSpPr>
          <p:cNvPr id="13" name="矩形 12"/>
          <p:cNvSpPr/>
          <p:nvPr/>
        </p:nvSpPr>
        <p:spPr bwMode="auto">
          <a:xfrm>
            <a:off x="1036871" y="4788900"/>
            <a:ext cx="8373829" cy="1910350"/>
          </a:xfrm>
          <a:prstGeom prst="rect">
            <a:avLst/>
          </a:prstGeom>
          <a:solidFill>
            <a:schemeClr val="bg1">
              <a:alpha val="0"/>
            </a:schemeClr>
          </a:solidFill>
          <a:ln w="25400"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ndParaRPr>
          </a:p>
        </p:txBody>
      </p:sp>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40</a:t>
            </a:fld>
            <a:endParaRPr lang="en-US" altLang="zh-CN" dirty="0"/>
          </a:p>
        </p:txBody>
      </p:sp>
      <p:sp>
        <p:nvSpPr>
          <p:cNvPr id="14" name="矩形 13"/>
          <p:cNvSpPr/>
          <p:nvPr/>
        </p:nvSpPr>
        <p:spPr bwMode="auto">
          <a:xfrm>
            <a:off x="2749337" y="3657600"/>
            <a:ext cx="153423" cy="294571"/>
          </a:xfrm>
          <a:prstGeom prst="rect">
            <a:avLst/>
          </a:prstGeom>
          <a:solidFill>
            <a:srgbClr val="0066FF">
              <a:alpha val="0"/>
            </a:srgbClr>
          </a:solidFill>
          <a:ln w="15875"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15" name="矩形 14"/>
          <p:cNvSpPr/>
          <p:nvPr/>
        </p:nvSpPr>
        <p:spPr bwMode="auto">
          <a:xfrm>
            <a:off x="2975380" y="3657599"/>
            <a:ext cx="153423" cy="294571"/>
          </a:xfrm>
          <a:prstGeom prst="rect">
            <a:avLst/>
          </a:prstGeom>
          <a:solidFill>
            <a:srgbClr val="0066FF">
              <a:alpha val="0"/>
            </a:srgbClr>
          </a:solidFill>
          <a:ln w="15875"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7" name="矩形 6"/>
          <p:cNvSpPr/>
          <p:nvPr/>
        </p:nvSpPr>
        <p:spPr bwMode="auto">
          <a:xfrm>
            <a:off x="1197284" y="3106350"/>
            <a:ext cx="1582875" cy="335033"/>
          </a:xfrm>
          <a:prstGeom prst="rect">
            <a:avLst/>
          </a:prstGeom>
          <a:solidFill>
            <a:schemeClr val="bg1"/>
          </a:solidFill>
          <a:ln w="1587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数据置信区间</a:t>
            </a:r>
          </a:p>
        </p:txBody>
      </p:sp>
      <p:sp>
        <p:nvSpPr>
          <p:cNvPr id="17" name="矩形 16"/>
          <p:cNvSpPr/>
          <p:nvPr/>
        </p:nvSpPr>
        <p:spPr bwMode="auto">
          <a:xfrm>
            <a:off x="3043162" y="3104182"/>
            <a:ext cx="1343903" cy="335033"/>
          </a:xfrm>
          <a:prstGeom prst="rect">
            <a:avLst/>
          </a:prstGeom>
          <a:solidFill>
            <a:schemeClr val="bg1"/>
          </a:solidFill>
          <a:ln w="1587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数据置信度</a:t>
            </a:r>
          </a:p>
        </p:txBody>
      </p:sp>
      <p:cxnSp>
        <p:nvCxnSpPr>
          <p:cNvPr id="10" name="直接箭头连接符 9"/>
          <p:cNvCxnSpPr/>
          <p:nvPr/>
        </p:nvCxnSpPr>
        <p:spPr bwMode="auto">
          <a:xfrm flipH="1" flipV="1">
            <a:off x="2681728" y="3465499"/>
            <a:ext cx="138312" cy="1690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直接箭头连接符 17"/>
          <p:cNvCxnSpPr/>
          <p:nvPr/>
        </p:nvCxnSpPr>
        <p:spPr bwMode="auto">
          <a:xfrm flipV="1">
            <a:off x="3073613" y="3473183"/>
            <a:ext cx="112700" cy="1613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3" name="内容占位符 2"/>
          <p:cNvSpPr txBox="1">
            <a:spLocks/>
          </p:cNvSpPr>
          <p:nvPr/>
        </p:nvSpPr>
        <p:spPr bwMode="auto">
          <a:xfrm>
            <a:off x="738919" y="4182237"/>
            <a:ext cx="8493981" cy="598531"/>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latin typeface="微软雅黑" panose="020B0503020204020204" pitchFamily="34" charset="-122"/>
                <a:ea typeface="微软雅黑" panose="020B0503020204020204" pitchFamily="34" charset="-122"/>
              </a:rPr>
              <a:t>聚合</a:t>
            </a:r>
            <a:r>
              <a:rPr lang="zh-CN" altLang="en-US" sz="2400" b="1" dirty="0" smtClean="0">
                <a:latin typeface="微软雅黑" panose="020B0503020204020204" pitchFamily="34" charset="-122"/>
                <a:ea typeface="微软雅黑" panose="020B0503020204020204" pitchFamily="34" charset="-122"/>
              </a:rPr>
              <a:t>精度的</a:t>
            </a:r>
            <a:r>
              <a:rPr lang="zh-CN" altLang="en-US" sz="2400" b="1" kern="0" dirty="0" smtClean="0">
                <a:ea typeface="微软雅黑" pitchFamily="34" charset="-122"/>
              </a:rPr>
              <a:t>解析表达</a:t>
            </a:r>
            <a:endParaRPr lang="en-US" altLang="zh-CN" sz="2400" b="1" kern="0" dirty="0" smtClean="0">
              <a:ea typeface="微软雅黑" pitchFamily="34" charset="-122"/>
            </a:endParaRPr>
          </a:p>
        </p:txBody>
      </p:sp>
      <p:sp>
        <p:nvSpPr>
          <p:cNvPr id="24" name="矩形 23"/>
          <p:cNvSpPr/>
          <p:nvPr/>
        </p:nvSpPr>
        <p:spPr bwMode="auto">
          <a:xfrm>
            <a:off x="5380027" y="5749263"/>
            <a:ext cx="222974" cy="294571"/>
          </a:xfrm>
          <a:prstGeom prst="rect">
            <a:avLst/>
          </a:prstGeom>
          <a:solidFill>
            <a:srgbClr val="0066FF">
              <a:alpha val="0"/>
            </a:srgbClr>
          </a:solidFill>
          <a:ln w="15875"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25" name="矩形 24"/>
          <p:cNvSpPr/>
          <p:nvPr/>
        </p:nvSpPr>
        <p:spPr bwMode="auto">
          <a:xfrm>
            <a:off x="6037901" y="6242050"/>
            <a:ext cx="3194999" cy="377312"/>
          </a:xfrm>
          <a:prstGeom prst="rect">
            <a:avLst/>
          </a:prstGeom>
          <a:solidFill>
            <a:schemeClr val="bg1"/>
          </a:solidFill>
          <a:ln w="1587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i</a:t>
            </a: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类用户的数量，共有</a:t>
            </a:r>
            <a:r>
              <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k</a:t>
            </a: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类用户</a:t>
            </a:r>
          </a:p>
        </p:txBody>
      </p:sp>
      <p:cxnSp>
        <p:nvCxnSpPr>
          <p:cNvPr id="20" name="直接箭头连接符 19"/>
          <p:cNvCxnSpPr/>
          <p:nvPr/>
        </p:nvCxnSpPr>
        <p:spPr bwMode="auto">
          <a:xfrm>
            <a:off x="5603001" y="6043834"/>
            <a:ext cx="356010" cy="3158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5534406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41</a:t>
            </a:fld>
            <a:endParaRPr lang="en-US" altLang="zh-CN" dirty="0"/>
          </a:p>
        </p:txBody>
      </p:sp>
      <p:sp>
        <p:nvSpPr>
          <p:cNvPr id="5" name="标题 1"/>
          <p:cNvSpPr>
            <a:spLocks noGrp="1"/>
          </p:cNvSpPr>
          <p:nvPr>
            <p:ph type="title"/>
          </p:nvPr>
        </p:nvSpPr>
        <p:spPr>
          <a:xfrm>
            <a:off x="495300" y="44450"/>
            <a:ext cx="8915400" cy="1008063"/>
          </a:xfrm>
        </p:spPr>
        <p:txBody>
          <a:bodyPr/>
          <a:lstStyle/>
          <a:p>
            <a:pPr>
              <a:defRPr/>
            </a:pPr>
            <a:r>
              <a:rPr lang="zh-CN" altLang="en-US" sz="2800" b="1" kern="1200" dirty="0" smtClean="0">
                <a:solidFill>
                  <a:srgbClr val="8E0000"/>
                </a:solidFill>
                <a:latin typeface="微软雅黑" pitchFamily="34" charset="-122"/>
                <a:ea typeface="微软雅黑" pitchFamily="34" charset="-122"/>
              </a:rPr>
              <a:t>四、隐私保护</a:t>
            </a:r>
            <a:r>
              <a:rPr lang="zh-CN" altLang="en-US" sz="2800" b="1" kern="1200" dirty="0">
                <a:solidFill>
                  <a:srgbClr val="8E0000"/>
                </a:solidFill>
                <a:latin typeface="微软雅黑" pitchFamily="34" charset="-122"/>
                <a:ea typeface="微软雅黑" pitchFamily="34" charset="-122"/>
              </a:rPr>
              <a:t>下的用电数据收集激励机制</a:t>
            </a:r>
            <a:r>
              <a:rPr lang="zh-CN" altLang="en-US" sz="2800" b="1" kern="1200" dirty="0" smtClean="0">
                <a:solidFill>
                  <a:srgbClr val="8E0000"/>
                </a:solidFill>
                <a:latin typeface="微软雅黑" pitchFamily="34" charset="-122"/>
                <a:ea typeface="微软雅黑" pitchFamily="34" charset="-122"/>
              </a:rPr>
              <a:t>研究</a:t>
            </a:r>
            <a:endParaRPr lang="zh-CN" altLang="en-US" sz="2800" b="1" kern="1200" dirty="0">
              <a:solidFill>
                <a:srgbClr val="8E0000"/>
              </a:solidFill>
              <a:latin typeface="微软雅黑" pitchFamily="34" charset="-122"/>
              <a:ea typeface="微软雅黑" pitchFamily="34" charset="-122"/>
            </a:endParaRPr>
          </a:p>
        </p:txBody>
      </p:sp>
      <p:sp>
        <p:nvSpPr>
          <p:cNvPr id="16" name="内容占位符 2"/>
          <p:cNvSpPr txBox="1">
            <a:spLocks/>
          </p:cNvSpPr>
          <p:nvPr/>
        </p:nvSpPr>
        <p:spPr bwMode="auto">
          <a:xfrm>
            <a:off x="738919" y="1262060"/>
            <a:ext cx="9036906" cy="2051412"/>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smtClean="0">
                <a:latin typeface="微软雅黑" pitchFamily="34" charset="-122"/>
                <a:ea typeface="微软雅黑" pitchFamily="34" charset="-122"/>
                <a:cs typeface="+mj-cs"/>
              </a:rPr>
              <a:t>基于契约理论的隐私收买机制</a:t>
            </a:r>
            <a:r>
              <a:rPr lang="zh-CN" altLang="en-US" sz="2400" b="1" dirty="0">
                <a:latin typeface="微软雅黑" pitchFamily="34" charset="-122"/>
                <a:ea typeface="微软雅黑" pitchFamily="34" charset="-122"/>
                <a:cs typeface="+mj-cs"/>
              </a:rPr>
              <a:t>设计</a:t>
            </a:r>
          </a:p>
          <a:p>
            <a:pPr marL="800100" lvl="1" indent="-342900" eaLnBrk="0" hangingPunct="0">
              <a:spcBef>
                <a:spcPts val="600"/>
              </a:spcBef>
              <a:buClr>
                <a:schemeClr val="tx1"/>
              </a:buClr>
              <a:buSzPct val="100000"/>
              <a:buFont typeface="微软雅黑" pitchFamily="34" charset="-122"/>
              <a:buChar char="◆"/>
              <a:defRPr/>
            </a:pPr>
            <a:r>
              <a:rPr lang="zh-CN" altLang="en-US" sz="2200" b="1" kern="0" dirty="0">
                <a:ea typeface="微软雅黑" pitchFamily="34" charset="-122"/>
              </a:rPr>
              <a:t>隐私机制的</a:t>
            </a:r>
            <a:r>
              <a:rPr lang="zh-CN" altLang="en-US" sz="2200" b="1" kern="0" dirty="0" smtClean="0">
                <a:ea typeface="微软雅黑" pitchFamily="34" charset="-122"/>
              </a:rPr>
              <a:t>引入对</a:t>
            </a:r>
            <a:r>
              <a:rPr lang="zh-CN" altLang="en-US" sz="2200" b="1" kern="0" dirty="0">
                <a:ea typeface="微软雅黑" pitchFamily="34" charset="-122"/>
              </a:rPr>
              <a:t>窃电检测算法的</a:t>
            </a:r>
            <a:r>
              <a:rPr lang="zh-CN" altLang="en-US" sz="2200" b="1" kern="0" dirty="0" smtClean="0">
                <a:ea typeface="微软雅黑" pitchFamily="34" charset="-122"/>
              </a:rPr>
              <a:t>性能影响巨大</a:t>
            </a:r>
            <a:endParaRPr lang="en-US" altLang="zh-CN" sz="2200" b="1" kern="0" dirty="0" smtClean="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用户多样化的隐私需求</a:t>
            </a:r>
            <a:endParaRPr lang="en-US" altLang="zh-CN" sz="2200" b="1" kern="0" dirty="0" smtClean="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电力公司无法</a:t>
            </a:r>
            <a:r>
              <a:rPr lang="zh-CN" altLang="en-US" sz="2200" b="1" kern="0" dirty="0">
                <a:ea typeface="微软雅黑" pitchFamily="34" charset="-122"/>
              </a:rPr>
              <a:t>直接获得每个用户真实的隐私</a:t>
            </a:r>
            <a:r>
              <a:rPr lang="zh-CN" altLang="en-US" sz="2200" b="1" kern="0" dirty="0" smtClean="0">
                <a:ea typeface="微软雅黑" pitchFamily="34" charset="-122"/>
              </a:rPr>
              <a:t>需求（不完整信息）</a:t>
            </a:r>
            <a:endParaRPr lang="zh-CN" altLang="en-US" sz="2200" b="1" kern="0" dirty="0">
              <a:ea typeface="微软雅黑" pitchFamily="34" charset="-122"/>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smtClean="0">
              <a:solidFill>
                <a:srgbClr val="8E0000"/>
              </a:solidFill>
              <a:latin typeface="微软雅黑" pitchFamily="34" charset="-122"/>
              <a:ea typeface="微软雅黑" pitchFamily="34" charset="-122"/>
              <a:cs typeface="+mj-cs"/>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342900" indent="-342900" eaLnBrk="0" hangingPunct="0">
              <a:lnSpc>
                <a:spcPct val="125000"/>
              </a:lnSpc>
              <a:spcBef>
                <a:spcPts val="1200"/>
              </a:spcBef>
              <a:buClr>
                <a:srgbClr val="C00000"/>
              </a:buClr>
              <a:buSzPct val="85000"/>
              <a:buFont typeface="Wingdings" pitchFamily="2" charset="2"/>
              <a:buChar char="p"/>
              <a:defRPr/>
            </a:pPr>
            <a:endParaRPr lang="en-US" altLang="zh-CN" sz="2400" b="1" dirty="0">
              <a:solidFill>
                <a:srgbClr val="8E0000"/>
              </a:solidFill>
              <a:latin typeface="微软雅黑" pitchFamily="34" charset="-122"/>
              <a:ea typeface="微软雅黑" pitchFamily="34" charset="-122"/>
              <a:cs typeface="+mj-cs"/>
            </a:endParaRPr>
          </a:p>
        </p:txBody>
      </p:sp>
      <p:sp>
        <p:nvSpPr>
          <p:cNvPr id="8" name="矩形 7"/>
          <p:cNvSpPr/>
          <p:nvPr/>
        </p:nvSpPr>
        <p:spPr bwMode="auto">
          <a:xfrm>
            <a:off x="3506603" y="4349075"/>
            <a:ext cx="1347020" cy="2291631"/>
          </a:xfrm>
          <a:prstGeom prst="rect">
            <a:avLst/>
          </a:prstGeom>
          <a:solidFill>
            <a:srgbClr val="0066FF"/>
          </a:solidFill>
          <a:ln w="9525" cap="flat" cmpd="sng" algn="ctr">
            <a:solidFill>
              <a:srgbClr val="0066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供电公司</a:t>
            </a:r>
          </a:p>
        </p:txBody>
      </p:sp>
      <p:sp>
        <p:nvSpPr>
          <p:cNvPr id="23" name="矩形 22"/>
          <p:cNvSpPr/>
          <p:nvPr/>
        </p:nvSpPr>
        <p:spPr bwMode="auto">
          <a:xfrm>
            <a:off x="6123937" y="4349076"/>
            <a:ext cx="2148348" cy="487415"/>
          </a:xfrm>
          <a:prstGeom prst="rect">
            <a:avLst/>
          </a:prstGeom>
          <a:solidFill>
            <a:srgbClr val="0066FF"/>
          </a:solidFill>
          <a:ln w="9525" cap="flat" cmpd="sng" algn="ctr">
            <a:solidFill>
              <a:srgbClr val="0066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b="1" dirty="0" smtClean="0">
                <a:solidFill>
                  <a:schemeClr val="bg1"/>
                </a:solidFill>
                <a:latin typeface="微软雅黑" panose="020B0503020204020204" pitchFamily="34" charset="-122"/>
                <a:ea typeface="微软雅黑" panose="020B0503020204020204" pitchFamily="34" charset="-122"/>
              </a:rPr>
              <a:t>1</a:t>
            </a:r>
            <a:r>
              <a:rPr lang="zh-CN" altLang="en-US" b="1" dirty="0" smtClean="0">
                <a:solidFill>
                  <a:schemeClr val="bg1"/>
                </a:solidFill>
                <a:latin typeface="微软雅黑" panose="020B0503020204020204" pitchFamily="34" charset="-122"/>
                <a:ea typeface="微软雅黑" panose="020B0503020204020204" pitchFamily="34" charset="-122"/>
              </a:rPr>
              <a:t>类隐私敏感</a:t>
            </a:r>
            <a:r>
              <a:rPr lang="zh-CN" altLang="en-US" b="1" dirty="0">
                <a:solidFill>
                  <a:schemeClr val="bg1"/>
                </a:solidFill>
                <a:latin typeface="微软雅黑" panose="020B0503020204020204" pitchFamily="34" charset="-122"/>
                <a:ea typeface="微软雅黑" panose="020B0503020204020204" pitchFamily="34" charset="-122"/>
              </a:rPr>
              <a:t>用户</a:t>
            </a:r>
            <a:endParaRPr kumimoji="0" lang="zh-CN" altLang="en-US" sz="18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24" name="矩形 23"/>
          <p:cNvSpPr/>
          <p:nvPr/>
        </p:nvSpPr>
        <p:spPr bwMode="auto">
          <a:xfrm>
            <a:off x="6123936" y="4961491"/>
            <a:ext cx="2148349" cy="487415"/>
          </a:xfrm>
          <a:prstGeom prst="rect">
            <a:avLst/>
          </a:prstGeom>
          <a:solidFill>
            <a:srgbClr val="0066FF"/>
          </a:solidFill>
          <a:ln w="9525" cap="flat" cmpd="sng" algn="ctr">
            <a:solidFill>
              <a:srgbClr val="0066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b="1" dirty="0" smtClean="0">
                <a:solidFill>
                  <a:schemeClr val="bg1"/>
                </a:solidFill>
                <a:latin typeface="微软雅黑" panose="020B0503020204020204" pitchFamily="34" charset="-122"/>
                <a:ea typeface="微软雅黑" panose="020B0503020204020204" pitchFamily="34" charset="-122"/>
              </a:rPr>
              <a:t>2</a:t>
            </a:r>
            <a:r>
              <a:rPr lang="zh-CN" altLang="en-US" b="1" dirty="0" smtClean="0">
                <a:solidFill>
                  <a:schemeClr val="bg1"/>
                </a:solidFill>
                <a:latin typeface="微软雅黑" panose="020B0503020204020204" pitchFamily="34" charset="-122"/>
                <a:ea typeface="微软雅黑" panose="020B0503020204020204" pitchFamily="34" charset="-122"/>
              </a:rPr>
              <a:t>类隐私敏感</a:t>
            </a:r>
            <a:r>
              <a:rPr lang="zh-CN" altLang="en-US" b="1" dirty="0">
                <a:solidFill>
                  <a:schemeClr val="bg1"/>
                </a:solidFill>
                <a:latin typeface="微软雅黑" panose="020B0503020204020204" pitchFamily="34" charset="-122"/>
                <a:ea typeface="微软雅黑" panose="020B0503020204020204" pitchFamily="34" charset="-122"/>
              </a:rPr>
              <a:t>用户</a:t>
            </a:r>
            <a:endParaRPr kumimoji="0" lang="zh-CN" altLang="en-US" sz="18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11" name="文本框 10"/>
          <p:cNvSpPr txBox="1"/>
          <p:nvPr/>
        </p:nvSpPr>
        <p:spPr>
          <a:xfrm rot="5400000">
            <a:off x="6996782" y="5482390"/>
            <a:ext cx="697627" cy="707886"/>
          </a:xfrm>
          <a:prstGeom prst="rect">
            <a:avLst/>
          </a:prstGeom>
          <a:noFill/>
        </p:spPr>
        <p:txBody>
          <a:bodyPr wrap="none" rtlCol="0">
            <a:spAutoFit/>
          </a:bodyPr>
          <a:lstStyle/>
          <a:p>
            <a:r>
              <a:rPr lang="en-US" altLang="zh-CN" sz="4000" b="1" dirty="0" smtClean="0"/>
              <a:t>…</a:t>
            </a:r>
            <a:endParaRPr lang="zh-CN" altLang="en-US" sz="4000" b="1" dirty="0"/>
          </a:p>
        </p:txBody>
      </p:sp>
      <p:sp>
        <p:nvSpPr>
          <p:cNvPr id="26" name="矩形 25"/>
          <p:cNvSpPr/>
          <p:nvPr/>
        </p:nvSpPr>
        <p:spPr bwMode="auto">
          <a:xfrm>
            <a:off x="6123936" y="6153291"/>
            <a:ext cx="2148349" cy="487415"/>
          </a:xfrm>
          <a:prstGeom prst="rect">
            <a:avLst/>
          </a:prstGeom>
          <a:solidFill>
            <a:srgbClr val="0066FF"/>
          </a:solidFill>
          <a:ln w="9525" cap="flat" cmpd="sng" algn="ctr">
            <a:solidFill>
              <a:srgbClr val="0066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b="1" dirty="0">
                <a:solidFill>
                  <a:schemeClr val="bg1"/>
                </a:solidFill>
                <a:latin typeface="微软雅黑" panose="020B0503020204020204" pitchFamily="34" charset="-122"/>
                <a:ea typeface="微软雅黑" panose="020B0503020204020204" pitchFamily="34" charset="-122"/>
              </a:rPr>
              <a:t>k</a:t>
            </a:r>
            <a:r>
              <a:rPr lang="zh-CN" altLang="en-US" b="1" dirty="0" smtClean="0">
                <a:solidFill>
                  <a:schemeClr val="bg1"/>
                </a:solidFill>
                <a:latin typeface="微软雅黑" panose="020B0503020204020204" pitchFamily="34" charset="-122"/>
                <a:ea typeface="微软雅黑" panose="020B0503020204020204" pitchFamily="34" charset="-122"/>
              </a:rPr>
              <a:t>类隐私敏感</a:t>
            </a:r>
            <a:r>
              <a:rPr lang="zh-CN" altLang="en-US" b="1" dirty="0">
                <a:solidFill>
                  <a:schemeClr val="bg1"/>
                </a:solidFill>
                <a:latin typeface="微软雅黑" panose="020B0503020204020204" pitchFamily="34" charset="-122"/>
                <a:ea typeface="微软雅黑" panose="020B0503020204020204" pitchFamily="34" charset="-122"/>
              </a:rPr>
              <a:t>用户</a:t>
            </a:r>
            <a:endParaRPr kumimoji="0" lang="zh-CN" altLang="en-US" sz="18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cxnSp>
        <p:nvCxnSpPr>
          <p:cNvPr id="30" name="直接箭头连接符 29"/>
          <p:cNvCxnSpPr/>
          <p:nvPr/>
        </p:nvCxnSpPr>
        <p:spPr bwMode="auto">
          <a:xfrm flipH="1">
            <a:off x="4853623" y="4590636"/>
            <a:ext cx="1270313" cy="13029"/>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31" name="直接箭头连接符 30"/>
          <p:cNvCxnSpPr/>
          <p:nvPr/>
        </p:nvCxnSpPr>
        <p:spPr bwMode="auto">
          <a:xfrm flipH="1">
            <a:off x="4853623" y="5205198"/>
            <a:ext cx="1270313" cy="13029"/>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32" name="直接箭头连接符 31"/>
          <p:cNvCxnSpPr/>
          <p:nvPr/>
        </p:nvCxnSpPr>
        <p:spPr bwMode="auto">
          <a:xfrm flipH="1">
            <a:off x="4853623" y="6430028"/>
            <a:ext cx="1270313" cy="13029"/>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 name="圆角矩形 19"/>
          <p:cNvSpPr/>
          <p:nvPr/>
        </p:nvSpPr>
        <p:spPr bwMode="auto">
          <a:xfrm>
            <a:off x="3639860" y="3021057"/>
            <a:ext cx="4454013" cy="626723"/>
          </a:xfrm>
          <a:prstGeom prst="roundRect">
            <a:avLst/>
          </a:prstGeom>
          <a:solidFill>
            <a:schemeClr val="bg1"/>
          </a:solidFill>
          <a:ln w="31750" cap="flat" cmpd="sng" algn="ctr">
            <a:solidFill>
              <a:srgbClr val="0066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b="1" dirty="0">
                <a:latin typeface="微软雅黑" panose="020B0503020204020204" pitchFamily="34" charset="-122"/>
                <a:ea typeface="微软雅黑" panose="020B0503020204020204" pitchFamily="34" charset="-122"/>
              </a:rPr>
              <a:t>隐私激励机制</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5" name="圆角矩形 24"/>
          <p:cNvSpPr/>
          <p:nvPr/>
        </p:nvSpPr>
        <p:spPr bwMode="auto">
          <a:xfrm>
            <a:off x="6015306" y="4256602"/>
            <a:ext cx="2371920" cy="2465798"/>
          </a:xfrm>
          <a:prstGeom prst="roundRect">
            <a:avLst>
              <a:gd name="adj" fmla="val 5188"/>
            </a:avLst>
          </a:prstGeom>
          <a:solidFill>
            <a:schemeClr val="bg1">
              <a:alpha val="0"/>
            </a:schemeClr>
          </a:solidFill>
          <a:ln w="25400"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cxnSp>
        <p:nvCxnSpPr>
          <p:cNvPr id="40" name="直接箭头连接符 39"/>
          <p:cNvCxnSpPr>
            <a:stCxn id="8" idx="0"/>
          </p:cNvCxnSpPr>
          <p:nvPr/>
        </p:nvCxnSpPr>
        <p:spPr bwMode="auto">
          <a:xfrm flipV="1">
            <a:off x="4180113" y="3647244"/>
            <a:ext cx="0" cy="70183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3" name="直接箭头连接符 42"/>
          <p:cNvCxnSpPr/>
          <p:nvPr/>
        </p:nvCxnSpPr>
        <p:spPr bwMode="auto">
          <a:xfrm>
            <a:off x="7219419" y="3684973"/>
            <a:ext cx="2490" cy="560405"/>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47" name="文本框 46"/>
          <p:cNvSpPr txBox="1"/>
          <p:nvPr/>
        </p:nvSpPr>
        <p:spPr>
          <a:xfrm>
            <a:off x="3409070" y="3694182"/>
            <a:ext cx="816315" cy="584775"/>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隐私收买预算</a:t>
            </a:r>
            <a:endParaRPr lang="zh-CN" altLang="en-US" sz="1600"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7241953" y="3682607"/>
            <a:ext cx="816315" cy="584775"/>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隐私售卖合同</a:t>
            </a:r>
            <a:endParaRPr lang="zh-CN" altLang="en-US" sz="1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0" name="文本框 49"/>
              <p:cNvSpPr txBox="1"/>
              <p:nvPr/>
            </p:nvSpPr>
            <p:spPr>
              <a:xfrm>
                <a:off x="5110121" y="4245378"/>
                <a:ext cx="7567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rPr>
                          </m:ctrlPr>
                        </m:sSubPr>
                        <m:e>
                          <m:r>
                            <a:rPr lang="en-US" altLang="zh-CN" i="1">
                              <a:latin typeface="Cambria Math" panose="02040503050406030204" pitchFamily="18" charset="0"/>
                            </a:rPr>
                            <m:t>𝑥</m:t>
                          </m:r>
                        </m:e>
                        <m:sub>
                          <m:r>
                            <a:rPr lang="en-US" altLang="zh-CN" i="0">
                              <a:latin typeface="Cambria Math" panose="02040503050406030204" pitchFamily="18" charset="0"/>
                            </a:rPr>
                            <m:t>1</m:t>
                          </m:r>
                        </m:sub>
                      </m:sSub>
                      <m:r>
                        <a:rPr lang="en-US" altLang="zh-CN" i="1">
                          <a:latin typeface="Cambria Math" panose="02040503050406030204" pitchFamily="18" charset="0"/>
                        </a:rPr>
                        <m:t>+</m:t>
                      </m:r>
                      <m:sSub>
                        <m:sSubPr>
                          <m:ctrlPr>
                            <a:rPr lang="en-US" altLang="zh-CN" i="1" smtClean="0">
                              <a:latin typeface="Cambria Math"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1</m:t>
                          </m:r>
                        </m:sub>
                      </m:sSub>
                    </m:oMath>
                  </m:oMathPara>
                </a14:m>
                <a:endParaRPr lang="zh-CN" altLang="en-US" i="1" dirty="0"/>
              </a:p>
            </p:txBody>
          </p:sp>
        </mc:Choice>
        <mc:Fallback xmlns="">
          <p:sp>
            <p:nvSpPr>
              <p:cNvPr id="50" name="文本框 49"/>
              <p:cNvSpPr txBox="1">
                <a:spLocks noRot="1" noChangeAspect="1" noMove="1" noResize="1" noEditPoints="1" noAdjustHandles="1" noChangeArrowheads="1" noChangeShapeType="1" noTextEdit="1"/>
              </p:cNvSpPr>
              <p:nvPr/>
            </p:nvSpPr>
            <p:spPr>
              <a:xfrm>
                <a:off x="5110121" y="4245378"/>
                <a:ext cx="756746" cy="276999"/>
              </a:xfrm>
              <a:prstGeom prst="rect">
                <a:avLst/>
              </a:prstGeom>
              <a:blipFill rotWithShape="0">
                <a:blip r:embed="rId3"/>
                <a:stretch>
                  <a:fillRect l="-3226" r="-1613"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5129760" y="4865058"/>
                <a:ext cx="7593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smtClean="0">
                              <a:latin typeface="Cambria Math"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2</m:t>
                          </m:r>
                        </m:sub>
                      </m:sSub>
                    </m:oMath>
                  </m:oMathPara>
                </a14:m>
                <a:endParaRPr lang="zh-CN" altLang="en-US" i="1" dirty="0"/>
              </a:p>
            </p:txBody>
          </p:sp>
        </mc:Choice>
        <mc:Fallback xmlns="">
          <p:sp>
            <p:nvSpPr>
              <p:cNvPr id="56" name="文本框 55"/>
              <p:cNvSpPr txBox="1">
                <a:spLocks noRot="1" noChangeAspect="1" noMove="1" noResize="1" noEditPoints="1" noAdjustHandles="1" noChangeArrowheads="1" noChangeShapeType="1" noTextEdit="1"/>
              </p:cNvSpPr>
              <p:nvPr/>
            </p:nvSpPr>
            <p:spPr>
              <a:xfrm>
                <a:off x="5129760" y="4865058"/>
                <a:ext cx="759310" cy="276999"/>
              </a:xfrm>
              <a:prstGeom prst="rect">
                <a:avLst/>
              </a:prstGeom>
              <a:blipFill rotWithShape="0">
                <a:blip r:embed="rId4"/>
                <a:stretch>
                  <a:fillRect l="-3200" r="-2400"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5115740" y="6076859"/>
                <a:ext cx="7788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smtClean="0">
                              <a:latin typeface="Cambria Math"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𝑘</m:t>
                          </m:r>
                        </m:sub>
                      </m:sSub>
                    </m:oMath>
                  </m:oMathPara>
                </a14:m>
                <a:endParaRPr lang="zh-CN" altLang="en-US" i="1" dirty="0"/>
              </a:p>
            </p:txBody>
          </p:sp>
        </mc:Choice>
        <mc:Fallback xmlns="">
          <p:sp>
            <p:nvSpPr>
              <p:cNvPr id="57" name="文本框 56"/>
              <p:cNvSpPr txBox="1">
                <a:spLocks noRot="1" noChangeAspect="1" noMove="1" noResize="1" noEditPoints="1" noAdjustHandles="1" noChangeArrowheads="1" noChangeShapeType="1" noTextEdit="1"/>
              </p:cNvSpPr>
              <p:nvPr/>
            </p:nvSpPr>
            <p:spPr>
              <a:xfrm>
                <a:off x="5115740" y="6076859"/>
                <a:ext cx="778803" cy="276999"/>
              </a:xfrm>
              <a:prstGeom prst="rect">
                <a:avLst/>
              </a:prstGeom>
              <a:blipFill rotWithShape="0">
                <a:blip r:embed="rId5"/>
                <a:stretch>
                  <a:fillRect l="-3125" r="-1563" b="-20000"/>
                </a:stretch>
              </a:blipFill>
            </p:spPr>
            <p:txBody>
              <a:bodyPr/>
              <a:lstStyle/>
              <a:p>
                <a:r>
                  <a:rPr lang="zh-CN" altLang="en-US">
                    <a:noFill/>
                  </a:rPr>
                  <a:t> </a:t>
                </a:r>
              </a:p>
            </p:txBody>
          </p:sp>
        </mc:Fallback>
      </mc:AlternateContent>
      <p:pic>
        <p:nvPicPr>
          <p:cNvPr id="58" name="图片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3412" y="5328322"/>
            <a:ext cx="2081491" cy="1774071"/>
          </a:xfrm>
          <a:prstGeom prst="rect">
            <a:avLst/>
          </a:prstGeom>
        </p:spPr>
      </p:pic>
      <p:sp>
        <p:nvSpPr>
          <p:cNvPr id="59" name="文本框 58"/>
          <p:cNvSpPr txBox="1"/>
          <p:nvPr/>
        </p:nvSpPr>
        <p:spPr>
          <a:xfrm>
            <a:off x="2398607" y="5448906"/>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用户隐私</a:t>
            </a:r>
            <a:endParaRPr lang="zh-CN" altLang="en-US" b="1" dirty="0">
              <a:latin typeface="微软雅黑" panose="020B0503020204020204" pitchFamily="34" charset="-122"/>
              <a:ea typeface="微软雅黑" panose="020B0503020204020204" pitchFamily="34" charset="-122"/>
            </a:endParaRPr>
          </a:p>
        </p:txBody>
      </p:sp>
      <p:sp>
        <p:nvSpPr>
          <p:cNvPr id="60" name="文本框 59"/>
          <p:cNvSpPr txBox="1"/>
          <p:nvPr/>
        </p:nvSpPr>
        <p:spPr>
          <a:xfrm>
            <a:off x="523343" y="5079574"/>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数据精度</a:t>
            </a:r>
          </a:p>
        </p:txBody>
      </p:sp>
      <p:sp>
        <p:nvSpPr>
          <p:cNvPr id="61" name="文本框 60"/>
          <p:cNvSpPr txBox="1"/>
          <p:nvPr/>
        </p:nvSpPr>
        <p:spPr>
          <a:xfrm>
            <a:off x="865043" y="4772725"/>
            <a:ext cx="1338828"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检测器性能</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74790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p:cNvSpPr/>
          <p:nvPr/>
        </p:nvSpPr>
        <p:spPr bwMode="auto">
          <a:xfrm>
            <a:off x="6324416" y="6168880"/>
            <a:ext cx="1975175" cy="492122"/>
          </a:xfrm>
          <a:prstGeom prst="roundRect">
            <a:avLst/>
          </a:prstGeom>
          <a:solidFill>
            <a:schemeClr val="bg1">
              <a:alpha val="0"/>
            </a:schemeClr>
          </a:solidFill>
          <a:ln w="1905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44" name="内容占位符 2"/>
          <p:cNvSpPr txBox="1">
            <a:spLocks/>
          </p:cNvSpPr>
          <p:nvPr/>
        </p:nvSpPr>
        <p:spPr bwMode="auto">
          <a:xfrm>
            <a:off x="738919" y="4169649"/>
            <a:ext cx="8493981" cy="1692156"/>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latin typeface="微软雅黑" pitchFamily="34" charset="-122"/>
                <a:ea typeface="微软雅黑" pitchFamily="34" charset="-122"/>
                <a:cs typeface="+mj-cs"/>
              </a:rPr>
              <a:t>设计约束</a:t>
            </a:r>
            <a:endParaRPr lang="en-US" altLang="zh-CN" sz="2200" b="1" kern="0" dirty="0" smtClean="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个人</a:t>
            </a:r>
            <a:r>
              <a:rPr lang="zh-CN" altLang="en-US" sz="2200" b="1" kern="0" dirty="0">
                <a:ea typeface="微软雅黑" pitchFamily="34" charset="-122"/>
              </a:rPr>
              <a:t>理性约束（</a:t>
            </a:r>
            <a:r>
              <a:rPr lang="en-US" altLang="zh-CN" sz="2200" b="1" kern="0" dirty="0">
                <a:ea typeface="微软雅黑" pitchFamily="34" charset="-122"/>
              </a:rPr>
              <a:t>Individual Rationality</a:t>
            </a:r>
            <a:r>
              <a:rPr lang="zh-CN" altLang="en-US" sz="2200" b="1" kern="0" dirty="0">
                <a:ea typeface="微软雅黑" pitchFamily="34" charset="-122"/>
              </a:rPr>
              <a:t>，</a:t>
            </a:r>
            <a:r>
              <a:rPr lang="en-US" altLang="zh-CN" sz="2200" b="1" kern="0" dirty="0">
                <a:ea typeface="微软雅黑" pitchFamily="34" charset="-122"/>
              </a:rPr>
              <a:t>IR</a:t>
            </a:r>
            <a:r>
              <a:rPr lang="zh-CN" altLang="en-US" sz="2200" b="1" kern="0" dirty="0">
                <a:ea typeface="微软雅黑" pitchFamily="34" charset="-122"/>
              </a:rPr>
              <a:t>）</a:t>
            </a:r>
            <a:endParaRPr lang="en-US" altLang="zh-CN" sz="2200" b="1" kern="0" dirty="0" smtClean="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endParaRPr lang="en-US" altLang="zh-CN" sz="2200" b="1" kern="0" dirty="0">
              <a:ea typeface="微软雅黑" pitchFamily="34" charset="-122"/>
            </a:endParaRPr>
          </a:p>
          <a:p>
            <a:pPr marL="800100" lvl="1" indent="-342900" eaLnBrk="0" hangingPunct="0">
              <a:spcBef>
                <a:spcPts val="2400"/>
              </a:spcBef>
              <a:buClr>
                <a:schemeClr val="tx1"/>
              </a:buClr>
              <a:buSzPct val="100000"/>
              <a:buFont typeface="微软雅黑" pitchFamily="34" charset="-122"/>
              <a:buChar char="◆"/>
              <a:defRPr/>
            </a:pPr>
            <a:r>
              <a:rPr lang="zh-CN" altLang="en-US" sz="2200" b="1" kern="0" dirty="0" smtClean="0">
                <a:ea typeface="微软雅黑" pitchFamily="34" charset="-122"/>
              </a:rPr>
              <a:t>激励</a:t>
            </a:r>
            <a:r>
              <a:rPr lang="zh-CN" altLang="en-US" sz="2200" b="1" kern="0" dirty="0">
                <a:ea typeface="微软雅黑" pitchFamily="34" charset="-122"/>
              </a:rPr>
              <a:t>相容约束（</a:t>
            </a:r>
            <a:r>
              <a:rPr lang="en-US" altLang="zh-CN" sz="2200" b="1" kern="0" dirty="0">
                <a:ea typeface="微软雅黑" pitchFamily="34" charset="-122"/>
              </a:rPr>
              <a:t>Incentive Compatibility</a:t>
            </a:r>
            <a:r>
              <a:rPr lang="zh-CN" altLang="en-US" sz="2200" b="1" kern="0" dirty="0">
                <a:ea typeface="微软雅黑" pitchFamily="34" charset="-122"/>
              </a:rPr>
              <a:t>，</a:t>
            </a:r>
            <a:r>
              <a:rPr lang="en-US" altLang="zh-CN" sz="2200" b="1" kern="0" dirty="0">
                <a:ea typeface="微软雅黑" pitchFamily="34" charset="-122"/>
              </a:rPr>
              <a:t>IC</a:t>
            </a:r>
            <a:r>
              <a:rPr lang="zh-CN" altLang="en-US" sz="2200" b="1" kern="0" dirty="0">
                <a:ea typeface="微软雅黑" pitchFamily="34" charset="-122"/>
              </a:rPr>
              <a:t>）</a:t>
            </a: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smtClean="0">
              <a:solidFill>
                <a:srgbClr val="8E0000"/>
              </a:solidFill>
              <a:latin typeface="微软雅黑" pitchFamily="34" charset="-122"/>
              <a:ea typeface="微软雅黑" pitchFamily="34" charset="-122"/>
              <a:cs typeface="+mj-cs"/>
            </a:endParaRPr>
          </a:p>
        </p:txBody>
      </p:sp>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42</a:t>
            </a:fld>
            <a:endParaRPr lang="en-US" altLang="zh-CN" dirty="0"/>
          </a:p>
        </p:txBody>
      </p:sp>
      <p:sp>
        <p:nvSpPr>
          <p:cNvPr id="5" name="标题 1"/>
          <p:cNvSpPr>
            <a:spLocks noGrp="1"/>
          </p:cNvSpPr>
          <p:nvPr>
            <p:ph type="title"/>
          </p:nvPr>
        </p:nvSpPr>
        <p:spPr>
          <a:xfrm>
            <a:off x="495300" y="44450"/>
            <a:ext cx="8915400" cy="1008063"/>
          </a:xfrm>
        </p:spPr>
        <p:txBody>
          <a:bodyPr/>
          <a:lstStyle/>
          <a:p>
            <a:pPr>
              <a:defRPr/>
            </a:pPr>
            <a:r>
              <a:rPr lang="zh-CN" altLang="en-US" sz="2800" b="1" kern="1200" dirty="0" smtClean="0">
                <a:solidFill>
                  <a:srgbClr val="8E0000"/>
                </a:solidFill>
                <a:latin typeface="微软雅黑" pitchFamily="34" charset="-122"/>
                <a:ea typeface="微软雅黑" pitchFamily="34" charset="-122"/>
              </a:rPr>
              <a:t>四、隐私保护</a:t>
            </a:r>
            <a:r>
              <a:rPr lang="zh-CN" altLang="en-US" sz="2800" b="1" kern="1200" dirty="0">
                <a:solidFill>
                  <a:srgbClr val="8E0000"/>
                </a:solidFill>
                <a:latin typeface="微软雅黑" pitchFamily="34" charset="-122"/>
                <a:ea typeface="微软雅黑" pitchFamily="34" charset="-122"/>
              </a:rPr>
              <a:t>下的用电数据收集激励机制</a:t>
            </a:r>
            <a:r>
              <a:rPr lang="zh-CN" altLang="en-US" sz="2800" b="1" kern="1200" dirty="0" smtClean="0">
                <a:solidFill>
                  <a:srgbClr val="8E0000"/>
                </a:solidFill>
                <a:latin typeface="微软雅黑" pitchFamily="34" charset="-122"/>
                <a:ea typeface="微软雅黑" pitchFamily="34" charset="-122"/>
              </a:rPr>
              <a:t>研究</a:t>
            </a:r>
            <a:endParaRPr lang="zh-CN" altLang="en-US" sz="2800" b="1" kern="1200" dirty="0">
              <a:solidFill>
                <a:srgbClr val="8E0000"/>
              </a:solidFill>
              <a:latin typeface="微软雅黑" pitchFamily="34" charset="-122"/>
              <a:ea typeface="微软雅黑" pitchFamily="34" charset="-122"/>
            </a:endParaRPr>
          </a:p>
        </p:txBody>
      </p:sp>
      <p:sp>
        <p:nvSpPr>
          <p:cNvPr id="16" name="内容占位符 2"/>
          <p:cNvSpPr txBox="1">
            <a:spLocks/>
          </p:cNvSpPr>
          <p:nvPr/>
        </p:nvSpPr>
        <p:spPr bwMode="auto">
          <a:xfrm>
            <a:off x="738919" y="1262060"/>
            <a:ext cx="8493981" cy="628385"/>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smtClean="0">
                <a:latin typeface="微软雅黑" pitchFamily="34" charset="-122"/>
                <a:ea typeface="微软雅黑" pitchFamily="34" charset="-122"/>
                <a:cs typeface="+mj-cs"/>
              </a:rPr>
              <a:t>隐私</a:t>
            </a:r>
            <a:r>
              <a:rPr lang="zh-CN" altLang="en-US" sz="2400" b="1" dirty="0">
                <a:latin typeface="微软雅黑" pitchFamily="34" charset="-122"/>
                <a:ea typeface="微软雅黑" pitchFamily="34" charset="-122"/>
                <a:cs typeface="+mj-cs"/>
              </a:rPr>
              <a:t>损失</a:t>
            </a:r>
            <a:r>
              <a:rPr lang="zh-CN" altLang="en-US" sz="2400" b="1" dirty="0" smtClean="0">
                <a:latin typeface="微软雅黑" pitchFamily="34" charset="-122"/>
                <a:ea typeface="微软雅黑" pitchFamily="34" charset="-122"/>
                <a:cs typeface="+mj-cs"/>
              </a:rPr>
              <a:t>模型</a:t>
            </a:r>
            <a:endParaRPr lang="en-US" altLang="zh-CN" sz="2400" b="1" dirty="0" smtClean="0">
              <a:latin typeface="微软雅黑" pitchFamily="34" charset="-122"/>
              <a:ea typeface="微软雅黑" pitchFamily="34" charset="-122"/>
              <a:cs typeface="+mj-cs"/>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342900" indent="-342900" eaLnBrk="0" hangingPunct="0">
              <a:lnSpc>
                <a:spcPct val="125000"/>
              </a:lnSpc>
              <a:spcBef>
                <a:spcPts val="1200"/>
              </a:spcBef>
              <a:buClr>
                <a:srgbClr val="C00000"/>
              </a:buClr>
              <a:buSzPct val="85000"/>
              <a:buFont typeface="Wingdings" pitchFamily="2" charset="2"/>
              <a:buChar char="p"/>
              <a:defRPr/>
            </a:pPr>
            <a:endParaRPr lang="en-US" altLang="zh-CN" sz="2400" b="1" dirty="0">
              <a:solidFill>
                <a:srgbClr val="8E0000"/>
              </a:solidFill>
              <a:latin typeface="微软雅黑" pitchFamily="34" charset="-122"/>
              <a:ea typeface="微软雅黑" pitchFamily="34" charset="-122"/>
              <a:cs typeface="+mj-cs"/>
            </a:endParaRPr>
          </a:p>
        </p:txBody>
      </p:sp>
      <p:pic>
        <p:nvPicPr>
          <p:cNvPr id="3" name="图片 2"/>
          <p:cNvPicPr>
            <a:picLocks noChangeAspect="1"/>
          </p:cNvPicPr>
          <p:nvPr/>
        </p:nvPicPr>
        <p:blipFill>
          <a:blip r:embed="rId3"/>
          <a:stretch>
            <a:fillRect/>
          </a:stretch>
        </p:blipFill>
        <p:spPr>
          <a:xfrm>
            <a:off x="3423256" y="1890445"/>
            <a:ext cx="1703550" cy="461133"/>
          </a:xfrm>
          <a:prstGeom prst="rect">
            <a:avLst/>
          </a:prstGeom>
        </p:spPr>
      </p:pic>
      <p:sp>
        <p:nvSpPr>
          <p:cNvPr id="6" name="矩形 5"/>
          <p:cNvSpPr/>
          <p:nvPr/>
        </p:nvSpPr>
        <p:spPr>
          <a:xfrm>
            <a:off x="5268178" y="1521113"/>
            <a:ext cx="1800493"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用户</a:t>
            </a:r>
            <a:r>
              <a:rPr lang="zh-CN" altLang="en-US" dirty="0">
                <a:latin typeface="微软雅黑" panose="020B0503020204020204" pitchFamily="34" charset="-122"/>
                <a:ea typeface="微软雅黑" panose="020B0503020204020204" pitchFamily="34" charset="-122"/>
              </a:rPr>
              <a:t>的隐私权重</a:t>
            </a:r>
          </a:p>
        </p:txBody>
      </p:sp>
      <p:pic>
        <p:nvPicPr>
          <p:cNvPr id="7" name="图片 6"/>
          <p:cNvPicPr>
            <a:picLocks noChangeAspect="1"/>
          </p:cNvPicPr>
          <p:nvPr/>
        </p:nvPicPr>
        <p:blipFill>
          <a:blip r:embed="rId4"/>
          <a:stretch>
            <a:fillRect/>
          </a:stretch>
        </p:blipFill>
        <p:spPr>
          <a:xfrm>
            <a:off x="950823" y="2303075"/>
            <a:ext cx="8459877" cy="1796316"/>
          </a:xfrm>
          <a:prstGeom prst="rect">
            <a:avLst/>
          </a:prstGeom>
        </p:spPr>
      </p:pic>
      <p:sp>
        <p:nvSpPr>
          <p:cNvPr id="33" name="矩形 32"/>
          <p:cNvSpPr/>
          <p:nvPr/>
        </p:nvSpPr>
        <p:spPr bwMode="auto">
          <a:xfrm>
            <a:off x="4481614" y="1938309"/>
            <a:ext cx="207879" cy="334920"/>
          </a:xfrm>
          <a:prstGeom prst="rect">
            <a:avLst/>
          </a:prstGeom>
          <a:solidFill>
            <a:srgbClr val="0066FF">
              <a:alpha val="0"/>
            </a:srgbClr>
          </a:solidFill>
          <a:ln w="15875"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cxnSp>
        <p:nvCxnSpPr>
          <p:cNvPr id="10" name="肘形连接符 9"/>
          <p:cNvCxnSpPr>
            <a:endCxn id="6" idx="1"/>
          </p:cNvCxnSpPr>
          <p:nvPr/>
        </p:nvCxnSpPr>
        <p:spPr bwMode="auto">
          <a:xfrm flipV="1">
            <a:off x="4589929" y="1705779"/>
            <a:ext cx="678249" cy="232530"/>
          </a:xfrm>
          <a:prstGeom prst="bentConnector3">
            <a:avLst>
              <a:gd name="adj1" fmla="val 151"/>
            </a:avLst>
          </a:prstGeom>
          <a:solidFill>
            <a:schemeClr val="accent1"/>
          </a:solidFill>
          <a:ln w="9525" cap="flat" cmpd="sng" algn="ctr">
            <a:solidFill>
              <a:schemeClr val="tx1"/>
            </a:solidFill>
            <a:prstDash val="solid"/>
            <a:round/>
            <a:headEnd type="none" w="med" len="med"/>
            <a:tailEnd type="triangle"/>
          </a:ln>
          <a:effectLst/>
        </p:spPr>
      </p:cxnSp>
      <p:sp>
        <p:nvSpPr>
          <p:cNvPr id="35" name="矩形 34"/>
          <p:cNvSpPr/>
          <p:nvPr/>
        </p:nvSpPr>
        <p:spPr bwMode="auto">
          <a:xfrm>
            <a:off x="4762722" y="1938309"/>
            <a:ext cx="203085" cy="334920"/>
          </a:xfrm>
          <a:prstGeom prst="rect">
            <a:avLst/>
          </a:prstGeom>
          <a:solidFill>
            <a:srgbClr val="0066FF">
              <a:alpha val="0"/>
            </a:srgbClr>
          </a:solidFill>
          <a:ln w="15875"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cxnSp>
        <p:nvCxnSpPr>
          <p:cNvPr id="15" name="直接箭头连接符 14"/>
          <p:cNvCxnSpPr/>
          <p:nvPr/>
        </p:nvCxnSpPr>
        <p:spPr bwMode="auto">
          <a:xfrm flipV="1">
            <a:off x="5065699" y="2107347"/>
            <a:ext cx="202479" cy="19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8" name="矩形 37"/>
          <p:cNvSpPr/>
          <p:nvPr/>
        </p:nvSpPr>
        <p:spPr>
          <a:xfrm>
            <a:off x="5268177" y="1890445"/>
            <a:ext cx="2031325"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契约隐私保护水平</a:t>
            </a:r>
            <a:endParaRPr lang="zh-CN" altLang="en-US" dirty="0">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5"/>
          <a:stretch>
            <a:fillRect/>
          </a:stretch>
        </p:blipFill>
        <p:spPr>
          <a:xfrm>
            <a:off x="7271893" y="1863141"/>
            <a:ext cx="1040899" cy="424181"/>
          </a:xfrm>
          <a:prstGeom prst="rect">
            <a:avLst/>
          </a:prstGeom>
        </p:spPr>
      </p:pic>
      <p:pic>
        <p:nvPicPr>
          <p:cNvPr id="21" name="图片 20"/>
          <p:cNvPicPr>
            <a:picLocks noChangeAspect="1"/>
          </p:cNvPicPr>
          <p:nvPr/>
        </p:nvPicPr>
        <p:blipFill>
          <a:blip r:embed="rId6"/>
          <a:stretch>
            <a:fillRect/>
          </a:stretch>
        </p:blipFill>
        <p:spPr>
          <a:xfrm>
            <a:off x="2042745" y="5114508"/>
            <a:ext cx="2483244" cy="470890"/>
          </a:xfrm>
          <a:prstGeom prst="rect">
            <a:avLst/>
          </a:prstGeom>
        </p:spPr>
      </p:pic>
      <p:pic>
        <p:nvPicPr>
          <p:cNvPr id="22" name="图片 21"/>
          <p:cNvPicPr>
            <a:picLocks noChangeAspect="1"/>
          </p:cNvPicPr>
          <p:nvPr/>
        </p:nvPicPr>
        <p:blipFill>
          <a:blip r:embed="rId7"/>
          <a:stretch>
            <a:fillRect/>
          </a:stretch>
        </p:blipFill>
        <p:spPr>
          <a:xfrm>
            <a:off x="2083860" y="6132634"/>
            <a:ext cx="3954750" cy="566616"/>
          </a:xfrm>
          <a:prstGeom prst="rect">
            <a:avLst/>
          </a:prstGeom>
        </p:spPr>
      </p:pic>
      <p:grpSp>
        <p:nvGrpSpPr>
          <p:cNvPr id="34" name="组合 33"/>
          <p:cNvGrpSpPr/>
          <p:nvPr/>
        </p:nvGrpSpPr>
        <p:grpSpPr>
          <a:xfrm>
            <a:off x="6372433" y="6208320"/>
            <a:ext cx="1879140" cy="375192"/>
            <a:chOff x="7353760" y="5721573"/>
            <a:chExt cx="1879140" cy="375192"/>
          </a:xfrm>
        </p:grpSpPr>
        <p:pic>
          <p:nvPicPr>
            <p:cNvPr id="27" name="图片 26"/>
            <p:cNvPicPr>
              <a:picLocks noChangeAspect="1"/>
            </p:cNvPicPr>
            <p:nvPr/>
          </p:nvPicPr>
          <p:blipFill>
            <a:blip r:embed="rId8"/>
            <a:stretch>
              <a:fillRect/>
            </a:stretch>
          </p:blipFill>
          <p:spPr>
            <a:xfrm>
              <a:off x="8070172" y="5731847"/>
              <a:ext cx="1162728" cy="364918"/>
            </a:xfrm>
            <a:prstGeom prst="rect">
              <a:avLst/>
            </a:prstGeom>
          </p:spPr>
        </p:pic>
        <p:sp>
          <p:nvSpPr>
            <p:cNvPr id="28" name="文本框 27"/>
            <p:cNvSpPr txBox="1"/>
            <p:nvPr/>
          </p:nvSpPr>
          <p:spPr>
            <a:xfrm>
              <a:off x="7353760" y="5721573"/>
              <a:ext cx="87716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数量</a:t>
              </a:r>
              <a:r>
                <a:rPr lang="zh-CN" altLang="en-US" dirty="0" smtClean="0"/>
                <a:t>：</a:t>
              </a:r>
              <a:endParaRPr lang="zh-CN" altLang="en-US" dirty="0"/>
            </a:p>
          </p:txBody>
        </p:sp>
      </p:grpSp>
      <p:sp>
        <p:nvSpPr>
          <p:cNvPr id="51" name="圆角矩形 50"/>
          <p:cNvSpPr/>
          <p:nvPr/>
        </p:nvSpPr>
        <p:spPr bwMode="auto">
          <a:xfrm>
            <a:off x="6324415" y="5088642"/>
            <a:ext cx="1975175" cy="492122"/>
          </a:xfrm>
          <a:prstGeom prst="roundRect">
            <a:avLst/>
          </a:prstGeom>
          <a:solidFill>
            <a:schemeClr val="bg1">
              <a:alpha val="0"/>
            </a:schemeClr>
          </a:solidFill>
          <a:ln w="1905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grpSp>
        <p:nvGrpSpPr>
          <p:cNvPr id="37" name="组合 36"/>
          <p:cNvGrpSpPr/>
          <p:nvPr/>
        </p:nvGrpSpPr>
        <p:grpSpPr>
          <a:xfrm>
            <a:off x="6824496" y="5147746"/>
            <a:ext cx="925181" cy="369332"/>
            <a:chOff x="6824496" y="5147746"/>
            <a:chExt cx="925181" cy="369332"/>
          </a:xfrm>
        </p:grpSpPr>
        <p:sp>
          <p:nvSpPr>
            <p:cNvPr id="53" name="文本框 52"/>
            <p:cNvSpPr txBox="1"/>
            <p:nvPr/>
          </p:nvSpPr>
          <p:spPr>
            <a:xfrm>
              <a:off x="6824496" y="5147746"/>
              <a:ext cx="87716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数量</a:t>
              </a:r>
              <a:r>
                <a:rPr lang="zh-CN" altLang="en-US" dirty="0" smtClean="0"/>
                <a:t>：</a:t>
              </a:r>
              <a:endParaRPr lang="zh-CN" altLang="en-US" dirty="0"/>
            </a:p>
          </p:txBody>
        </p:sp>
        <p:pic>
          <p:nvPicPr>
            <p:cNvPr id="36" name="图片 35"/>
            <p:cNvPicPr>
              <a:picLocks noChangeAspect="1"/>
            </p:cNvPicPr>
            <p:nvPr/>
          </p:nvPicPr>
          <p:blipFill>
            <a:blip r:embed="rId9"/>
            <a:stretch>
              <a:fillRect/>
            </a:stretch>
          </p:blipFill>
          <p:spPr>
            <a:xfrm>
              <a:off x="7565990" y="5212666"/>
              <a:ext cx="183687" cy="239491"/>
            </a:xfrm>
            <a:prstGeom prst="rect">
              <a:avLst/>
            </a:prstGeom>
          </p:spPr>
        </p:pic>
      </p:grpSp>
    </p:spTree>
    <p:extLst>
      <p:ext uri="{BB962C8B-B14F-4D97-AF65-F5344CB8AC3E}">
        <p14:creationId xmlns:p14="http://schemas.microsoft.com/office/powerpoint/2010/main" val="79002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43</a:t>
            </a:fld>
            <a:endParaRPr lang="en-US" altLang="zh-CN" dirty="0"/>
          </a:p>
        </p:txBody>
      </p:sp>
      <p:sp>
        <p:nvSpPr>
          <p:cNvPr id="5" name="标题 1"/>
          <p:cNvSpPr>
            <a:spLocks noGrp="1"/>
          </p:cNvSpPr>
          <p:nvPr>
            <p:ph type="title"/>
          </p:nvPr>
        </p:nvSpPr>
        <p:spPr>
          <a:xfrm>
            <a:off x="495300" y="44450"/>
            <a:ext cx="8915400" cy="1008063"/>
          </a:xfrm>
        </p:spPr>
        <p:txBody>
          <a:bodyPr/>
          <a:lstStyle/>
          <a:p>
            <a:pPr>
              <a:defRPr/>
            </a:pPr>
            <a:r>
              <a:rPr lang="zh-CN" altLang="en-US" sz="2800" b="1" kern="1200" dirty="0" smtClean="0">
                <a:solidFill>
                  <a:srgbClr val="8E0000"/>
                </a:solidFill>
                <a:latin typeface="微软雅黑" pitchFamily="34" charset="-122"/>
                <a:ea typeface="微软雅黑" pitchFamily="34" charset="-122"/>
              </a:rPr>
              <a:t>四、隐私保护</a:t>
            </a:r>
            <a:r>
              <a:rPr lang="zh-CN" altLang="en-US" sz="2800" b="1" kern="1200" dirty="0">
                <a:solidFill>
                  <a:srgbClr val="8E0000"/>
                </a:solidFill>
                <a:latin typeface="微软雅黑" pitchFamily="34" charset="-122"/>
                <a:ea typeface="微软雅黑" pitchFamily="34" charset="-122"/>
              </a:rPr>
              <a:t>下的用电数据收集激励机制</a:t>
            </a:r>
            <a:r>
              <a:rPr lang="zh-CN" altLang="en-US" sz="2800" b="1" kern="1200" dirty="0" smtClean="0">
                <a:solidFill>
                  <a:srgbClr val="8E0000"/>
                </a:solidFill>
                <a:latin typeface="微软雅黑" pitchFamily="34" charset="-122"/>
                <a:ea typeface="微软雅黑" pitchFamily="34" charset="-122"/>
              </a:rPr>
              <a:t>研究</a:t>
            </a:r>
            <a:endParaRPr lang="zh-CN" altLang="en-US" sz="2800" b="1" kern="1200" dirty="0">
              <a:solidFill>
                <a:srgbClr val="8E0000"/>
              </a:solidFill>
              <a:latin typeface="微软雅黑" pitchFamily="34" charset="-122"/>
              <a:ea typeface="微软雅黑" pitchFamily="34" charset="-122"/>
            </a:endParaRPr>
          </a:p>
        </p:txBody>
      </p:sp>
      <p:sp>
        <p:nvSpPr>
          <p:cNvPr id="16" name="内容占位符 2"/>
          <p:cNvSpPr txBox="1">
            <a:spLocks/>
          </p:cNvSpPr>
          <p:nvPr/>
        </p:nvSpPr>
        <p:spPr bwMode="auto">
          <a:xfrm>
            <a:off x="738919" y="1262060"/>
            <a:ext cx="8493981" cy="628385"/>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en-US" altLang="zh-CN" sz="2400" b="1" dirty="0" smtClean="0">
                <a:latin typeface="微软雅黑" pitchFamily="34" charset="-122"/>
                <a:ea typeface="微软雅黑" pitchFamily="34" charset="-122"/>
                <a:cs typeface="+mj-cs"/>
              </a:rPr>
              <a:t>IC</a:t>
            </a:r>
            <a:r>
              <a:rPr lang="zh-CN" altLang="en-US" sz="2400" b="1" dirty="0" smtClean="0">
                <a:latin typeface="微软雅黑" pitchFamily="34" charset="-122"/>
                <a:ea typeface="微软雅黑" pitchFamily="34" charset="-122"/>
                <a:cs typeface="+mj-cs"/>
              </a:rPr>
              <a:t>约束简化</a:t>
            </a:r>
            <a:endParaRPr lang="en-US" altLang="zh-CN" sz="2400" b="1" dirty="0" smtClean="0">
              <a:latin typeface="微软雅黑" pitchFamily="34" charset="-122"/>
              <a:ea typeface="微软雅黑" pitchFamily="34" charset="-122"/>
              <a:cs typeface="+mj-cs"/>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342900" indent="-342900" eaLnBrk="0" hangingPunct="0">
              <a:lnSpc>
                <a:spcPct val="125000"/>
              </a:lnSpc>
              <a:spcBef>
                <a:spcPts val="1200"/>
              </a:spcBef>
              <a:buClr>
                <a:srgbClr val="C00000"/>
              </a:buClr>
              <a:buSzPct val="85000"/>
              <a:buFont typeface="Wingdings" pitchFamily="2" charset="2"/>
              <a:buChar char="p"/>
              <a:defRPr/>
            </a:pPr>
            <a:endParaRPr lang="en-US" altLang="zh-CN" sz="2400" b="1" dirty="0">
              <a:solidFill>
                <a:srgbClr val="8E0000"/>
              </a:solidFill>
              <a:latin typeface="微软雅黑" pitchFamily="34" charset="-122"/>
              <a:ea typeface="微软雅黑" pitchFamily="34" charset="-122"/>
              <a:cs typeface="+mj-cs"/>
            </a:endParaRPr>
          </a:p>
        </p:txBody>
      </p:sp>
      <p:pic>
        <p:nvPicPr>
          <p:cNvPr id="2" name="图片 1"/>
          <p:cNvPicPr>
            <a:picLocks noChangeAspect="1"/>
          </p:cNvPicPr>
          <p:nvPr/>
        </p:nvPicPr>
        <p:blipFill>
          <a:blip r:embed="rId3"/>
          <a:stretch>
            <a:fillRect/>
          </a:stretch>
        </p:blipFill>
        <p:spPr>
          <a:xfrm>
            <a:off x="934948" y="1878051"/>
            <a:ext cx="8840877" cy="2251477"/>
          </a:xfrm>
          <a:prstGeom prst="rect">
            <a:avLst/>
          </a:prstGeom>
        </p:spPr>
      </p:pic>
      <p:sp>
        <p:nvSpPr>
          <p:cNvPr id="26" name="矩形 25"/>
          <p:cNvSpPr/>
          <p:nvPr/>
        </p:nvSpPr>
        <p:spPr bwMode="auto">
          <a:xfrm>
            <a:off x="1068512" y="1916062"/>
            <a:ext cx="8527551" cy="2275798"/>
          </a:xfrm>
          <a:prstGeom prst="rect">
            <a:avLst/>
          </a:prstGeom>
          <a:solidFill>
            <a:schemeClr val="bg1">
              <a:alpha val="0"/>
            </a:schemeClr>
          </a:solidFill>
          <a:ln w="25400"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ndParaRPr>
          </a:p>
        </p:txBody>
      </p:sp>
      <p:pic>
        <p:nvPicPr>
          <p:cNvPr id="8" name="图片 7"/>
          <p:cNvPicPr>
            <a:picLocks noChangeAspect="1"/>
          </p:cNvPicPr>
          <p:nvPr/>
        </p:nvPicPr>
        <p:blipFill>
          <a:blip r:embed="rId4"/>
          <a:stretch>
            <a:fillRect/>
          </a:stretch>
        </p:blipFill>
        <p:spPr>
          <a:xfrm>
            <a:off x="985060" y="4958780"/>
            <a:ext cx="8694453" cy="1283270"/>
          </a:xfrm>
          <a:prstGeom prst="rect">
            <a:avLst/>
          </a:prstGeom>
        </p:spPr>
      </p:pic>
      <p:sp>
        <p:nvSpPr>
          <p:cNvPr id="30" name="矩形 29"/>
          <p:cNvSpPr/>
          <p:nvPr/>
        </p:nvSpPr>
        <p:spPr bwMode="auto">
          <a:xfrm>
            <a:off x="1068510" y="4958781"/>
            <a:ext cx="8527551" cy="1283270"/>
          </a:xfrm>
          <a:prstGeom prst="rect">
            <a:avLst/>
          </a:prstGeom>
          <a:solidFill>
            <a:schemeClr val="bg1">
              <a:alpha val="0"/>
            </a:schemeClr>
          </a:solidFill>
          <a:ln w="25400"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ndParaRPr>
          </a:p>
        </p:txBody>
      </p:sp>
      <p:sp>
        <p:nvSpPr>
          <p:cNvPr id="39" name="内容占位符 2"/>
          <p:cNvSpPr txBox="1">
            <a:spLocks/>
          </p:cNvSpPr>
          <p:nvPr/>
        </p:nvSpPr>
        <p:spPr bwMode="auto">
          <a:xfrm>
            <a:off x="738919" y="4358418"/>
            <a:ext cx="8493981" cy="628385"/>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en-US" altLang="zh-CN" sz="2400" b="1" dirty="0" smtClean="0">
                <a:latin typeface="微软雅黑" pitchFamily="34" charset="-122"/>
                <a:ea typeface="微软雅黑" pitchFamily="34" charset="-122"/>
                <a:cs typeface="+mj-cs"/>
              </a:rPr>
              <a:t>IR</a:t>
            </a:r>
            <a:r>
              <a:rPr lang="zh-CN" altLang="en-US" sz="2400" b="1" dirty="0" smtClean="0">
                <a:latin typeface="微软雅黑" pitchFamily="34" charset="-122"/>
                <a:ea typeface="微软雅黑" pitchFamily="34" charset="-122"/>
                <a:cs typeface="+mj-cs"/>
              </a:rPr>
              <a:t>约束简化</a:t>
            </a:r>
            <a:endParaRPr lang="en-US" altLang="zh-CN" sz="2400" b="1" dirty="0" smtClean="0">
              <a:latin typeface="微软雅黑" pitchFamily="34" charset="-122"/>
              <a:ea typeface="微软雅黑" pitchFamily="34" charset="-122"/>
              <a:cs typeface="+mj-cs"/>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342900" indent="-342900" eaLnBrk="0" hangingPunct="0">
              <a:lnSpc>
                <a:spcPct val="125000"/>
              </a:lnSpc>
              <a:spcBef>
                <a:spcPts val="1200"/>
              </a:spcBef>
              <a:buClr>
                <a:srgbClr val="C00000"/>
              </a:buClr>
              <a:buSzPct val="85000"/>
              <a:buFont typeface="Wingdings" pitchFamily="2" charset="2"/>
              <a:buChar char="p"/>
              <a:defRPr/>
            </a:pPr>
            <a:endParaRPr lang="en-US" altLang="zh-CN" sz="2400" b="1" dirty="0">
              <a:solidFill>
                <a:srgbClr val="8E0000"/>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15914213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95300" y="44450"/>
            <a:ext cx="8915400" cy="1008063"/>
          </a:xfrm>
        </p:spPr>
        <p:txBody>
          <a:bodyPr/>
          <a:lstStyle/>
          <a:p>
            <a:pPr>
              <a:defRPr/>
            </a:pPr>
            <a:r>
              <a:rPr lang="zh-CN" altLang="en-US" sz="2800" b="1" kern="1200" dirty="0" smtClean="0">
                <a:solidFill>
                  <a:srgbClr val="8E0000"/>
                </a:solidFill>
                <a:latin typeface="微软雅黑" pitchFamily="34" charset="-122"/>
                <a:ea typeface="微软雅黑" pitchFamily="34" charset="-122"/>
              </a:rPr>
              <a:t>四、隐私保护</a:t>
            </a:r>
            <a:r>
              <a:rPr lang="zh-CN" altLang="en-US" sz="2800" b="1" kern="1200" dirty="0">
                <a:solidFill>
                  <a:srgbClr val="8E0000"/>
                </a:solidFill>
                <a:latin typeface="微软雅黑" pitchFamily="34" charset="-122"/>
                <a:ea typeface="微软雅黑" pitchFamily="34" charset="-122"/>
              </a:rPr>
              <a:t>下的用电数据收集激励机制</a:t>
            </a:r>
            <a:r>
              <a:rPr lang="zh-CN" altLang="en-US" sz="2800" b="1" kern="1200" dirty="0" smtClean="0">
                <a:solidFill>
                  <a:srgbClr val="8E0000"/>
                </a:solidFill>
                <a:latin typeface="微软雅黑" pitchFamily="34" charset="-122"/>
                <a:ea typeface="微软雅黑" pitchFamily="34" charset="-122"/>
              </a:rPr>
              <a:t>研究</a:t>
            </a:r>
            <a:endParaRPr lang="zh-CN" altLang="en-US" sz="2800" b="1" kern="1200" dirty="0">
              <a:solidFill>
                <a:srgbClr val="8E0000"/>
              </a:solidFill>
              <a:latin typeface="微软雅黑" pitchFamily="34" charset="-122"/>
              <a:ea typeface="微软雅黑" pitchFamily="34" charset="-122"/>
            </a:endParaRPr>
          </a:p>
        </p:txBody>
      </p:sp>
      <p:sp>
        <p:nvSpPr>
          <p:cNvPr id="16" name="内容占位符 2"/>
          <p:cNvSpPr txBox="1">
            <a:spLocks/>
          </p:cNvSpPr>
          <p:nvPr/>
        </p:nvSpPr>
        <p:spPr bwMode="auto">
          <a:xfrm>
            <a:off x="738919" y="1262060"/>
            <a:ext cx="8493981" cy="628385"/>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latin typeface="微软雅黑" pitchFamily="34" charset="-122"/>
                <a:ea typeface="微软雅黑" pitchFamily="34" charset="-122"/>
              </a:rPr>
              <a:t>最</a:t>
            </a:r>
            <a:r>
              <a:rPr lang="zh-CN" altLang="en-US" sz="2400" b="1" dirty="0" smtClean="0">
                <a:latin typeface="微软雅黑" pitchFamily="34" charset="-122"/>
                <a:ea typeface="微软雅黑" pitchFamily="34" charset="-122"/>
              </a:rPr>
              <a:t>优契约设计（不完整信息）</a:t>
            </a:r>
            <a:endParaRPr lang="en-US" altLang="zh-CN" sz="2400" b="1" dirty="0" smtClean="0">
              <a:latin typeface="微软雅黑" pitchFamily="34" charset="-122"/>
              <a:ea typeface="微软雅黑" pitchFamily="34" charset="-122"/>
              <a:cs typeface="+mj-cs"/>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342900" indent="-342900" eaLnBrk="0" hangingPunct="0">
              <a:lnSpc>
                <a:spcPct val="125000"/>
              </a:lnSpc>
              <a:spcBef>
                <a:spcPts val="1200"/>
              </a:spcBef>
              <a:buClr>
                <a:srgbClr val="C00000"/>
              </a:buClr>
              <a:buSzPct val="85000"/>
              <a:buFont typeface="Wingdings" pitchFamily="2" charset="2"/>
              <a:buChar char="p"/>
              <a:defRPr/>
            </a:pPr>
            <a:endParaRPr lang="en-US" altLang="zh-CN" sz="2400" b="1" dirty="0">
              <a:solidFill>
                <a:srgbClr val="8E0000"/>
              </a:solidFill>
              <a:latin typeface="微软雅黑" pitchFamily="34" charset="-122"/>
              <a:ea typeface="微软雅黑" pitchFamily="34" charset="-122"/>
              <a:cs typeface="+mj-cs"/>
            </a:endParaRPr>
          </a:p>
        </p:txBody>
      </p:sp>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44</a:t>
            </a:fld>
            <a:endParaRPr lang="en-US" altLang="zh-CN" dirty="0"/>
          </a:p>
        </p:txBody>
      </p:sp>
      <p:pic>
        <p:nvPicPr>
          <p:cNvPr id="2" name="图片 1"/>
          <p:cNvPicPr>
            <a:picLocks noChangeAspect="1"/>
          </p:cNvPicPr>
          <p:nvPr/>
        </p:nvPicPr>
        <p:blipFill>
          <a:blip r:embed="rId3"/>
          <a:stretch>
            <a:fillRect/>
          </a:stretch>
        </p:blipFill>
        <p:spPr>
          <a:xfrm>
            <a:off x="1733032" y="1677249"/>
            <a:ext cx="4436274" cy="2674203"/>
          </a:xfrm>
          <a:prstGeom prst="rect">
            <a:avLst/>
          </a:prstGeom>
        </p:spPr>
      </p:pic>
      <p:sp>
        <p:nvSpPr>
          <p:cNvPr id="21" name="内容占位符 2"/>
          <p:cNvSpPr txBox="1">
            <a:spLocks/>
          </p:cNvSpPr>
          <p:nvPr/>
        </p:nvSpPr>
        <p:spPr bwMode="auto">
          <a:xfrm>
            <a:off x="738919" y="4405921"/>
            <a:ext cx="8493981" cy="628385"/>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latin typeface="微软雅黑" pitchFamily="34" charset="-122"/>
                <a:ea typeface="微软雅黑" pitchFamily="34" charset="-122"/>
              </a:rPr>
              <a:t>最</a:t>
            </a:r>
            <a:r>
              <a:rPr lang="zh-CN" altLang="en-US" sz="2400" b="1" dirty="0" smtClean="0">
                <a:latin typeface="微软雅黑" pitchFamily="34" charset="-122"/>
                <a:ea typeface="微软雅黑" pitchFamily="34" charset="-122"/>
              </a:rPr>
              <a:t>优契约设计（完整信息）</a:t>
            </a:r>
            <a:endParaRPr lang="en-US" altLang="zh-CN" sz="2400" b="1" dirty="0" smtClean="0">
              <a:latin typeface="微软雅黑" pitchFamily="34" charset="-122"/>
              <a:ea typeface="微软雅黑" pitchFamily="34" charset="-122"/>
              <a:cs typeface="+mj-cs"/>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342900" indent="-342900" eaLnBrk="0" hangingPunct="0">
              <a:lnSpc>
                <a:spcPct val="125000"/>
              </a:lnSpc>
              <a:spcBef>
                <a:spcPts val="1200"/>
              </a:spcBef>
              <a:buClr>
                <a:srgbClr val="C00000"/>
              </a:buClr>
              <a:buSzPct val="85000"/>
              <a:buFont typeface="Wingdings" pitchFamily="2" charset="2"/>
              <a:buChar char="p"/>
              <a:defRPr/>
            </a:pPr>
            <a:endParaRPr lang="en-US" altLang="zh-CN" sz="2400" b="1" dirty="0">
              <a:solidFill>
                <a:srgbClr val="8E0000"/>
              </a:solidFill>
              <a:latin typeface="微软雅黑" pitchFamily="34" charset="-122"/>
              <a:ea typeface="微软雅黑" pitchFamily="34" charset="-122"/>
              <a:cs typeface="+mj-cs"/>
            </a:endParaRPr>
          </a:p>
        </p:txBody>
      </p:sp>
      <p:pic>
        <p:nvPicPr>
          <p:cNvPr id="8" name="图片 7"/>
          <p:cNvPicPr>
            <a:picLocks noChangeAspect="1"/>
          </p:cNvPicPr>
          <p:nvPr/>
        </p:nvPicPr>
        <p:blipFill>
          <a:blip r:embed="rId4"/>
          <a:stretch>
            <a:fillRect/>
          </a:stretch>
        </p:blipFill>
        <p:spPr>
          <a:xfrm>
            <a:off x="1724056" y="4879912"/>
            <a:ext cx="4355253" cy="1854160"/>
          </a:xfrm>
          <a:prstGeom prst="rect">
            <a:avLst/>
          </a:prstGeom>
        </p:spPr>
      </p:pic>
      <p:sp>
        <p:nvSpPr>
          <p:cNvPr id="9" name="矩形 8"/>
          <p:cNvSpPr/>
          <p:nvPr/>
        </p:nvSpPr>
        <p:spPr bwMode="auto">
          <a:xfrm>
            <a:off x="3123689" y="1853434"/>
            <a:ext cx="644375" cy="294571"/>
          </a:xfrm>
          <a:prstGeom prst="rect">
            <a:avLst/>
          </a:prstGeom>
          <a:solidFill>
            <a:srgbClr val="0066FF">
              <a:alpha val="0"/>
            </a:srgbClr>
          </a:solidFill>
          <a:ln w="15875"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10" name="矩形 9"/>
          <p:cNvSpPr/>
          <p:nvPr/>
        </p:nvSpPr>
        <p:spPr bwMode="auto">
          <a:xfrm>
            <a:off x="3951169" y="1853433"/>
            <a:ext cx="399902" cy="294571"/>
          </a:xfrm>
          <a:prstGeom prst="rect">
            <a:avLst/>
          </a:prstGeom>
          <a:solidFill>
            <a:srgbClr val="0066FF">
              <a:alpha val="0"/>
            </a:srgbClr>
          </a:solidFill>
          <a:ln w="15875"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11" name="矩形 10"/>
          <p:cNvSpPr/>
          <p:nvPr/>
        </p:nvSpPr>
        <p:spPr bwMode="auto">
          <a:xfrm>
            <a:off x="4660335" y="1853432"/>
            <a:ext cx="776970" cy="294571"/>
          </a:xfrm>
          <a:prstGeom prst="rect">
            <a:avLst/>
          </a:prstGeom>
          <a:solidFill>
            <a:srgbClr val="0066FF">
              <a:alpha val="0"/>
            </a:srgbClr>
          </a:solidFill>
          <a:ln w="15875"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12" name="矩形 11"/>
          <p:cNvSpPr/>
          <p:nvPr/>
        </p:nvSpPr>
        <p:spPr bwMode="auto">
          <a:xfrm>
            <a:off x="5603354" y="1841160"/>
            <a:ext cx="382847" cy="294571"/>
          </a:xfrm>
          <a:prstGeom prst="rect">
            <a:avLst/>
          </a:prstGeom>
          <a:solidFill>
            <a:srgbClr val="0066FF">
              <a:alpha val="0"/>
            </a:srgbClr>
          </a:solidFill>
          <a:ln w="15875"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3" name="文本框 2"/>
          <p:cNvSpPr txBox="1"/>
          <p:nvPr/>
        </p:nvSpPr>
        <p:spPr>
          <a:xfrm>
            <a:off x="3298239" y="2170301"/>
            <a:ext cx="295274" cy="307777"/>
          </a:xfrm>
          <a:prstGeom prst="rect">
            <a:avLst/>
          </a:prstGeom>
          <a:noFill/>
        </p:spPr>
        <p:txBody>
          <a:bodyPr wrap="none" rtlCol="0">
            <a:spAutoFit/>
          </a:bodyPr>
          <a:lstStyle/>
          <a:p>
            <a:r>
              <a:rPr lang="en-US" altLang="zh-CN" sz="1400" b="1" dirty="0" smtClean="0">
                <a:solidFill>
                  <a:srgbClr val="0066FF"/>
                </a:solidFill>
                <a:latin typeface="微软雅黑" panose="020B0503020204020204" pitchFamily="34" charset="-122"/>
                <a:ea typeface="微软雅黑" panose="020B0503020204020204" pitchFamily="34" charset="-122"/>
              </a:rPr>
              <a:t>1</a:t>
            </a:r>
            <a:endParaRPr lang="zh-CN" altLang="en-US" sz="1400" b="1" dirty="0">
              <a:solidFill>
                <a:srgbClr val="0066FF"/>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4003483" y="2174737"/>
            <a:ext cx="295274" cy="307777"/>
          </a:xfrm>
          <a:prstGeom prst="rect">
            <a:avLst/>
          </a:prstGeom>
          <a:noFill/>
        </p:spPr>
        <p:txBody>
          <a:bodyPr wrap="none" rtlCol="0">
            <a:spAutoFit/>
          </a:bodyPr>
          <a:lstStyle/>
          <a:p>
            <a:r>
              <a:rPr lang="en-US" altLang="zh-CN" sz="1400" b="1" dirty="0" smtClean="0">
                <a:solidFill>
                  <a:srgbClr val="0066FF"/>
                </a:solidFill>
                <a:latin typeface="微软雅黑" panose="020B0503020204020204" pitchFamily="34" charset="-122"/>
                <a:ea typeface="微软雅黑" panose="020B0503020204020204" pitchFamily="34" charset="-122"/>
              </a:rPr>
              <a:t>2</a:t>
            </a:r>
            <a:endParaRPr lang="zh-CN" altLang="en-US" sz="1400" b="1" dirty="0">
              <a:solidFill>
                <a:srgbClr val="0066FF"/>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4901183" y="2170297"/>
            <a:ext cx="295274" cy="307777"/>
          </a:xfrm>
          <a:prstGeom prst="rect">
            <a:avLst/>
          </a:prstGeom>
          <a:noFill/>
        </p:spPr>
        <p:txBody>
          <a:bodyPr wrap="none" rtlCol="0">
            <a:spAutoFit/>
          </a:bodyPr>
          <a:lstStyle/>
          <a:p>
            <a:r>
              <a:rPr lang="en-US" altLang="zh-CN" sz="1400" b="1" dirty="0" smtClean="0">
                <a:solidFill>
                  <a:srgbClr val="0066FF"/>
                </a:solidFill>
                <a:latin typeface="微软雅黑" panose="020B0503020204020204" pitchFamily="34" charset="-122"/>
                <a:ea typeface="微软雅黑" panose="020B0503020204020204" pitchFamily="34" charset="-122"/>
              </a:rPr>
              <a:t>3</a:t>
            </a:r>
            <a:endParaRPr lang="zh-CN" altLang="en-US" sz="1400" b="1" dirty="0">
              <a:solidFill>
                <a:srgbClr val="0066FF"/>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5647140" y="2169619"/>
            <a:ext cx="295274" cy="307777"/>
          </a:xfrm>
          <a:prstGeom prst="rect">
            <a:avLst/>
          </a:prstGeom>
          <a:noFill/>
        </p:spPr>
        <p:txBody>
          <a:bodyPr wrap="none" rtlCol="0">
            <a:spAutoFit/>
          </a:bodyPr>
          <a:lstStyle/>
          <a:p>
            <a:r>
              <a:rPr lang="en-US" altLang="zh-CN" sz="1400" b="1" dirty="0" smtClean="0">
                <a:solidFill>
                  <a:srgbClr val="0066FF"/>
                </a:solidFill>
                <a:latin typeface="微软雅黑" panose="020B0503020204020204" pitchFamily="34" charset="-122"/>
                <a:ea typeface="微软雅黑" panose="020B0503020204020204" pitchFamily="34" charset="-122"/>
              </a:rPr>
              <a:t>4</a:t>
            </a:r>
            <a:endParaRPr lang="zh-CN" altLang="en-US" sz="1400" b="1" dirty="0">
              <a:solidFill>
                <a:srgbClr val="0066FF"/>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425642" y="1366431"/>
            <a:ext cx="2077813" cy="1200329"/>
          </a:xfrm>
          <a:prstGeom prst="rect">
            <a:avLst/>
          </a:prstGeom>
          <a:noFill/>
        </p:spPr>
        <p:txBody>
          <a:bodyPr wrap="none" rtlCol="0">
            <a:spAutoFit/>
          </a:bodyPr>
          <a:lstStyle/>
          <a:p>
            <a:r>
              <a:rPr lang="en-US" altLang="zh-CN" b="1" dirty="0" smtClean="0">
                <a:solidFill>
                  <a:srgbClr val="0066FF"/>
                </a:solidFill>
                <a:latin typeface="微软雅黑" panose="020B0503020204020204" pitchFamily="34" charset="-122"/>
                <a:ea typeface="微软雅黑" panose="020B0503020204020204" pitchFamily="34" charset="-122"/>
              </a:rPr>
              <a:t>1. </a:t>
            </a:r>
            <a:r>
              <a:rPr lang="zh-CN" altLang="en-US" b="1" dirty="0" smtClean="0">
                <a:solidFill>
                  <a:srgbClr val="0066FF"/>
                </a:solidFill>
                <a:latin typeface="微软雅黑" panose="020B0503020204020204" pitchFamily="34" charset="-122"/>
                <a:ea typeface="微软雅黑" panose="020B0503020204020204" pitchFamily="34" charset="-122"/>
              </a:rPr>
              <a:t>检测器性能损失</a:t>
            </a:r>
            <a:endParaRPr lang="en-US" altLang="zh-CN" b="1" dirty="0" smtClean="0">
              <a:solidFill>
                <a:srgbClr val="0066FF"/>
              </a:solidFill>
              <a:latin typeface="微软雅黑" panose="020B0503020204020204" pitchFamily="34" charset="-122"/>
              <a:ea typeface="微软雅黑" panose="020B0503020204020204" pitchFamily="34" charset="-122"/>
            </a:endParaRPr>
          </a:p>
          <a:p>
            <a:r>
              <a:rPr lang="en-US" altLang="zh-CN" b="1" dirty="0" smtClean="0">
                <a:solidFill>
                  <a:srgbClr val="0066FF"/>
                </a:solidFill>
                <a:latin typeface="微软雅黑" panose="020B0503020204020204" pitchFamily="34" charset="-122"/>
                <a:ea typeface="微软雅黑" panose="020B0503020204020204" pitchFamily="34" charset="-122"/>
              </a:rPr>
              <a:t>2. </a:t>
            </a:r>
            <a:r>
              <a:rPr lang="zh-CN" altLang="en-US" b="1" dirty="0" smtClean="0">
                <a:solidFill>
                  <a:srgbClr val="0066FF"/>
                </a:solidFill>
                <a:latin typeface="微软雅黑" panose="020B0503020204020204" pitchFamily="34" charset="-122"/>
                <a:ea typeface="微软雅黑" panose="020B0503020204020204" pitchFamily="34" charset="-122"/>
              </a:rPr>
              <a:t>隐私收买花费</a:t>
            </a:r>
            <a:endParaRPr lang="en-US" altLang="zh-CN" b="1" dirty="0" smtClean="0">
              <a:solidFill>
                <a:srgbClr val="0066FF"/>
              </a:solidFill>
              <a:latin typeface="微软雅黑" panose="020B0503020204020204" pitchFamily="34" charset="-122"/>
              <a:ea typeface="微软雅黑" panose="020B0503020204020204" pitchFamily="34" charset="-122"/>
            </a:endParaRPr>
          </a:p>
          <a:p>
            <a:r>
              <a:rPr lang="en-US" altLang="zh-CN" b="1" dirty="0" smtClean="0">
                <a:solidFill>
                  <a:srgbClr val="0066FF"/>
                </a:solidFill>
                <a:latin typeface="微软雅黑" panose="020B0503020204020204" pitchFamily="34" charset="-122"/>
                <a:ea typeface="微软雅黑" panose="020B0503020204020204" pitchFamily="34" charset="-122"/>
              </a:rPr>
              <a:t>3. </a:t>
            </a:r>
            <a:r>
              <a:rPr lang="zh-CN" altLang="en-US" b="1" dirty="0" smtClean="0">
                <a:solidFill>
                  <a:srgbClr val="0066FF"/>
                </a:solidFill>
                <a:latin typeface="微软雅黑" panose="020B0503020204020204" pitchFamily="34" charset="-122"/>
                <a:ea typeface="微软雅黑" panose="020B0503020204020204" pitchFamily="34" charset="-122"/>
              </a:rPr>
              <a:t>罚金收益</a:t>
            </a:r>
            <a:endParaRPr lang="en-US" altLang="zh-CN" b="1" dirty="0" smtClean="0">
              <a:solidFill>
                <a:srgbClr val="0066FF"/>
              </a:solidFill>
              <a:latin typeface="微软雅黑" panose="020B0503020204020204" pitchFamily="34" charset="-122"/>
              <a:ea typeface="微软雅黑" panose="020B0503020204020204" pitchFamily="34" charset="-122"/>
            </a:endParaRPr>
          </a:p>
          <a:p>
            <a:r>
              <a:rPr lang="en-US" altLang="zh-CN" b="1" dirty="0" smtClean="0">
                <a:solidFill>
                  <a:srgbClr val="0066FF"/>
                </a:solidFill>
                <a:latin typeface="微软雅黑" panose="020B0503020204020204" pitchFamily="34" charset="-122"/>
                <a:ea typeface="微软雅黑" panose="020B0503020204020204" pitchFamily="34" charset="-122"/>
              </a:rPr>
              <a:t>4. </a:t>
            </a:r>
            <a:r>
              <a:rPr lang="zh-CN" altLang="en-US" b="1" dirty="0" smtClean="0">
                <a:solidFill>
                  <a:srgbClr val="0066FF"/>
                </a:solidFill>
                <a:latin typeface="微软雅黑" panose="020B0503020204020204" pitchFamily="34" charset="-122"/>
                <a:ea typeface="微软雅黑" panose="020B0503020204020204" pitchFamily="34" charset="-122"/>
              </a:rPr>
              <a:t>数据精度损失</a:t>
            </a:r>
            <a:endParaRPr lang="zh-CN" altLang="en-US" b="1" dirty="0">
              <a:solidFill>
                <a:srgbClr val="0066FF"/>
              </a:solidFill>
              <a:latin typeface="微软雅黑" panose="020B0503020204020204" pitchFamily="34" charset="-122"/>
              <a:ea typeface="微软雅黑" panose="020B0503020204020204" pitchFamily="34" charset="-122"/>
            </a:endParaRPr>
          </a:p>
        </p:txBody>
      </p:sp>
      <p:sp>
        <p:nvSpPr>
          <p:cNvPr id="7" name="左大括号 6"/>
          <p:cNvSpPr/>
          <p:nvPr/>
        </p:nvSpPr>
        <p:spPr bwMode="auto">
          <a:xfrm>
            <a:off x="6338852" y="1438273"/>
            <a:ext cx="147239" cy="1082511"/>
          </a:xfrm>
          <a:prstGeom prst="leftBrac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22" name="矩形 21"/>
          <p:cNvSpPr/>
          <p:nvPr/>
        </p:nvSpPr>
        <p:spPr bwMode="auto">
          <a:xfrm>
            <a:off x="2475360" y="2581931"/>
            <a:ext cx="1612546" cy="294571"/>
          </a:xfrm>
          <a:prstGeom prst="rect">
            <a:avLst/>
          </a:prstGeom>
          <a:solidFill>
            <a:srgbClr val="0066FF">
              <a:alpha val="0"/>
            </a:srgbClr>
          </a:solidFill>
          <a:ln w="1587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23" name="矩形 22"/>
          <p:cNvSpPr/>
          <p:nvPr/>
        </p:nvSpPr>
        <p:spPr bwMode="auto">
          <a:xfrm>
            <a:off x="2475360" y="3333088"/>
            <a:ext cx="3127994" cy="312238"/>
          </a:xfrm>
          <a:prstGeom prst="rect">
            <a:avLst/>
          </a:prstGeom>
          <a:solidFill>
            <a:srgbClr val="0066FF">
              <a:alpha val="0"/>
            </a:srgbClr>
          </a:solidFill>
          <a:ln w="1587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24" name="矩形 23"/>
          <p:cNvSpPr/>
          <p:nvPr/>
        </p:nvSpPr>
        <p:spPr bwMode="auto">
          <a:xfrm>
            <a:off x="2475360" y="3725278"/>
            <a:ext cx="1612546" cy="591961"/>
          </a:xfrm>
          <a:prstGeom prst="rect">
            <a:avLst/>
          </a:prstGeom>
          <a:solidFill>
            <a:srgbClr val="0066FF">
              <a:alpha val="0"/>
            </a:srgbClr>
          </a:solidFill>
          <a:ln w="1587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25" name="文本框 24"/>
          <p:cNvSpPr txBox="1"/>
          <p:nvPr/>
        </p:nvSpPr>
        <p:spPr>
          <a:xfrm>
            <a:off x="4180051" y="2563192"/>
            <a:ext cx="1422184" cy="307777"/>
          </a:xfrm>
          <a:prstGeom prst="rect">
            <a:avLst/>
          </a:prstGeom>
          <a:noFill/>
        </p:spPr>
        <p:txBody>
          <a:bodyPr wrap="none" rtlCol="0">
            <a:spAutoFit/>
          </a:bodyPr>
          <a:lstStyle/>
          <a:p>
            <a:r>
              <a:rPr lang="en-US" altLang="zh-CN" sz="1400" b="1" dirty="0">
                <a:solidFill>
                  <a:srgbClr val="8E0000"/>
                </a:solidFill>
                <a:latin typeface="微软雅黑" panose="020B0503020204020204" pitchFamily="34" charset="-122"/>
                <a:ea typeface="微软雅黑" panose="020B0503020204020204" pitchFamily="34" charset="-122"/>
              </a:rPr>
              <a:t>IR</a:t>
            </a:r>
            <a:r>
              <a:rPr lang="zh-CN" altLang="en-US" sz="1400" b="1" dirty="0" smtClean="0">
                <a:solidFill>
                  <a:srgbClr val="8E0000"/>
                </a:solidFill>
                <a:latin typeface="微软雅黑" panose="020B0503020204020204" pitchFamily="34" charset="-122"/>
                <a:ea typeface="微软雅黑" panose="020B0503020204020204" pitchFamily="34" charset="-122"/>
              </a:rPr>
              <a:t>约束（</a:t>
            </a:r>
            <a:r>
              <a:rPr lang="en-US" altLang="zh-CN" sz="1400" b="1" dirty="0" smtClean="0">
                <a:solidFill>
                  <a:srgbClr val="8E0000"/>
                </a:solidFill>
                <a:latin typeface="微软雅黑" panose="020B0503020204020204" pitchFamily="34" charset="-122"/>
                <a:ea typeface="微软雅黑" panose="020B0503020204020204" pitchFamily="34" charset="-122"/>
              </a:rPr>
              <a:t>1</a:t>
            </a:r>
            <a:r>
              <a:rPr lang="zh-CN" altLang="en-US" sz="1400" b="1" dirty="0" smtClean="0">
                <a:solidFill>
                  <a:srgbClr val="8E0000"/>
                </a:solidFill>
                <a:latin typeface="微软雅黑" panose="020B0503020204020204" pitchFamily="34" charset="-122"/>
                <a:ea typeface="微软雅黑" panose="020B0503020204020204" pitchFamily="34" charset="-122"/>
              </a:rPr>
              <a:t>个）</a:t>
            </a:r>
            <a:endParaRPr lang="zh-CN" altLang="en-US" sz="1400" b="1" dirty="0">
              <a:solidFill>
                <a:srgbClr val="8E0000"/>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5714465" y="3335318"/>
            <a:ext cx="1800686" cy="307777"/>
          </a:xfrm>
          <a:prstGeom prst="rect">
            <a:avLst/>
          </a:prstGeom>
          <a:noFill/>
        </p:spPr>
        <p:txBody>
          <a:bodyPr wrap="none" rtlCol="0">
            <a:spAutoFit/>
          </a:bodyPr>
          <a:lstStyle/>
          <a:p>
            <a:r>
              <a:rPr lang="en-US" altLang="zh-CN" sz="1400" b="1" dirty="0" smtClean="0">
                <a:solidFill>
                  <a:srgbClr val="8E0000"/>
                </a:solidFill>
                <a:latin typeface="微软雅黑" panose="020B0503020204020204" pitchFamily="34" charset="-122"/>
                <a:ea typeface="微软雅黑" panose="020B0503020204020204" pitchFamily="34" charset="-122"/>
              </a:rPr>
              <a:t>IC</a:t>
            </a:r>
            <a:r>
              <a:rPr lang="zh-CN" altLang="en-US" sz="1400" b="1" dirty="0" smtClean="0">
                <a:solidFill>
                  <a:srgbClr val="8E0000"/>
                </a:solidFill>
                <a:latin typeface="微软雅黑" panose="020B0503020204020204" pitchFamily="34" charset="-122"/>
                <a:ea typeface="微软雅黑" panose="020B0503020204020204" pitchFamily="34" charset="-122"/>
              </a:rPr>
              <a:t>约束（</a:t>
            </a:r>
            <a:r>
              <a:rPr lang="en-US" altLang="zh-CN" sz="1400" b="1" dirty="0" smtClean="0">
                <a:solidFill>
                  <a:srgbClr val="8E0000"/>
                </a:solidFill>
                <a:latin typeface="微软雅黑" panose="020B0503020204020204" pitchFamily="34" charset="-122"/>
                <a:ea typeface="微软雅黑" panose="020B0503020204020204" pitchFamily="34" charset="-122"/>
              </a:rPr>
              <a:t>2(k-1)</a:t>
            </a:r>
            <a:r>
              <a:rPr lang="zh-CN" altLang="en-US" sz="1400" b="1" dirty="0" smtClean="0">
                <a:solidFill>
                  <a:srgbClr val="8E0000"/>
                </a:solidFill>
                <a:latin typeface="微软雅黑" panose="020B0503020204020204" pitchFamily="34" charset="-122"/>
                <a:ea typeface="微软雅黑" panose="020B0503020204020204" pitchFamily="34" charset="-122"/>
              </a:rPr>
              <a:t>个）</a:t>
            </a:r>
            <a:endParaRPr lang="zh-CN" altLang="en-US" sz="1400" b="1" dirty="0">
              <a:solidFill>
                <a:srgbClr val="8E0000"/>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131612" y="3874669"/>
            <a:ext cx="902811" cy="307777"/>
          </a:xfrm>
          <a:prstGeom prst="rect">
            <a:avLst/>
          </a:prstGeom>
          <a:noFill/>
        </p:spPr>
        <p:txBody>
          <a:bodyPr wrap="none" rtlCol="0">
            <a:spAutoFit/>
          </a:bodyPr>
          <a:lstStyle/>
          <a:p>
            <a:r>
              <a:rPr lang="zh-CN" altLang="en-US" sz="1400" b="1" dirty="0">
                <a:solidFill>
                  <a:srgbClr val="8E0000"/>
                </a:solidFill>
                <a:latin typeface="微软雅黑" panose="020B0503020204020204" pitchFamily="34" charset="-122"/>
                <a:ea typeface="微软雅黑" panose="020B0503020204020204" pitchFamily="34" charset="-122"/>
              </a:rPr>
              <a:t>预算</a:t>
            </a:r>
            <a:r>
              <a:rPr lang="zh-CN" altLang="en-US" sz="1400" b="1" dirty="0" smtClean="0">
                <a:solidFill>
                  <a:srgbClr val="8E0000"/>
                </a:solidFill>
                <a:latin typeface="微软雅黑" panose="020B0503020204020204" pitchFamily="34" charset="-122"/>
                <a:ea typeface="微软雅黑" panose="020B0503020204020204" pitchFamily="34" charset="-122"/>
              </a:rPr>
              <a:t>约束</a:t>
            </a:r>
            <a:endParaRPr lang="zh-CN" altLang="en-US" sz="1400" b="1" dirty="0">
              <a:solidFill>
                <a:srgbClr val="8E000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4180051" y="2967060"/>
            <a:ext cx="1906484" cy="523220"/>
          </a:xfrm>
          <a:prstGeom prst="rect">
            <a:avLst/>
          </a:prstGeom>
          <a:noFill/>
        </p:spPr>
        <p:txBody>
          <a:bodyPr wrap="none" rtlCol="0">
            <a:spAutoFit/>
          </a:bodyPr>
          <a:lstStyle/>
          <a:p>
            <a:r>
              <a:rPr lang="zh-CN" altLang="en-US" sz="1400" b="1" dirty="0">
                <a:solidFill>
                  <a:srgbClr val="8E0000"/>
                </a:solidFill>
                <a:latin typeface="微软雅黑" panose="020B0503020204020204" pitchFamily="34" charset="-122"/>
                <a:ea typeface="微软雅黑" panose="020B0503020204020204" pitchFamily="34" charset="-122"/>
              </a:rPr>
              <a:t>单调性</a:t>
            </a:r>
            <a:r>
              <a:rPr lang="zh-CN" altLang="en-US" sz="1400" b="1" dirty="0" smtClean="0">
                <a:solidFill>
                  <a:srgbClr val="8E0000"/>
                </a:solidFill>
                <a:latin typeface="微软雅黑" panose="020B0503020204020204" pitchFamily="34" charset="-122"/>
                <a:ea typeface="微软雅黑" panose="020B0503020204020204" pitchFamily="34" charset="-122"/>
              </a:rPr>
              <a:t>约束（</a:t>
            </a:r>
            <a:r>
              <a:rPr lang="en-US" altLang="zh-CN" sz="1400" b="1" dirty="0" smtClean="0">
                <a:solidFill>
                  <a:srgbClr val="8E0000"/>
                </a:solidFill>
                <a:latin typeface="微软雅黑" panose="020B0503020204020204" pitchFamily="34" charset="-122"/>
                <a:ea typeface="微软雅黑" panose="020B0503020204020204" pitchFamily="34" charset="-122"/>
              </a:rPr>
              <a:t>k-1</a:t>
            </a:r>
            <a:r>
              <a:rPr lang="zh-CN" altLang="en-US" sz="1400" b="1" dirty="0" smtClean="0">
                <a:solidFill>
                  <a:srgbClr val="8E0000"/>
                </a:solidFill>
                <a:latin typeface="微软雅黑" panose="020B0503020204020204" pitchFamily="34" charset="-122"/>
                <a:ea typeface="微软雅黑" panose="020B0503020204020204" pitchFamily="34" charset="-122"/>
              </a:rPr>
              <a:t>个</a:t>
            </a:r>
            <a:r>
              <a:rPr lang="zh-CN" altLang="en-US" sz="1400" b="1" dirty="0">
                <a:solidFill>
                  <a:srgbClr val="8E0000"/>
                </a:solidFill>
                <a:latin typeface="微软雅黑" panose="020B0503020204020204" pitchFamily="34" charset="-122"/>
                <a:ea typeface="微软雅黑" panose="020B0503020204020204" pitchFamily="34" charset="-122"/>
              </a:rPr>
              <a:t>）</a:t>
            </a:r>
          </a:p>
          <a:p>
            <a:endParaRPr lang="zh-CN" altLang="en-US" sz="1400" b="1" dirty="0">
              <a:solidFill>
                <a:srgbClr val="8E0000"/>
              </a:solidFill>
              <a:latin typeface="微软雅黑" panose="020B0503020204020204" pitchFamily="34" charset="-122"/>
              <a:ea typeface="微软雅黑" panose="020B0503020204020204" pitchFamily="34" charset="-122"/>
            </a:endParaRPr>
          </a:p>
        </p:txBody>
      </p:sp>
      <p:sp>
        <p:nvSpPr>
          <p:cNvPr id="29" name="矩形 28"/>
          <p:cNvSpPr/>
          <p:nvPr/>
        </p:nvSpPr>
        <p:spPr bwMode="auto">
          <a:xfrm>
            <a:off x="2475360" y="2958565"/>
            <a:ext cx="1200651" cy="294571"/>
          </a:xfrm>
          <a:prstGeom prst="rect">
            <a:avLst/>
          </a:prstGeom>
          <a:solidFill>
            <a:srgbClr val="0066FF">
              <a:alpha val="0"/>
            </a:srgbClr>
          </a:solidFill>
          <a:ln w="1587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30" name="矩形 29"/>
          <p:cNvSpPr/>
          <p:nvPr/>
        </p:nvSpPr>
        <p:spPr bwMode="auto">
          <a:xfrm>
            <a:off x="2540790" y="5768612"/>
            <a:ext cx="1705954" cy="294571"/>
          </a:xfrm>
          <a:prstGeom prst="rect">
            <a:avLst/>
          </a:prstGeom>
          <a:solidFill>
            <a:srgbClr val="0066FF">
              <a:alpha val="0"/>
            </a:srgbClr>
          </a:solidFill>
          <a:ln w="1587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31" name="矩形 30"/>
          <p:cNvSpPr/>
          <p:nvPr/>
        </p:nvSpPr>
        <p:spPr bwMode="auto">
          <a:xfrm>
            <a:off x="2540790" y="6130777"/>
            <a:ext cx="1705954" cy="607554"/>
          </a:xfrm>
          <a:prstGeom prst="rect">
            <a:avLst/>
          </a:prstGeom>
          <a:solidFill>
            <a:srgbClr val="0066FF">
              <a:alpha val="0"/>
            </a:srgbClr>
          </a:solidFill>
          <a:ln w="1587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32" name="文本框 31"/>
          <p:cNvSpPr txBox="1"/>
          <p:nvPr/>
        </p:nvSpPr>
        <p:spPr>
          <a:xfrm>
            <a:off x="4298757" y="6274536"/>
            <a:ext cx="902811" cy="307777"/>
          </a:xfrm>
          <a:prstGeom prst="rect">
            <a:avLst/>
          </a:prstGeom>
          <a:noFill/>
        </p:spPr>
        <p:txBody>
          <a:bodyPr wrap="none" rtlCol="0">
            <a:spAutoFit/>
          </a:bodyPr>
          <a:lstStyle/>
          <a:p>
            <a:r>
              <a:rPr lang="zh-CN" altLang="en-US" sz="1400" b="1" dirty="0">
                <a:solidFill>
                  <a:srgbClr val="8E0000"/>
                </a:solidFill>
                <a:latin typeface="微软雅黑" panose="020B0503020204020204" pitchFamily="34" charset="-122"/>
                <a:ea typeface="微软雅黑" panose="020B0503020204020204" pitchFamily="34" charset="-122"/>
              </a:rPr>
              <a:t>预算</a:t>
            </a:r>
            <a:r>
              <a:rPr lang="zh-CN" altLang="en-US" sz="1400" b="1" dirty="0" smtClean="0">
                <a:solidFill>
                  <a:srgbClr val="8E0000"/>
                </a:solidFill>
                <a:latin typeface="微软雅黑" panose="020B0503020204020204" pitchFamily="34" charset="-122"/>
                <a:ea typeface="微软雅黑" panose="020B0503020204020204" pitchFamily="34" charset="-122"/>
              </a:rPr>
              <a:t>约束</a:t>
            </a:r>
            <a:endParaRPr lang="zh-CN" altLang="en-US" sz="1400" b="1" dirty="0">
              <a:solidFill>
                <a:srgbClr val="8E0000"/>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4292926" y="5769828"/>
            <a:ext cx="1416157" cy="307777"/>
          </a:xfrm>
          <a:prstGeom prst="rect">
            <a:avLst/>
          </a:prstGeom>
          <a:noFill/>
        </p:spPr>
        <p:txBody>
          <a:bodyPr wrap="none" rtlCol="0">
            <a:spAutoFit/>
          </a:bodyPr>
          <a:lstStyle/>
          <a:p>
            <a:r>
              <a:rPr lang="en-US" altLang="zh-CN" sz="1400" b="1" dirty="0">
                <a:solidFill>
                  <a:srgbClr val="8E0000"/>
                </a:solidFill>
                <a:latin typeface="微软雅黑" panose="020B0503020204020204" pitchFamily="34" charset="-122"/>
                <a:ea typeface="微软雅黑" panose="020B0503020204020204" pitchFamily="34" charset="-122"/>
              </a:rPr>
              <a:t>IR</a:t>
            </a:r>
            <a:r>
              <a:rPr lang="zh-CN" altLang="en-US" sz="1400" b="1" dirty="0" smtClean="0">
                <a:solidFill>
                  <a:srgbClr val="8E0000"/>
                </a:solidFill>
                <a:latin typeface="微软雅黑" panose="020B0503020204020204" pitchFamily="34" charset="-122"/>
                <a:ea typeface="微软雅黑" panose="020B0503020204020204" pitchFamily="34" charset="-122"/>
              </a:rPr>
              <a:t>约束（</a:t>
            </a:r>
            <a:r>
              <a:rPr lang="en-US" altLang="zh-CN" sz="1400" b="1" dirty="0" smtClean="0">
                <a:solidFill>
                  <a:srgbClr val="8E0000"/>
                </a:solidFill>
                <a:latin typeface="微软雅黑" panose="020B0503020204020204" pitchFamily="34" charset="-122"/>
                <a:ea typeface="微软雅黑" panose="020B0503020204020204" pitchFamily="34" charset="-122"/>
              </a:rPr>
              <a:t>k</a:t>
            </a:r>
            <a:r>
              <a:rPr lang="zh-CN" altLang="en-US" sz="1400" b="1" dirty="0" smtClean="0">
                <a:solidFill>
                  <a:srgbClr val="8E0000"/>
                </a:solidFill>
                <a:latin typeface="微软雅黑" panose="020B0503020204020204" pitchFamily="34" charset="-122"/>
                <a:ea typeface="微软雅黑" panose="020B0503020204020204" pitchFamily="34" charset="-122"/>
              </a:rPr>
              <a:t>个）</a:t>
            </a:r>
            <a:endParaRPr lang="zh-CN" altLang="en-US" sz="1400" b="1" dirty="0">
              <a:solidFill>
                <a:srgbClr val="8E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35318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95300" y="44450"/>
            <a:ext cx="8915400" cy="1008063"/>
          </a:xfrm>
        </p:spPr>
        <p:txBody>
          <a:bodyPr/>
          <a:lstStyle/>
          <a:p>
            <a:pPr>
              <a:defRPr/>
            </a:pPr>
            <a:r>
              <a:rPr lang="zh-CN" altLang="en-US" sz="2800" b="1" kern="1200" dirty="0" smtClean="0">
                <a:solidFill>
                  <a:srgbClr val="8E0000"/>
                </a:solidFill>
                <a:latin typeface="微软雅黑" pitchFamily="34" charset="-122"/>
                <a:ea typeface="微软雅黑" pitchFamily="34" charset="-122"/>
              </a:rPr>
              <a:t>四、隐私保护</a:t>
            </a:r>
            <a:r>
              <a:rPr lang="zh-CN" altLang="en-US" sz="2800" b="1" kern="1200" dirty="0">
                <a:solidFill>
                  <a:srgbClr val="8E0000"/>
                </a:solidFill>
                <a:latin typeface="微软雅黑" pitchFamily="34" charset="-122"/>
                <a:ea typeface="微软雅黑" pitchFamily="34" charset="-122"/>
              </a:rPr>
              <a:t>下的用电数据收集激励机制</a:t>
            </a:r>
            <a:r>
              <a:rPr lang="zh-CN" altLang="en-US" sz="2800" b="1" kern="1200" dirty="0" smtClean="0">
                <a:solidFill>
                  <a:srgbClr val="8E0000"/>
                </a:solidFill>
                <a:latin typeface="微软雅黑" pitchFamily="34" charset="-122"/>
                <a:ea typeface="微软雅黑" pitchFamily="34" charset="-122"/>
              </a:rPr>
              <a:t>研究</a:t>
            </a:r>
            <a:endParaRPr lang="zh-CN" altLang="en-US" sz="2800" b="1" kern="1200" dirty="0">
              <a:solidFill>
                <a:srgbClr val="8E0000"/>
              </a:solidFill>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45</a:t>
            </a:fld>
            <a:endParaRPr lang="en-US" altLang="zh-CN" dirty="0"/>
          </a:p>
        </p:txBody>
      </p:sp>
      <p:grpSp>
        <p:nvGrpSpPr>
          <p:cNvPr id="30" name="组合 29"/>
          <p:cNvGrpSpPr/>
          <p:nvPr/>
        </p:nvGrpSpPr>
        <p:grpSpPr>
          <a:xfrm>
            <a:off x="945398" y="1175256"/>
            <a:ext cx="7579172" cy="2326128"/>
            <a:chOff x="670093" y="1352234"/>
            <a:chExt cx="8377029" cy="2647498"/>
          </a:xfrm>
        </p:grpSpPr>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670093" y="1352234"/>
              <a:ext cx="4113044" cy="2591218"/>
            </a:xfrm>
            <a:prstGeom prst="rect">
              <a:avLst/>
            </a:prstGeom>
          </p:spPr>
        </p:pic>
        <p:pic>
          <p:nvPicPr>
            <p:cNvPr id="15" name="图片 14"/>
            <p:cNvPicPr>
              <a:picLocks noChangeAspect="1"/>
            </p:cNvPicPr>
            <p:nvPr/>
          </p:nvPicPr>
          <p:blipFill>
            <a:blip r:embed="rId4">
              <a:clrChange>
                <a:clrFrom>
                  <a:srgbClr val="FFFFFF"/>
                </a:clrFrom>
                <a:clrTo>
                  <a:srgbClr val="FFFFFF">
                    <a:alpha val="0"/>
                  </a:srgbClr>
                </a:clrTo>
              </a:clrChange>
            </a:blip>
            <a:stretch>
              <a:fillRect/>
            </a:stretch>
          </p:blipFill>
          <p:spPr>
            <a:xfrm>
              <a:off x="4783137" y="1374609"/>
              <a:ext cx="4263985" cy="2625123"/>
            </a:xfrm>
            <a:prstGeom prst="rect">
              <a:avLst/>
            </a:prstGeom>
          </p:spPr>
        </p:pic>
      </p:grpSp>
      <p:grpSp>
        <p:nvGrpSpPr>
          <p:cNvPr id="32" name="组合 31"/>
          <p:cNvGrpSpPr/>
          <p:nvPr/>
        </p:nvGrpSpPr>
        <p:grpSpPr>
          <a:xfrm>
            <a:off x="945398" y="3938469"/>
            <a:ext cx="7494499" cy="2368763"/>
            <a:chOff x="945398" y="3687907"/>
            <a:chExt cx="7494499" cy="2368763"/>
          </a:xfrm>
        </p:grpSpPr>
        <p:pic>
          <p:nvPicPr>
            <p:cNvPr id="19" name="图片 18"/>
            <p:cNvPicPr>
              <a:picLocks noChangeAspect="1"/>
            </p:cNvPicPr>
            <p:nvPr/>
          </p:nvPicPr>
          <p:blipFill>
            <a:blip r:embed="rId5">
              <a:clrChange>
                <a:clrFrom>
                  <a:srgbClr val="FFFFFF"/>
                </a:clrFrom>
                <a:clrTo>
                  <a:srgbClr val="FFFFFF">
                    <a:alpha val="0"/>
                  </a:srgbClr>
                </a:clrTo>
              </a:clrChange>
            </a:blip>
            <a:stretch>
              <a:fillRect/>
            </a:stretch>
          </p:blipFill>
          <p:spPr>
            <a:xfrm>
              <a:off x="945398" y="3757014"/>
              <a:ext cx="3721304" cy="2295727"/>
            </a:xfrm>
            <a:prstGeom prst="rect">
              <a:avLst/>
            </a:prstGeom>
          </p:spPr>
        </p:pic>
        <p:pic>
          <p:nvPicPr>
            <p:cNvPr id="20" name="图片 19"/>
            <p:cNvPicPr>
              <a:picLocks noChangeAspect="1"/>
            </p:cNvPicPr>
            <p:nvPr/>
          </p:nvPicPr>
          <p:blipFill>
            <a:blip r:embed="rId6">
              <a:clrChange>
                <a:clrFrom>
                  <a:srgbClr val="FFFFFF"/>
                </a:clrFrom>
                <a:clrTo>
                  <a:srgbClr val="FFFFFF">
                    <a:alpha val="0"/>
                  </a:srgbClr>
                </a:clrTo>
              </a:clrChange>
            </a:blip>
            <a:stretch>
              <a:fillRect/>
            </a:stretch>
          </p:blipFill>
          <p:spPr>
            <a:xfrm>
              <a:off x="4751374" y="3687907"/>
              <a:ext cx="3688523" cy="2368763"/>
            </a:xfrm>
            <a:prstGeom prst="rect">
              <a:avLst/>
            </a:prstGeom>
          </p:spPr>
        </p:pic>
      </p:grpSp>
      <p:grpSp>
        <p:nvGrpSpPr>
          <p:cNvPr id="34" name="组合 33"/>
          <p:cNvGrpSpPr>
            <a:grpSpLocks/>
          </p:cNvGrpSpPr>
          <p:nvPr/>
        </p:nvGrpSpPr>
        <p:grpSpPr bwMode="auto">
          <a:xfrm>
            <a:off x="1002760" y="3495073"/>
            <a:ext cx="7803787" cy="401453"/>
            <a:chOff x="-1031481" y="2427346"/>
            <a:chExt cx="9048757" cy="509668"/>
          </a:xfrm>
        </p:grpSpPr>
        <p:sp>
          <p:nvSpPr>
            <p:cNvPr id="35" name="圆角矩形 34"/>
            <p:cNvSpPr/>
            <p:nvPr/>
          </p:nvSpPr>
          <p:spPr bwMode="auto">
            <a:xfrm>
              <a:off x="-933937" y="2427346"/>
              <a:ext cx="8871708" cy="509668"/>
            </a:xfrm>
            <a:prstGeom prst="roundRect">
              <a:avLst>
                <a:gd name="adj" fmla="val 0"/>
              </a:avLst>
            </a:prstGeom>
            <a:ln w="19050">
              <a:solidFill>
                <a:srgbClr val="3333FF"/>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eaLnBrk="0" hangingPunct="0">
                <a:defRPr/>
              </a:pPr>
              <a:endParaRPr lang="zh-CN" altLang="en-US" sz="1600">
                <a:solidFill>
                  <a:schemeClr val="tx1"/>
                </a:solidFill>
              </a:endParaRPr>
            </a:p>
          </p:txBody>
        </p:sp>
        <p:sp>
          <p:nvSpPr>
            <p:cNvPr id="36" name="TextBox 12"/>
            <p:cNvSpPr txBox="1"/>
            <p:nvPr/>
          </p:nvSpPr>
          <p:spPr>
            <a:xfrm>
              <a:off x="-1031481" y="2459928"/>
              <a:ext cx="9048757" cy="370035"/>
            </a:xfrm>
            <a:prstGeom prst="rect">
              <a:avLst/>
            </a:prstGeom>
            <a:noFill/>
          </p:spPr>
          <p:txBody>
            <a:bodyPr wrap="square">
              <a:spAutoFit/>
            </a:bodyPr>
            <a:lstStyle/>
            <a:p>
              <a:pPr algn="ctr">
                <a:defRPr/>
              </a:pPr>
              <a:r>
                <a:rPr lang="zh-CN" altLang="en-US" b="1" dirty="0" smtClean="0">
                  <a:latin typeface="微软雅黑" pitchFamily="34" charset="-122"/>
                  <a:ea typeface="微软雅黑" pitchFamily="34" charset="-122"/>
                </a:rPr>
                <a:t>契约设计满足单调性和相容性约束，验证了本文激励机制的可行性</a:t>
              </a:r>
              <a:endParaRPr lang="zh-CN" altLang="en-US" b="1" dirty="0">
                <a:latin typeface="微软雅黑" pitchFamily="34" charset="-122"/>
                <a:ea typeface="微软雅黑" pitchFamily="34" charset="-122"/>
              </a:endParaRPr>
            </a:p>
          </p:txBody>
        </p:sp>
      </p:grpSp>
      <p:grpSp>
        <p:nvGrpSpPr>
          <p:cNvPr id="40" name="组合 39"/>
          <p:cNvGrpSpPr>
            <a:grpSpLocks/>
          </p:cNvGrpSpPr>
          <p:nvPr/>
        </p:nvGrpSpPr>
        <p:grpSpPr bwMode="auto">
          <a:xfrm>
            <a:off x="1051106" y="6321099"/>
            <a:ext cx="7803787" cy="401453"/>
            <a:chOff x="-1031481" y="2427346"/>
            <a:chExt cx="9048757" cy="509668"/>
          </a:xfrm>
        </p:grpSpPr>
        <p:sp>
          <p:nvSpPr>
            <p:cNvPr id="41" name="圆角矩形 40"/>
            <p:cNvSpPr/>
            <p:nvPr/>
          </p:nvSpPr>
          <p:spPr bwMode="auto">
            <a:xfrm>
              <a:off x="-933937" y="2427346"/>
              <a:ext cx="8871708" cy="509668"/>
            </a:xfrm>
            <a:prstGeom prst="roundRect">
              <a:avLst>
                <a:gd name="adj" fmla="val 0"/>
              </a:avLst>
            </a:prstGeom>
            <a:ln w="19050">
              <a:solidFill>
                <a:srgbClr val="3333FF"/>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eaLnBrk="0" hangingPunct="0">
                <a:defRPr/>
              </a:pPr>
              <a:endParaRPr lang="zh-CN" altLang="en-US" sz="1600">
                <a:solidFill>
                  <a:schemeClr val="tx1"/>
                </a:solidFill>
              </a:endParaRPr>
            </a:p>
          </p:txBody>
        </p:sp>
        <p:sp>
          <p:nvSpPr>
            <p:cNvPr id="42" name="TextBox 12"/>
            <p:cNvSpPr txBox="1"/>
            <p:nvPr/>
          </p:nvSpPr>
          <p:spPr>
            <a:xfrm>
              <a:off x="-1031481" y="2459928"/>
              <a:ext cx="9048757" cy="468889"/>
            </a:xfrm>
            <a:prstGeom prst="rect">
              <a:avLst/>
            </a:prstGeom>
            <a:noFill/>
          </p:spPr>
          <p:txBody>
            <a:bodyPr wrap="square">
              <a:spAutoFit/>
            </a:bodyPr>
            <a:lstStyle/>
            <a:p>
              <a:pPr algn="ctr">
                <a:defRPr/>
              </a:pPr>
              <a:r>
                <a:rPr lang="zh-CN" altLang="en-US" b="1" dirty="0">
                  <a:latin typeface="微软雅黑" pitchFamily="34" charset="-122"/>
                  <a:ea typeface="微软雅黑" pitchFamily="34" charset="-122"/>
                </a:rPr>
                <a:t>本文</a:t>
              </a:r>
              <a:r>
                <a:rPr lang="zh-CN" altLang="en-US" b="1" dirty="0" smtClean="0">
                  <a:latin typeface="微软雅黑" pitchFamily="34" charset="-122"/>
                  <a:ea typeface="微软雅黑" pitchFamily="34" charset="-122"/>
                </a:rPr>
                <a:t>激励机制可以在保护用户隐私的同时，获得较好的系统效能</a:t>
              </a:r>
              <a:endParaRPr lang="zh-CN" altLang="en-US" b="1" dirty="0">
                <a:latin typeface="微软雅黑" pitchFamily="34" charset="-122"/>
                <a:ea typeface="微软雅黑" pitchFamily="34" charset="-122"/>
              </a:endParaRPr>
            </a:p>
          </p:txBody>
        </p:sp>
      </p:grpSp>
    </p:spTree>
    <p:extLst>
      <p:ext uri="{BB962C8B-B14F-4D97-AF65-F5344CB8AC3E}">
        <p14:creationId xmlns:p14="http://schemas.microsoft.com/office/powerpoint/2010/main" val="42562759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95300" y="44450"/>
            <a:ext cx="8915400" cy="1008063"/>
          </a:xfrm>
        </p:spPr>
        <p:txBody>
          <a:bodyPr/>
          <a:lstStyle/>
          <a:p>
            <a:pPr algn="ctr" eaLnBrk="1" hangingPunct="1">
              <a:defRPr/>
            </a:pPr>
            <a:r>
              <a:rPr lang="zh-CN" altLang="en-US" sz="3600" b="1" kern="1200" dirty="0">
                <a:solidFill>
                  <a:srgbClr val="8E0000"/>
                </a:solidFill>
                <a:latin typeface="Georgia" pitchFamily="18" charset="0"/>
                <a:ea typeface="微软雅黑" pitchFamily="34" charset="-122"/>
              </a:rPr>
              <a:t>答辩</a:t>
            </a:r>
            <a:r>
              <a:rPr lang="zh-CN" altLang="en-US" sz="3600" b="1" kern="1200" dirty="0" smtClean="0">
                <a:solidFill>
                  <a:srgbClr val="8E0000"/>
                </a:solidFill>
                <a:latin typeface="Georgia" pitchFamily="18" charset="0"/>
                <a:ea typeface="微软雅黑" pitchFamily="34" charset="-122"/>
              </a:rPr>
              <a:t>提纲</a:t>
            </a:r>
            <a:endParaRPr lang="zh-CN" altLang="en-US" sz="3600" dirty="0">
              <a:latin typeface="Georgia" pitchFamily="18" charset="0"/>
              <a:ea typeface="宋体" pitchFamily="2" charset="-122"/>
            </a:endParaRPr>
          </a:p>
        </p:txBody>
      </p:sp>
      <p:sp>
        <p:nvSpPr>
          <p:cNvPr id="5123" name="内容占位符 2"/>
          <p:cNvSpPr txBox="1">
            <a:spLocks/>
          </p:cNvSpPr>
          <p:nvPr/>
        </p:nvSpPr>
        <p:spPr bwMode="auto">
          <a:xfrm>
            <a:off x="850900" y="1536700"/>
            <a:ext cx="86868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buClr>
                <a:schemeClr val="bg1">
                  <a:lumMod val="85000"/>
                </a:schemeClr>
              </a:buClr>
              <a:buSzPct val="85000"/>
              <a:buFont typeface="Wingdings" pitchFamily="2" charset="2"/>
              <a:buAutoNum type="ea1JpnChsDbPeriod"/>
            </a:pPr>
            <a:r>
              <a:rPr lang="zh-CN" altLang="en-US" sz="2800" b="1" dirty="0" smtClean="0">
                <a:solidFill>
                  <a:schemeClr val="bg1">
                    <a:lumMod val="85000"/>
                  </a:schemeClr>
                </a:solidFill>
                <a:latin typeface="微软雅黑" pitchFamily="34" charset="-122"/>
                <a:ea typeface="微软雅黑" pitchFamily="34" charset="-122"/>
              </a:rPr>
              <a:t>研究背景及现状</a:t>
            </a:r>
            <a:endParaRPr lang="en-US" altLang="zh-CN" sz="2800" b="1" dirty="0">
              <a:solidFill>
                <a:schemeClr val="bg1">
                  <a:lumMod val="85000"/>
                </a:schemeClr>
              </a:solidFill>
              <a:latin typeface="微软雅黑" pitchFamily="34" charset="-122"/>
              <a:ea typeface="微软雅黑" pitchFamily="34" charset="-122"/>
            </a:endParaRPr>
          </a:p>
          <a:p>
            <a:pPr eaLnBrk="1" hangingPunct="1">
              <a:lnSpc>
                <a:spcPct val="150000"/>
              </a:lnSpc>
              <a:buSzPct val="85000"/>
              <a:buFontTx/>
              <a:buAutoNum type="ea1JpnChsDbPeriod"/>
            </a:pPr>
            <a:r>
              <a:rPr lang="zh-CN" altLang="en-US" sz="2800" b="1" dirty="0" smtClean="0">
                <a:solidFill>
                  <a:schemeClr val="bg1">
                    <a:lumMod val="85000"/>
                  </a:schemeClr>
                </a:solidFill>
                <a:latin typeface="微软雅黑" pitchFamily="34" charset="-122"/>
                <a:ea typeface="微软雅黑" pitchFamily="34" charset="-122"/>
              </a:rPr>
              <a:t>面向隐私保护的连续负载调度算法研究</a:t>
            </a:r>
            <a:endParaRPr lang="en-US" altLang="zh-CN" sz="2800" b="1" dirty="0" smtClean="0">
              <a:solidFill>
                <a:schemeClr val="bg1">
                  <a:lumMod val="85000"/>
                </a:schemeClr>
              </a:solidFill>
              <a:latin typeface="微软雅黑" pitchFamily="34" charset="-122"/>
              <a:ea typeface="微软雅黑" pitchFamily="34" charset="-122"/>
            </a:endParaRPr>
          </a:p>
          <a:p>
            <a:pPr eaLnBrk="1" hangingPunct="1">
              <a:lnSpc>
                <a:spcPct val="150000"/>
              </a:lnSpc>
              <a:buSzPct val="85000"/>
              <a:buFontTx/>
              <a:buAutoNum type="ea1JpnChsDbPeriod"/>
            </a:pPr>
            <a:r>
              <a:rPr lang="zh-CN" altLang="en-US" sz="2800" b="1" dirty="0" smtClean="0">
                <a:solidFill>
                  <a:schemeClr val="bg1">
                    <a:lumMod val="85000"/>
                  </a:schemeClr>
                </a:solidFill>
                <a:latin typeface="微软雅黑" pitchFamily="34" charset="-122"/>
                <a:ea typeface="微软雅黑" pitchFamily="34" charset="-122"/>
              </a:rPr>
              <a:t>考虑离散负载的一般化隐私保护负载调度算法研究</a:t>
            </a:r>
            <a:endParaRPr lang="en-US" altLang="zh-CN" sz="2800" b="1" dirty="0" smtClean="0">
              <a:solidFill>
                <a:schemeClr val="bg1">
                  <a:lumMod val="85000"/>
                </a:schemeClr>
              </a:solidFill>
              <a:latin typeface="微软雅黑" pitchFamily="34" charset="-122"/>
              <a:ea typeface="微软雅黑" pitchFamily="34" charset="-122"/>
            </a:endParaRPr>
          </a:p>
          <a:p>
            <a:pPr eaLnBrk="1" hangingPunct="1">
              <a:lnSpc>
                <a:spcPct val="150000"/>
              </a:lnSpc>
              <a:buClr>
                <a:schemeClr val="bg1">
                  <a:lumMod val="85000"/>
                </a:schemeClr>
              </a:buClr>
              <a:buSzPct val="85000"/>
              <a:buFontTx/>
              <a:buAutoNum type="ea1JpnChsDbPeriod"/>
            </a:pPr>
            <a:r>
              <a:rPr lang="zh-CN" altLang="en-US" sz="2800" b="1" dirty="0" smtClean="0">
                <a:solidFill>
                  <a:schemeClr val="bg1">
                    <a:lumMod val="85000"/>
                  </a:schemeClr>
                </a:solidFill>
                <a:latin typeface="微软雅黑" pitchFamily="34" charset="-122"/>
                <a:ea typeface="微软雅黑" pitchFamily="34" charset="-122"/>
              </a:rPr>
              <a:t>隐私保护</a:t>
            </a:r>
            <a:r>
              <a:rPr lang="zh-CN" altLang="en-US" sz="2800" b="1" dirty="0">
                <a:solidFill>
                  <a:srgbClr val="D9D9D9"/>
                </a:solidFill>
                <a:latin typeface="微软雅黑" pitchFamily="34" charset="-122"/>
                <a:ea typeface="微软雅黑" pitchFamily="34" charset="-122"/>
              </a:rPr>
              <a:t>下的用</a:t>
            </a:r>
            <a:r>
              <a:rPr lang="zh-CN" altLang="en-US" sz="2800" b="1" dirty="0">
                <a:solidFill>
                  <a:schemeClr val="bg1">
                    <a:lumMod val="85000"/>
                  </a:schemeClr>
                </a:solidFill>
                <a:latin typeface="微软雅黑" pitchFamily="34" charset="-122"/>
                <a:ea typeface="微软雅黑" pitchFamily="34" charset="-122"/>
              </a:rPr>
              <a:t>电数据收集激励机制</a:t>
            </a:r>
            <a:r>
              <a:rPr lang="zh-CN" altLang="en-US" sz="2800" b="1" dirty="0" smtClean="0">
                <a:solidFill>
                  <a:schemeClr val="bg1">
                    <a:lumMod val="85000"/>
                  </a:schemeClr>
                </a:solidFill>
                <a:latin typeface="微软雅黑" pitchFamily="34" charset="-122"/>
                <a:ea typeface="微软雅黑" pitchFamily="34" charset="-122"/>
              </a:rPr>
              <a:t>研究</a:t>
            </a:r>
            <a:endParaRPr lang="en-US" altLang="zh-CN" sz="2800" b="1" dirty="0" smtClean="0">
              <a:solidFill>
                <a:schemeClr val="bg1">
                  <a:lumMod val="85000"/>
                </a:schemeClr>
              </a:solidFill>
              <a:latin typeface="微软雅黑" pitchFamily="34" charset="-122"/>
              <a:ea typeface="微软雅黑" pitchFamily="34" charset="-122"/>
            </a:endParaRPr>
          </a:p>
          <a:p>
            <a:pPr eaLnBrk="1" hangingPunct="1">
              <a:lnSpc>
                <a:spcPct val="150000"/>
              </a:lnSpc>
              <a:buSzPct val="85000"/>
              <a:buFontTx/>
              <a:buAutoNum type="ea1JpnChsDbPeriod"/>
            </a:pPr>
            <a:r>
              <a:rPr lang="zh-CN" altLang="en-US" sz="2800" b="1" dirty="0">
                <a:latin typeface="微软雅黑" pitchFamily="34" charset="-122"/>
                <a:ea typeface="微软雅黑" pitchFamily="34" charset="-122"/>
              </a:rPr>
              <a:t>面向隐私保护的分布式最优潮流研究</a:t>
            </a:r>
            <a:endParaRPr lang="en-US" altLang="zh-CN" sz="2800" b="1" dirty="0">
              <a:latin typeface="微软雅黑" pitchFamily="34" charset="-122"/>
              <a:ea typeface="微软雅黑" pitchFamily="34" charset="-122"/>
            </a:endParaRPr>
          </a:p>
          <a:p>
            <a:pPr eaLnBrk="1" hangingPunct="1">
              <a:lnSpc>
                <a:spcPct val="150000"/>
              </a:lnSpc>
              <a:buClr>
                <a:schemeClr val="bg1">
                  <a:lumMod val="85000"/>
                </a:schemeClr>
              </a:buClr>
              <a:buSzPct val="85000"/>
              <a:buFontTx/>
              <a:buAutoNum type="ea1JpnChsDbPeriod"/>
            </a:pPr>
            <a:r>
              <a:rPr lang="zh-CN" altLang="en-US" sz="2800" b="1" dirty="0" smtClean="0">
                <a:solidFill>
                  <a:schemeClr val="bg1">
                    <a:lumMod val="85000"/>
                  </a:schemeClr>
                </a:solidFill>
                <a:latin typeface="微软雅黑" pitchFamily="34" charset="-122"/>
                <a:ea typeface="微软雅黑" pitchFamily="34" charset="-122"/>
              </a:rPr>
              <a:t>总结与展望</a:t>
            </a:r>
            <a:endParaRPr lang="en-US" altLang="zh-CN" sz="2800" b="1" dirty="0" smtClean="0">
              <a:solidFill>
                <a:schemeClr val="bg1">
                  <a:lumMod val="85000"/>
                </a:schemeClr>
              </a:solidFill>
              <a:latin typeface="微软雅黑" pitchFamily="34" charset="-122"/>
              <a:ea typeface="微软雅黑" pitchFamily="34" charset="-122"/>
            </a:endParaRPr>
          </a:p>
          <a:p>
            <a:pPr eaLnBrk="1" hangingPunct="1">
              <a:lnSpc>
                <a:spcPct val="150000"/>
              </a:lnSpc>
              <a:buClr>
                <a:srgbClr val="C00000"/>
              </a:buClr>
              <a:buSzPct val="85000"/>
              <a:buFontTx/>
              <a:buAutoNum type="ea1JpnChsDbPeriod"/>
            </a:pPr>
            <a:endParaRPr lang="zh-CN" altLang="en-US" sz="2800" b="1"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143396791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47</a:t>
            </a:fld>
            <a:endParaRPr lang="en-US" altLang="zh-CN" dirty="0"/>
          </a:p>
        </p:txBody>
      </p:sp>
      <p:sp>
        <p:nvSpPr>
          <p:cNvPr id="5" name="标题 1"/>
          <p:cNvSpPr>
            <a:spLocks noGrp="1"/>
          </p:cNvSpPr>
          <p:nvPr>
            <p:ph type="title"/>
          </p:nvPr>
        </p:nvSpPr>
        <p:spPr>
          <a:xfrm>
            <a:off x="495300" y="44450"/>
            <a:ext cx="8915400" cy="1008063"/>
          </a:xfrm>
        </p:spPr>
        <p:txBody>
          <a:bodyPr/>
          <a:lstStyle/>
          <a:p>
            <a:pPr algn="ctr">
              <a:defRPr/>
            </a:pPr>
            <a:r>
              <a:rPr lang="zh-CN" altLang="en-US" sz="3600" b="1" kern="1200" dirty="0">
                <a:solidFill>
                  <a:srgbClr val="8E0000"/>
                </a:solidFill>
                <a:latin typeface="微软雅黑" pitchFamily="34" charset="-122"/>
                <a:ea typeface="微软雅黑" pitchFamily="34" charset="-122"/>
              </a:rPr>
              <a:t>研究</a:t>
            </a:r>
            <a:r>
              <a:rPr lang="zh-CN" altLang="en-US" sz="3600" b="1" kern="1200" dirty="0" smtClean="0">
                <a:solidFill>
                  <a:srgbClr val="8E0000"/>
                </a:solidFill>
                <a:latin typeface="微软雅黑" pitchFamily="34" charset="-122"/>
                <a:ea typeface="微软雅黑" pitchFamily="34" charset="-122"/>
              </a:rPr>
              <a:t>内容四</a:t>
            </a:r>
            <a:endParaRPr lang="zh-CN" altLang="en-US" sz="3600" b="1" kern="1200" dirty="0">
              <a:solidFill>
                <a:srgbClr val="8E0000"/>
              </a:solidFill>
              <a:latin typeface="微软雅黑" pitchFamily="34" charset="-122"/>
              <a:ea typeface="微软雅黑" pitchFamily="34" charset="-122"/>
            </a:endParaRPr>
          </a:p>
        </p:txBody>
      </p:sp>
      <p:sp>
        <p:nvSpPr>
          <p:cNvPr id="6" name="矩形 10"/>
          <p:cNvSpPr>
            <a:spLocks noChangeArrowheads="1"/>
          </p:cNvSpPr>
          <p:nvPr/>
        </p:nvSpPr>
        <p:spPr bwMode="auto">
          <a:xfrm>
            <a:off x="555625" y="1293813"/>
            <a:ext cx="8842375"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ct val="150000"/>
              </a:lnSpc>
              <a:buSzPct val="85000"/>
            </a:pPr>
            <a:r>
              <a:rPr lang="zh-CN" altLang="en-US" sz="2800" b="1" dirty="0">
                <a:latin typeface="微软雅黑" pitchFamily="34" charset="-122"/>
                <a:ea typeface="微软雅黑" pitchFamily="34" charset="-122"/>
              </a:rPr>
              <a:t>面向隐私保护的分布式最优潮流研究</a:t>
            </a:r>
            <a:endParaRPr lang="en-US" altLang="zh-CN" sz="2800" b="1" dirty="0">
              <a:latin typeface="微软雅黑" pitchFamily="34" charset="-122"/>
              <a:ea typeface="微软雅黑" pitchFamily="34" charset="-122"/>
            </a:endParaRPr>
          </a:p>
        </p:txBody>
      </p:sp>
      <p:sp>
        <p:nvSpPr>
          <p:cNvPr id="8" name="内容占位符 2"/>
          <p:cNvSpPr txBox="1">
            <a:spLocks/>
          </p:cNvSpPr>
          <p:nvPr/>
        </p:nvSpPr>
        <p:spPr bwMode="auto">
          <a:xfrm>
            <a:off x="738919" y="1960559"/>
            <a:ext cx="8659081" cy="4143374"/>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solidFill>
                  <a:srgbClr val="8E0000"/>
                </a:solidFill>
                <a:latin typeface="微软雅黑" pitchFamily="34" charset="-122"/>
                <a:ea typeface="微软雅黑" pitchFamily="34" charset="-122"/>
                <a:cs typeface="+mj-cs"/>
              </a:rPr>
              <a:t>研究动机</a:t>
            </a: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分布式最优潮流计算中的隐私泄露风险</a:t>
            </a:r>
            <a:endParaRPr lang="en-US" altLang="zh-CN" sz="2200" b="1" kern="0" dirty="0" smtClean="0">
              <a:ea typeface="微软雅黑" pitchFamily="34" charset="-122"/>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a:ea typeface="微软雅黑" pitchFamily="34" charset="-122"/>
              </a:rPr>
              <a:t>系统运营</a:t>
            </a:r>
            <a:r>
              <a:rPr lang="zh-CN" altLang="en-US" sz="2200" b="1" kern="0" dirty="0" smtClean="0">
                <a:ea typeface="微软雅黑" pitchFamily="34" charset="-122"/>
              </a:rPr>
              <a:t>方的隐私需求（发电成本、本地用电需求）</a:t>
            </a:r>
            <a:endParaRPr lang="en-US" altLang="zh-CN" sz="2200" b="1" kern="0" dirty="0" smtClean="0">
              <a:ea typeface="微软雅黑" pitchFamily="34" charset="-122"/>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最优潮流计算的最优性要求、实际物理约束</a:t>
            </a:r>
            <a:endParaRPr lang="en-US" altLang="zh-CN" sz="2200" b="1" kern="0" dirty="0" smtClean="0">
              <a:ea typeface="微软雅黑" pitchFamily="34" charset="-122"/>
            </a:endParaRPr>
          </a:p>
          <a:p>
            <a:pPr marL="342900" lvl="1" indent="-342900" eaLnBrk="0" latinLnBrk="1" hangingPunct="0">
              <a:spcBef>
                <a:spcPts val="600"/>
              </a:spcBef>
              <a:buClr>
                <a:srgbClr val="C00000"/>
              </a:buClr>
              <a:buSzPct val="85000"/>
              <a:buFont typeface="Wingdings" pitchFamily="2" charset="2"/>
              <a:buChar char="p"/>
              <a:defRPr/>
            </a:pPr>
            <a:r>
              <a:rPr lang="zh-CN" altLang="en-US" sz="2400" b="1" dirty="0" smtClean="0">
                <a:solidFill>
                  <a:srgbClr val="8E0000"/>
                </a:solidFill>
                <a:latin typeface="微软雅黑" pitchFamily="34" charset="-122"/>
                <a:ea typeface="微软雅黑" pitchFamily="34" charset="-122"/>
                <a:cs typeface="+mj-cs"/>
              </a:rPr>
              <a:t>最终</a:t>
            </a:r>
            <a:r>
              <a:rPr lang="zh-CN" altLang="en-US" sz="2400" b="1" dirty="0">
                <a:solidFill>
                  <a:srgbClr val="8E0000"/>
                </a:solidFill>
                <a:latin typeface="微软雅黑" pitchFamily="34" charset="-122"/>
                <a:ea typeface="微软雅黑" pitchFamily="34" charset="-122"/>
                <a:cs typeface="+mj-cs"/>
              </a:rPr>
              <a:t>结果</a:t>
            </a:r>
            <a:endParaRPr lang="en-US" altLang="zh-CN" sz="2400" b="1" dirty="0">
              <a:solidFill>
                <a:srgbClr val="8E0000"/>
              </a:solidFill>
              <a:latin typeface="微软雅黑" pitchFamily="34" charset="-122"/>
              <a:ea typeface="微软雅黑" pitchFamily="34" charset="-122"/>
              <a:cs typeface="+mj-cs"/>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a:ea typeface="微软雅黑" pitchFamily="34" charset="-122"/>
              </a:rPr>
              <a:t>分析</a:t>
            </a:r>
            <a:r>
              <a:rPr lang="zh-CN" altLang="en-US" sz="2200" b="1" kern="0" dirty="0" smtClean="0">
                <a:ea typeface="微软雅黑" pitchFamily="34" charset="-122"/>
              </a:rPr>
              <a:t>了分布式最优潮流中的隐私泄露风险</a:t>
            </a:r>
            <a:endParaRPr lang="en-US" altLang="zh-CN" sz="2200" b="1" kern="0" dirty="0" smtClean="0">
              <a:ea typeface="微软雅黑" pitchFamily="34" charset="-122"/>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通过衰减</a:t>
            </a:r>
            <a:r>
              <a:rPr lang="zh-CN" altLang="en-US" sz="2200" b="1" kern="0" dirty="0">
                <a:ea typeface="微软雅黑" pitchFamily="34" charset="-122"/>
              </a:rPr>
              <a:t>的随机噪声注入，提出了一种基于交替方向乘子</a:t>
            </a:r>
            <a:r>
              <a:rPr lang="zh-CN" altLang="en-US" sz="2200" b="1" kern="0" dirty="0" smtClean="0">
                <a:ea typeface="微软雅黑" pitchFamily="34" charset="-122"/>
              </a:rPr>
              <a:t>法（</a:t>
            </a:r>
            <a:r>
              <a:rPr lang="en-US" altLang="zh-CN" sz="2200" b="1" kern="0" dirty="0" smtClean="0">
                <a:ea typeface="微软雅黑" pitchFamily="34" charset="-122"/>
              </a:rPr>
              <a:t>ADMM</a:t>
            </a:r>
            <a:r>
              <a:rPr lang="zh-CN" altLang="en-US" sz="2200" b="1" kern="0" dirty="0" smtClean="0">
                <a:ea typeface="微软雅黑" pitchFamily="34" charset="-122"/>
              </a:rPr>
              <a:t>）的隐私保护直流</a:t>
            </a:r>
            <a:r>
              <a:rPr lang="zh-CN" altLang="en-US" sz="2200" b="1" kern="0" dirty="0">
                <a:ea typeface="微软雅黑" pitchFamily="34" charset="-122"/>
              </a:rPr>
              <a:t>最优潮流计算方法</a:t>
            </a:r>
            <a:endParaRPr lang="en-US" altLang="zh-CN" sz="2200" b="1" kern="0" dirty="0">
              <a:ea typeface="微软雅黑" pitchFamily="34" charset="-122"/>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a:ea typeface="微软雅黑" pitchFamily="34" charset="-122"/>
              </a:rPr>
              <a:t>在理论上对算法的收敛性和最优性进行了严格</a:t>
            </a:r>
            <a:r>
              <a:rPr lang="zh-CN" altLang="en-US" sz="2200" b="1" kern="0" dirty="0" smtClean="0">
                <a:ea typeface="微软雅黑" pitchFamily="34" charset="-122"/>
              </a:rPr>
              <a:t>的证明</a:t>
            </a:r>
            <a:endParaRPr lang="zh-CN" altLang="en-US" sz="2200" b="1" kern="0" dirty="0">
              <a:solidFill>
                <a:srgbClr val="177CB0"/>
              </a:solidFill>
              <a:ea typeface="微软雅黑" pitchFamily="34" charset="-122"/>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342900" indent="-342900" eaLnBrk="0" hangingPunct="0">
              <a:lnSpc>
                <a:spcPct val="125000"/>
              </a:lnSpc>
              <a:spcBef>
                <a:spcPts val="1200"/>
              </a:spcBef>
              <a:buClr>
                <a:srgbClr val="C00000"/>
              </a:buClr>
              <a:buSzPct val="85000"/>
              <a:buFont typeface="Wingdings" pitchFamily="2" charset="2"/>
              <a:buChar char="p"/>
              <a:defRPr/>
            </a:pPr>
            <a:endParaRPr lang="en-US" altLang="zh-CN" sz="2400" b="1" dirty="0">
              <a:solidFill>
                <a:srgbClr val="8E0000"/>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32788832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48</a:t>
            </a:fld>
            <a:endParaRPr lang="en-US" altLang="zh-CN" dirty="0"/>
          </a:p>
        </p:txBody>
      </p:sp>
      <p:sp>
        <p:nvSpPr>
          <p:cNvPr id="5" name="标题 1"/>
          <p:cNvSpPr>
            <a:spLocks noGrp="1"/>
          </p:cNvSpPr>
          <p:nvPr>
            <p:ph type="title"/>
          </p:nvPr>
        </p:nvSpPr>
        <p:spPr>
          <a:xfrm>
            <a:off x="495300" y="44450"/>
            <a:ext cx="8915400" cy="1008063"/>
          </a:xfrm>
        </p:spPr>
        <p:txBody>
          <a:bodyPr/>
          <a:lstStyle/>
          <a:p>
            <a:pPr>
              <a:defRPr/>
            </a:pPr>
            <a:r>
              <a:rPr lang="zh-CN" altLang="en-US" sz="2800" b="1" kern="1200" dirty="0" smtClean="0">
                <a:solidFill>
                  <a:srgbClr val="8E0000"/>
                </a:solidFill>
                <a:latin typeface="微软雅黑" pitchFamily="34" charset="-122"/>
                <a:ea typeface="微软雅黑" pitchFamily="34" charset="-122"/>
              </a:rPr>
              <a:t>五</a:t>
            </a:r>
            <a:r>
              <a:rPr lang="zh-CN" altLang="en-US" sz="2800" b="1" kern="1200" dirty="0">
                <a:solidFill>
                  <a:srgbClr val="8E0000"/>
                </a:solidFill>
                <a:latin typeface="微软雅黑" pitchFamily="34" charset="-122"/>
                <a:ea typeface="微软雅黑" pitchFamily="34" charset="-122"/>
              </a:rPr>
              <a:t>、面向隐私保护的分布式最优潮流研究</a:t>
            </a:r>
          </a:p>
        </p:txBody>
      </p:sp>
      <p:sp>
        <p:nvSpPr>
          <p:cNvPr id="7" name="内容占位符 2"/>
          <p:cNvSpPr txBox="1">
            <a:spLocks/>
          </p:cNvSpPr>
          <p:nvPr/>
        </p:nvSpPr>
        <p:spPr bwMode="auto">
          <a:xfrm>
            <a:off x="738919" y="1260753"/>
            <a:ext cx="8659081" cy="1166906"/>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smtClean="0">
                <a:latin typeface="微软雅黑" pitchFamily="34" charset="-122"/>
                <a:ea typeface="微软雅黑" pitchFamily="34" charset="-122"/>
                <a:cs typeface="+mj-cs"/>
              </a:rPr>
              <a:t>系统模型</a:t>
            </a:r>
            <a:endParaRPr lang="zh-CN" altLang="en-US" sz="2400" b="1" dirty="0">
              <a:latin typeface="微软雅黑" pitchFamily="34" charset="-122"/>
              <a:ea typeface="微软雅黑" pitchFamily="34" charset="-122"/>
              <a:cs typeface="+mj-cs"/>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a:ea typeface="微软雅黑" pitchFamily="34" charset="-122"/>
              </a:rPr>
              <a:t>具有树状拓扑的</a:t>
            </a:r>
            <a:r>
              <a:rPr lang="zh-CN" altLang="en-US" sz="2200" b="1" kern="0" dirty="0" smtClean="0">
                <a:ea typeface="微软雅黑" pitchFamily="34" charset="-122"/>
              </a:rPr>
              <a:t>连通图：</a:t>
            </a:r>
            <a:endParaRPr lang="en-US" altLang="zh-CN" sz="2200" b="1" kern="0" dirty="0" smtClean="0">
              <a:ea typeface="微软雅黑" pitchFamily="34" charset="-122"/>
            </a:endParaRPr>
          </a:p>
          <a:p>
            <a:pPr marL="800100" lvl="1" indent="-342900" eaLnBrk="0" hangingPunct="0">
              <a:lnSpc>
                <a:spcPct val="125000"/>
              </a:lnSpc>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原始最优潮流问题：</a:t>
            </a:r>
          </a:p>
        </p:txBody>
      </p:sp>
      <p:pic>
        <p:nvPicPr>
          <p:cNvPr id="16" name="图片 15"/>
          <p:cNvPicPr>
            <a:picLocks noChangeAspect="1"/>
          </p:cNvPicPr>
          <p:nvPr/>
        </p:nvPicPr>
        <p:blipFill>
          <a:blip r:embed="rId3"/>
          <a:stretch>
            <a:fillRect/>
          </a:stretch>
        </p:blipFill>
        <p:spPr>
          <a:xfrm>
            <a:off x="4712566" y="1823726"/>
            <a:ext cx="1323469" cy="329655"/>
          </a:xfrm>
          <a:prstGeom prst="rect">
            <a:avLst/>
          </a:prstGeom>
        </p:spPr>
      </p:pic>
      <p:pic>
        <p:nvPicPr>
          <p:cNvPr id="17" name="图片 16"/>
          <p:cNvPicPr>
            <a:picLocks noChangeAspect="1"/>
          </p:cNvPicPr>
          <p:nvPr/>
        </p:nvPicPr>
        <p:blipFill rotWithShape="1">
          <a:blip r:embed="rId4"/>
          <a:srcRect b="71661"/>
          <a:stretch/>
        </p:blipFill>
        <p:spPr>
          <a:xfrm>
            <a:off x="1621927" y="2899606"/>
            <a:ext cx="5452407" cy="777659"/>
          </a:xfrm>
          <a:prstGeom prst="rect">
            <a:avLst/>
          </a:prstGeom>
        </p:spPr>
      </p:pic>
      <p:sp>
        <p:nvSpPr>
          <p:cNvPr id="20" name="矩形 19"/>
          <p:cNvSpPr/>
          <p:nvPr/>
        </p:nvSpPr>
        <p:spPr bwMode="auto">
          <a:xfrm>
            <a:off x="4050945" y="3028918"/>
            <a:ext cx="408672" cy="457584"/>
          </a:xfrm>
          <a:prstGeom prst="rect">
            <a:avLst/>
          </a:prstGeom>
          <a:solidFill>
            <a:srgbClr val="0066FF">
              <a:alpha val="0"/>
            </a:srgbClr>
          </a:solidFill>
          <a:ln w="25400"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B050"/>
              </a:solidFill>
              <a:effectLst/>
              <a:latin typeface="Arial" pitchFamily="34" charset="0"/>
            </a:endParaRPr>
          </a:p>
        </p:txBody>
      </p:sp>
      <p:sp>
        <p:nvSpPr>
          <p:cNvPr id="23" name="文本框 22"/>
          <p:cNvSpPr txBox="1"/>
          <p:nvPr/>
        </p:nvSpPr>
        <p:spPr>
          <a:xfrm>
            <a:off x="7565946" y="3028918"/>
            <a:ext cx="1800493" cy="369332"/>
          </a:xfrm>
          <a:prstGeom prst="rect">
            <a:avLst/>
          </a:prstGeom>
          <a:noFill/>
        </p:spPr>
        <p:txBody>
          <a:bodyPr wrap="none" rtlCol="0">
            <a:spAutoFit/>
          </a:bodyPr>
          <a:lstStyle/>
          <a:p>
            <a:r>
              <a:rPr lang="zh-CN" altLang="en-US" b="1" dirty="0" smtClean="0">
                <a:solidFill>
                  <a:srgbClr val="8E0000"/>
                </a:solidFill>
                <a:latin typeface="微软雅黑" panose="020B0503020204020204" pitchFamily="34" charset="-122"/>
                <a:ea typeface="微软雅黑" panose="020B0503020204020204" pitchFamily="34" charset="-122"/>
              </a:rPr>
              <a:t>网络发电总成本</a:t>
            </a:r>
            <a:endParaRPr lang="zh-CN" altLang="en-US" b="1" dirty="0">
              <a:solidFill>
                <a:srgbClr val="8E0000"/>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5"/>
          <a:stretch>
            <a:fillRect/>
          </a:stretch>
        </p:blipFill>
        <p:spPr>
          <a:xfrm>
            <a:off x="2006434" y="3872880"/>
            <a:ext cx="3951915" cy="724518"/>
          </a:xfrm>
          <a:prstGeom prst="rect">
            <a:avLst/>
          </a:prstGeom>
        </p:spPr>
      </p:pic>
      <p:pic>
        <p:nvPicPr>
          <p:cNvPr id="26" name="图片 25"/>
          <p:cNvPicPr>
            <a:picLocks noChangeAspect="1"/>
          </p:cNvPicPr>
          <p:nvPr/>
        </p:nvPicPr>
        <p:blipFill>
          <a:blip r:embed="rId6"/>
          <a:stretch>
            <a:fillRect/>
          </a:stretch>
        </p:blipFill>
        <p:spPr>
          <a:xfrm>
            <a:off x="2405720" y="4746079"/>
            <a:ext cx="4521366" cy="633427"/>
          </a:xfrm>
          <a:prstGeom prst="rect">
            <a:avLst/>
          </a:prstGeom>
        </p:spPr>
      </p:pic>
      <p:pic>
        <p:nvPicPr>
          <p:cNvPr id="27" name="图片 26"/>
          <p:cNvPicPr>
            <a:picLocks noChangeAspect="1"/>
          </p:cNvPicPr>
          <p:nvPr/>
        </p:nvPicPr>
        <p:blipFill>
          <a:blip r:embed="rId7"/>
          <a:stretch>
            <a:fillRect/>
          </a:stretch>
        </p:blipFill>
        <p:spPr>
          <a:xfrm>
            <a:off x="2405720" y="5765884"/>
            <a:ext cx="3254570" cy="476166"/>
          </a:xfrm>
          <a:prstGeom prst="rect">
            <a:avLst/>
          </a:prstGeom>
        </p:spPr>
      </p:pic>
      <p:sp>
        <p:nvSpPr>
          <p:cNvPr id="28" name="文本框 27"/>
          <p:cNvSpPr txBox="1"/>
          <p:nvPr/>
        </p:nvSpPr>
        <p:spPr>
          <a:xfrm>
            <a:off x="7565945" y="3965522"/>
            <a:ext cx="1569660" cy="369332"/>
          </a:xfrm>
          <a:prstGeom prst="rect">
            <a:avLst/>
          </a:prstGeom>
          <a:noFill/>
        </p:spPr>
        <p:txBody>
          <a:bodyPr wrap="none" rtlCol="0">
            <a:spAutoFit/>
          </a:bodyPr>
          <a:lstStyle/>
          <a:p>
            <a:r>
              <a:rPr lang="zh-CN" altLang="en-US" b="1" dirty="0" smtClean="0">
                <a:solidFill>
                  <a:srgbClr val="8E0000"/>
                </a:solidFill>
                <a:latin typeface="微软雅黑" panose="020B0503020204020204" pitchFamily="34" charset="-122"/>
                <a:ea typeface="微软雅黑" panose="020B0503020204020204" pitchFamily="34" charset="-122"/>
              </a:rPr>
              <a:t>潮流平衡约束</a:t>
            </a:r>
            <a:endParaRPr lang="zh-CN" altLang="en-US" b="1" dirty="0">
              <a:solidFill>
                <a:srgbClr val="8E0000"/>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7565944" y="4866904"/>
            <a:ext cx="1569660" cy="369332"/>
          </a:xfrm>
          <a:prstGeom prst="rect">
            <a:avLst/>
          </a:prstGeom>
          <a:noFill/>
        </p:spPr>
        <p:txBody>
          <a:bodyPr wrap="none" rtlCol="0">
            <a:spAutoFit/>
          </a:bodyPr>
          <a:lstStyle/>
          <a:p>
            <a:r>
              <a:rPr lang="zh-CN" altLang="en-US" b="1" dirty="0">
                <a:solidFill>
                  <a:srgbClr val="8E0000"/>
                </a:solidFill>
                <a:latin typeface="微软雅黑" panose="020B0503020204020204" pitchFamily="34" charset="-122"/>
                <a:ea typeface="微软雅黑" panose="020B0503020204020204" pitchFamily="34" charset="-122"/>
              </a:rPr>
              <a:t>线路</a:t>
            </a:r>
            <a:r>
              <a:rPr lang="zh-CN" altLang="en-US" b="1" dirty="0" smtClean="0">
                <a:solidFill>
                  <a:srgbClr val="8E0000"/>
                </a:solidFill>
                <a:latin typeface="微软雅黑" panose="020B0503020204020204" pitchFamily="34" charset="-122"/>
                <a:ea typeface="微软雅黑" panose="020B0503020204020204" pitchFamily="34" charset="-122"/>
              </a:rPr>
              <a:t>容量约束</a:t>
            </a:r>
            <a:endParaRPr lang="zh-CN" altLang="en-US" b="1" dirty="0">
              <a:solidFill>
                <a:srgbClr val="8E0000"/>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7565944" y="5803508"/>
            <a:ext cx="1569660" cy="369332"/>
          </a:xfrm>
          <a:prstGeom prst="rect">
            <a:avLst/>
          </a:prstGeom>
          <a:noFill/>
        </p:spPr>
        <p:txBody>
          <a:bodyPr wrap="none" rtlCol="0">
            <a:spAutoFit/>
          </a:bodyPr>
          <a:lstStyle/>
          <a:p>
            <a:r>
              <a:rPr lang="zh-CN" altLang="en-US" b="1" dirty="0" smtClean="0">
                <a:solidFill>
                  <a:srgbClr val="8E0000"/>
                </a:solidFill>
                <a:latin typeface="微软雅黑" panose="020B0503020204020204" pitchFamily="34" charset="-122"/>
                <a:ea typeface="微软雅黑" panose="020B0503020204020204" pitchFamily="34" charset="-122"/>
              </a:rPr>
              <a:t>机组出力约束</a:t>
            </a:r>
            <a:endParaRPr lang="zh-CN" altLang="en-US" b="1" dirty="0">
              <a:solidFill>
                <a:srgbClr val="8E0000"/>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3596608" y="2688759"/>
            <a:ext cx="1415772" cy="338554"/>
          </a:xfrm>
          <a:prstGeom prst="rect">
            <a:avLst/>
          </a:prstGeom>
          <a:noFill/>
        </p:spPr>
        <p:txBody>
          <a:bodyPr wrap="none" rtlCol="0">
            <a:spAutoFit/>
          </a:bodyPr>
          <a:lstStyle/>
          <a:p>
            <a:r>
              <a:rPr lang="zh-CN" altLang="en-US" sz="1600" dirty="0" smtClean="0">
                <a:solidFill>
                  <a:srgbClr val="0066FF"/>
                </a:solidFill>
                <a:latin typeface="微软雅黑" panose="020B0503020204020204" pitchFamily="34" charset="-122"/>
                <a:ea typeface="微软雅黑" panose="020B0503020204020204" pitchFamily="34" charset="-122"/>
              </a:rPr>
              <a:t>本地机组出力</a:t>
            </a:r>
            <a:endParaRPr lang="zh-CN" altLang="en-US" sz="1600" dirty="0">
              <a:solidFill>
                <a:srgbClr val="0066FF"/>
              </a:solidFill>
              <a:latin typeface="微软雅黑" panose="020B0503020204020204" pitchFamily="34" charset="-122"/>
              <a:ea typeface="微软雅黑" panose="020B0503020204020204" pitchFamily="34" charset="-122"/>
            </a:endParaRPr>
          </a:p>
        </p:txBody>
      </p:sp>
      <p:sp>
        <p:nvSpPr>
          <p:cNvPr id="32" name="矩形 31"/>
          <p:cNvSpPr/>
          <p:nvPr/>
        </p:nvSpPr>
        <p:spPr bwMode="auto">
          <a:xfrm>
            <a:off x="4143794" y="3872880"/>
            <a:ext cx="868586" cy="299550"/>
          </a:xfrm>
          <a:prstGeom prst="rect">
            <a:avLst/>
          </a:prstGeom>
          <a:solidFill>
            <a:srgbClr val="0066FF">
              <a:alpha val="0"/>
            </a:srgbClr>
          </a:solidFill>
          <a:ln w="25400"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B050"/>
              </a:solidFill>
              <a:effectLst/>
              <a:latin typeface="Arial" pitchFamily="34" charset="0"/>
            </a:endParaRPr>
          </a:p>
        </p:txBody>
      </p:sp>
      <p:sp>
        <p:nvSpPr>
          <p:cNvPr id="34" name="文本框 33"/>
          <p:cNvSpPr txBox="1"/>
          <p:nvPr/>
        </p:nvSpPr>
        <p:spPr>
          <a:xfrm>
            <a:off x="3870201" y="3529709"/>
            <a:ext cx="1620957" cy="338554"/>
          </a:xfrm>
          <a:prstGeom prst="rect">
            <a:avLst/>
          </a:prstGeom>
          <a:noFill/>
        </p:spPr>
        <p:txBody>
          <a:bodyPr wrap="none" rtlCol="0">
            <a:spAutoFit/>
          </a:bodyPr>
          <a:lstStyle/>
          <a:p>
            <a:r>
              <a:rPr lang="zh-CN" altLang="en-US" sz="1600" dirty="0" smtClean="0">
                <a:solidFill>
                  <a:srgbClr val="0066FF"/>
                </a:solidFill>
                <a:latin typeface="微软雅黑" panose="020B0503020204020204" pitchFamily="34" charset="-122"/>
                <a:ea typeface="微软雅黑" panose="020B0503020204020204" pitchFamily="34" charset="-122"/>
              </a:rPr>
              <a:t>邻居节点相角差</a:t>
            </a:r>
            <a:endParaRPr lang="zh-CN" altLang="en-US" sz="1600" dirty="0">
              <a:solidFill>
                <a:srgbClr val="0066FF"/>
              </a:solidFill>
              <a:latin typeface="微软雅黑" panose="020B0503020204020204" pitchFamily="34" charset="-122"/>
              <a:ea typeface="微软雅黑" panose="020B0503020204020204" pitchFamily="34" charset="-122"/>
            </a:endParaRPr>
          </a:p>
        </p:txBody>
      </p:sp>
      <p:sp>
        <p:nvSpPr>
          <p:cNvPr id="35" name="矩形 34"/>
          <p:cNvSpPr/>
          <p:nvPr/>
        </p:nvSpPr>
        <p:spPr bwMode="auto">
          <a:xfrm>
            <a:off x="3068812" y="4037498"/>
            <a:ext cx="441502" cy="299550"/>
          </a:xfrm>
          <a:prstGeom prst="rect">
            <a:avLst/>
          </a:prstGeom>
          <a:solidFill>
            <a:srgbClr val="0066FF">
              <a:alpha val="0"/>
            </a:srgbClr>
          </a:solidFill>
          <a:ln w="25400"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B050"/>
              </a:solidFill>
              <a:effectLst/>
              <a:latin typeface="Arial" pitchFamily="34" charset="0"/>
            </a:endParaRPr>
          </a:p>
        </p:txBody>
      </p:sp>
      <p:sp>
        <p:nvSpPr>
          <p:cNvPr id="36" name="文本框 35"/>
          <p:cNvSpPr txBox="1"/>
          <p:nvPr/>
        </p:nvSpPr>
        <p:spPr>
          <a:xfrm>
            <a:off x="2809771" y="3703603"/>
            <a:ext cx="1005403" cy="338554"/>
          </a:xfrm>
          <a:prstGeom prst="rect">
            <a:avLst/>
          </a:prstGeom>
          <a:noFill/>
        </p:spPr>
        <p:txBody>
          <a:bodyPr wrap="none" rtlCol="0">
            <a:spAutoFit/>
          </a:bodyPr>
          <a:lstStyle/>
          <a:p>
            <a:r>
              <a:rPr lang="zh-CN" altLang="en-US" sz="1600" dirty="0">
                <a:solidFill>
                  <a:srgbClr val="0066FF"/>
                </a:solidFill>
                <a:latin typeface="微软雅黑" panose="020B0503020204020204" pitchFamily="34" charset="-122"/>
                <a:ea typeface="微软雅黑" panose="020B0503020204020204" pitchFamily="34" charset="-122"/>
              </a:rPr>
              <a:t>本地需求</a:t>
            </a:r>
          </a:p>
        </p:txBody>
      </p:sp>
      <p:sp>
        <p:nvSpPr>
          <p:cNvPr id="37" name="矩形 36"/>
          <p:cNvSpPr/>
          <p:nvPr/>
        </p:nvSpPr>
        <p:spPr bwMode="auto">
          <a:xfrm>
            <a:off x="4518707" y="4913016"/>
            <a:ext cx="617889" cy="323219"/>
          </a:xfrm>
          <a:prstGeom prst="rect">
            <a:avLst/>
          </a:prstGeom>
          <a:solidFill>
            <a:srgbClr val="0066FF">
              <a:alpha val="0"/>
            </a:srgbClr>
          </a:solidFill>
          <a:ln w="25400"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B050"/>
              </a:solidFill>
              <a:effectLst/>
              <a:latin typeface="Arial" pitchFamily="34" charset="0"/>
            </a:endParaRPr>
          </a:p>
        </p:txBody>
      </p:sp>
      <p:sp>
        <p:nvSpPr>
          <p:cNvPr id="38" name="文本框 37"/>
          <p:cNvSpPr txBox="1"/>
          <p:nvPr/>
        </p:nvSpPr>
        <p:spPr>
          <a:xfrm>
            <a:off x="4154120" y="4584206"/>
            <a:ext cx="1415772" cy="338554"/>
          </a:xfrm>
          <a:prstGeom prst="rect">
            <a:avLst/>
          </a:prstGeom>
          <a:noFill/>
        </p:spPr>
        <p:txBody>
          <a:bodyPr wrap="none" rtlCol="0">
            <a:spAutoFit/>
          </a:bodyPr>
          <a:lstStyle/>
          <a:p>
            <a:r>
              <a:rPr lang="zh-CN" altLang="en-US" sz="1600" dirty="0" smtClean="0">
                <a:solidFill>
                  <a:srgbClr val="0066FF"/>
                </a:solidFill>
                <a:latin typeface="微软雅黑" panose="020B0503020204020204" pitchFamily="34" charset="-122"/>
                <a:ea typeface="微软雅黑" panose="020B0503020204020204" pitchFamily="34" charset="-122"/>
              </a:rPr>
              <a:t>最大线路容量</a:t>
            </a:r>
            <a:endParaRPr lang="zh-CN" altLang="en-US" sz="1600" dirty="0">
              <a:solidFill>
                <a:srgbClr val="0066FF"/>
              </a:solidFill>
              <a:latin typeface="微软雅黑" panose="020B0503020204020204" pitchFamily="34" charset="-122"/>
              <a:ea typeface="微软雅黑" panose="020B0503020204020204" pitchFamily="34" charset="-122"/>
            </a:endParaRPr>
          </a:p>
        </p:txBody>
      </p:sp>
      <p:sp>
        <p:nvSpPr>
          <p:cNvPr id="39" name="矩形 38"/>
          <p:cNvSpPr/>
          <p:nvPr/>
        </p:nvSpPr>
        <p:spPr bwMode="auto">
          <a:xfrm>
            <a:off x="4016165" y="5826564"/>
            <a:ext cx="568109" cy="346276"/>
          </a:xfrm>
          <a:prstGeom prst="rect">
            <a:avLst/>
          </a:prstGeom>
          <a:solidFill>
            <a:srgbClr val="0066FF">
              <a:alpha val="0"/>
            </a:srgbClr>
          </a:solidFill>
          <a:ln w="25400"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B050"/>
              </a:solidFill>
              <a:effectLst/>
              <a:latin typeface="Arial" pitchFamily="34" charset="0"/>
            </a:endParaRPr>
          </a:p>
        </p:txBody>
      </p:sp>
      <p:sp>
        <p:nvSpPr>
          <p:cNvPr id="40" name="文本框 39"/>
          <p:cNvSpPr txBox="1"/>
          <p:nvPr/>
        </p:nvSpPr>
        <p:spPr>
          <a:xfrm>
            <a:off x="3652687" y="5464954"/>
            <a:ext cx="1415772" cy="338554"/>
          </a:xfrm>
          <a:prstGeom prst="rect">
            <a:avLst/>
          </a:prstGeom>
          <a:noFill/>
        </p:spPr>
        <p:txBody>
          <a:bodyPr wrap="none" rtlCol="0">
            <a:spAutoFit/>
          </a:bodyPr>
          <a:lstStyle/>
          <a:p>
            <a:r>
              <a:rPr lang="zh-CN" altLang="en-US" sz="1600" dirty="0" smtClean="0">
                <a:solidFill>
                  <a:srgbClr val="0066FF"/>
                </a:solidFill>
                <a:latin typeface="微软雅黑" panose="020B0503020204020204" pitchFamily="34" charset="-122"/>
                <a:ea typeface="微软雅黑" panose="020B0503020204020204" pitchFamily="34" charset="-122"/>
              </a:rPr>
              <a:t>机组最大出力</a:t>
            </a:r>
            <a:endParaRPr lang="zh-CN" altLang="en-US" sz="1600" dirty="0">
              <a:solidFill>
                <a:srgbClr val="0066FF"/>
              </a:solidFill>
              <a:latin typeface="微软雅黑" panose="020B0503020204020204" pitchFamily="34" charset="-122"/>
              <a:ea typeface="微软雅黑" panose="020B0503020204020204" pitchFamily="34" charset="-122"/>
            </a:endParaRPr>
          </a:p>
        </p:txBody>
      </p:sp>
      <p:sp>
        <p:nvSpPr>
          <p:cNvPr id="41" name="矩形 40"/>
          <p:cNvSpPr/>
          <p:nvPr/>
        </p:nvSpPr>
        <p:spPr bwMode="auto">
          <a:xfrm>
            <a:off x="2427327" y="5826564"/>
            <a:ext cx="568109" cy="346276"/>
          </a:xfrm>
          <a:prstGeom prst="rect">
            <a:avLst/>
          </a:prstGeom>
          <a:solidFill>
            <a:srgbClr val="0066FF">
              <a:alpha val="0"/>
            </a:srgbClr>
          </a:solidFill>
          <a:ln w="25400"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B050"/>
              </a:solidFill>
              <a:effectLst/>
              <a:latin typeface="Arial" pitchFamily="34" charset="0"/>
            </a:endParaRPr>
          </a:p>
        </p:txBody>
      </p:sp>
      <p:sp>
        <p:nvSpPr>
          <p:cNvPr id="42" name="文本框 41"/>
          <p:cNvSpPr txBox="1"/>
          <p:nvPr/>
        </p:nvSpPr>
        <p:spPr>
          <a:xfrm>
            <a:off x="2101885" y="5464098"/>
            <a:ext cx="1415772" cy="338554"/>
          </a:xfrm>
          <a:prstGeom prst="rect">
            <a:avLst/>
          </a:prstGeom>
          <a:noFill/>
        </p:spPr>
        <p:txBody>
          <a:bodyPr wrap="none" rtlCol="0">
            <a:spAutoFit/>
          </a:bodyPr>
          <a:lstStyle/>
          <a:p>
            <a:r>
              <a:rPr lang="zh-CN" altLang="en-US" sz="1600" dirty="0" smtClean="0">
                <a:solidFill>
                  <a:srgbClr val="0066FF"/>
                </a:solidFill>
                <a:latin typeface="微软雅黑" panose="020B0503020204020204" pitchFamily="34" charset="-122"/>
                <a:ea typeface="微软雅黑" panose="020B0503020204020204" pitchFamily="34" charset="-122"/>
              </a:rPr>
              <a:t>机组最小出力</a:t>
            </a:r>
            <a:endParaRPr lang="zh-CN" altLang="en-US" sz="1600" dirty="0">
              <a:solidFill>
                <a:srgbClr val="0066FF"/>
              </a:solidFill>
              <a:latin typeface="微软雅黑" panose="020B0503020204020204" pitchFamily="34" charset="-122"/>
              <a:ea typeface="微软雅黑" panose="020B0503020204020204" pitchFamily="34" charset="-122"/>
            </a:endParaRPr>
          </a:p>
        </p:txBody>
      </p:sp>
      <p:sp>
        <p:nvSpPr>
          <p:cNvPr id="43" name="矩形 42"/>
          <p:cNvSpPr/>
          <p:nvPr/>
        </p:nvSpPr>
        <p:spPr bwMode="auto">
          <a:xfrm>
            <a:off x="6525845" y="4901182"/>
            <a:ext cx="401241" cy="323219"/>
          </a:xfrm>
          <a:prstGeom prst="rect">
            <a:avLst/>
          </a:prstGeom>
          <a:solidFill>
            <a:srgbClr val="0066FF">
              <a:alpha val="0"/>
            </a:srgbClr>
          </a:solidFill>
          <a:ln w="25400"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B050"/>
              </a:solidFill>
              <a:effectLst/>
              <a:latin typeface="Arial" pitchFamily="34" charset="0"/>
            </a:endParaRPr>
          </a:p>
        </p:txBody>
      </p:sp>
      <p:sp>
        <p:nvSpPr>
          <p:cNvPr id="44" name="文本框 43"/>
          <p:cNvSpPr txBox="1"/>
          <p:nvPr/>
        </p:nvSpPr>
        <p:spPr>
          <a:xfrm>
            <a:off x="6010108" y="4562628"/>
            <a:ext cx="1415772" cy="338554"/>
          </a:xfrm>
          <a:prstGeom prst="rect">
            <a:avLst/>
          </a:prstGeom>
          <a:noFill/>
        </p:spPr>
        <p:txBody>
          <a:bodyPr wrap="none" rtlCol="0">
            <a:spAutoFit/>
          </a:bodyPr>
          <a:lstStyle/>
          <a:p>
            <a:r>
              <a:rPr lang="zh-CN" altLang="en-US" sz="1600" dirty="0">
                <a:solidFill>
                  <a:srgbClr val="0066FF"/>
                </a:solidFill>
                <a:latin typeface="微软雅黑" panose="020B0503020204020204" pitchFamily="34" charset="-122"/>
                <a:ea typeface="微软雅黑" panose="020B0503020204020204" pitchFamily="34" charset="-122"/>
              </a:rPr>
              <a:t>邻居节点集合</a:t>
            </a:r>
          </a:p>
        </p:txBody>
      </p:sp>
    </p:spTree>
    <p:extLst>
      <p:ext uri="{BB962C8B-B14F-4D97-AF65-F5344CB8AC3E}">
        <p14:creationId xmlns:p14="http://schemas.microsoft.com/office/powerpoint/2010/main" val="34770483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49</a:t>
            </a:fld>
            <a:endParaRPr lang="en-US" altLang="zh-CN" dirty="0"/>
          </a:p>
        </p:txBody>
      </p:sp>
      <p:sp>
        <p:nvSpPr>
          <p:cNvPr id="5"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五、面向隐私保护的分布式最优潮流研究</a:t>
            </a:r>
          </a:p>
        </p:txBody>
      </p:sp>
      <p:sp>
        <p:nvSpPr>
          <p:cNvPr id="7" name="内容占位符 2"/>
          <p:cNvSpPr txBox="1">
            <a:spLocks/>
          </p:cNvSpPr>
          <p:nvPr/>
        </p:nvSpPr>
        <p:spPr bwMode="auto">
          <a:xfrm>
            <a:off x="738919" y="1260753"/>
            <a:ext cx="8659081" cy="1166906"/>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latin typeface="微软雅黑" pitchFamily="34" charset="-122"/>
                <a:ea typeface="微软雅黑" pitchFamily="34" charset="-122"/>
                <a:cs typeface="+mj-cs"/>
              </a:rPr>
              <a:t>问题</a:t>
            </a:r>
            <a:r>
              <a:rPr lang="zh-CN" altLang="en-US" sz="2400" b="1" dirty="0" smtClean="0">
                <a:latin typeface="微软雅黑" pitchFamily="34" charset="-122"/>
                <a:ea typeface="微软雅黑" pitchFamily="34" charset="-122"/>
                <a:cs typeface="+mj-cs"/>
              </a:rPr>
              <a:t>转化</a:t>
            </a:r>
            <a:endParaRPr lang="zh-CN" altLang="en-US" sz="2200" b="1" kern="0" dirty="0" smtClean="0">
              <a:ea typeface="微软雅黑" pitchFamily="34" charset="-122"/>
            </a:endParaRPr>
          </a:p>
        </p:txBody>
      </p:sp>
      <p:pic>
        <p:nvPicPr>
          <p:cNvPr id="33" name="图片 32"/>
          <p:cNvPicPr>
            <a:picLocks noChangeAspect="1"/>
          </p:cNvPicPr>
          <p:nvPr/>
        </p:nvPicPr>
        <p:blipFill>
          <a:blip r:embed="rId3"/>
          <a:stretch>
            <a:fillRect/>
          </a:stretch>
        </p:blipFill>
        <p:spPr>
          <a:xfrm>
            <a:off x="1150068" y="1844206"/>
            <a:ext cx="4306376" cy="793400"/>
          </a:xfrm>
          <a:prstGeom prst="rect">
            <a:avLst/>
          </a:prstGeom>
        </p:spPr>
      </p:pic>
      <p:pic>
        <p:nvPicPr>
          <p:cNvPr id="3" name="图片 2"/>
          <p:cNvPicPr>
            <a:picLocks noChangeAspect="1"/>
          </p:cNvPicPr>
          <p:nvPr/>
        </p:nvPicPr>
        <p:blipFill>
          <a:blip r:embed="rId4"/>
          <a:stretch>
            <a:fillRect/>
          </a:stretch>
        </p:blipFill>
        <p:spPr>
          <a:xfrm>
            <a:off x="2087779" y="3217779"/>
            <a:ext cx="3900067" cy="666203"/>
          </a:xfrm>
          <a:prstGeom prst="rect">
            <a:avLst/>
          </a:prstGeom>
        </p:spPr>
      </p:pic>
      <p:pic>
        <p:nvPicPr>
          <p:cNvPr id="6" name="图片 5"/>
          <p:cNvPicPr>
            <a:picLocks noChangeAspect="1"/>
          </p:cNvPicPr>
          <p:nvPr/>
        </p:nvPicPr>
        <p:blipFill>
          <a:blip r:embed="rId5"/>
          <a:stretch>
            <a:fillRect/>
          </a:stretch>
        </p:blipFill>
        <p:spPr>
          <a:xfrm>
            <a:off x="2448561" y="4060940"/>
            <a:ext cx="4599994" cy="384897"/>
          </a:xfrm>
          <a:prstGeom prst="rect">
            <a:avLst/>
          </a:prstGeom>
        </p:spPr>
      </p:pic>
      <p:pic>
        <p:nvPicPr>
          <p:cNvPr id="8" name="图片 7"/>
          <p:cNvPicPr>
            <a:picLocks noChangeAspect="1"/>
          </p:cNvPicPr>
          <p:nvPr/>
        </p:nvPicPr>
        <p:blipFill>
          <a:blip r:embed="rId6"/>
          <a:stretch>
            <a:fillRect/>
          </a:stretch>
        </p:blipFill>
        <p:spPr>
          <a:xfrm>
            <a:off x="2455707" y="4713494"/>
            <a:ext cx="3532139" cy="474467"/>
          </a:xfrm>
          <a:prstGeom prst="rect">
            <a:avLst/>
          </a:prstGeom>
        </p:spPr>
      </p:pic>
      <p:pic>
        <p:nvPicPr>
          <p:cNvPr id="9" name="图片 8"/>
          <p:cNvPicPr>
            <a:picLocks noChangeAspect="1"/>
          </p:cNvPicPr>
          <p:nvPr/>
        </p:nvPicPr>
        <p:blipFill>
          <a:blip r:embed="rId7"/>
          <a:stretch>
            <a:fillRect/>
          </a:stretch>
        </p:blipFill>
        <p:spPr>
          <a:xfrm>
            <a:off x="2451477" y="5977264"/>
            <a:ext cx="3152911" cy="405307"/>
          </a:xfrm>
          <a:prstGeom prst="rect">
            <a:avLst/>
          </a:prstGeom>
        </p:spPr>
      </p:pic>
      <p:sp>
        <p:nvSpPr>
          <p:cNvPr id="45" name="文本框 44"/>
          <p:cNvSpPr txBox="1"/>
          <p:nvPr/>
        </p:nvSpPr>
        <p:spPr>
          <a:xfrm>
            <a:off x="7610207" y="2163164"/>
            <a:ext cx="1800493" cy="369332"/>
          </a:xfrm>
          <a:prstGeom prst="rect">
            <a:avLst/>
          </a:prstGeom>
          <a:noFill/>
        </p:spPr>
        <p:txBody>
          <a:bodyPr wrap="none" rtlCol="0">
            <a:spAutoFit/>
          </a:bodyPr>
          <a:lstStyle/>
          <a:p>
            <a:r>
              <a:rPr lang="zh-CN" altLang="en-US" b="1" dirty="0" smtClean="0">
                <a:solidFill>
                  <a:srgbClr val="8E0000"/>
                </a:solidFill>
                <a:latin typeface="微软雅黑" panose="020B0503020204020204" pitchFamily="34" charset="-122"/>
                <a:ea typeface="微软雅黑" panose="020B0503020204020204" pitchFamily="34" charset="-122"/>
              </a:rPr>
              <a:t>网络发电总成本</a:t>
            </a:r>
            <a:endParaRPr lang="zh-CN" altLang="en-US" b="1" dirty="0">
              <a:solidFill>
                <a:srgbClr val="8E0000"/>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7610205" y="3251785"/>
            <a:ext cx="1569660" cy="369332"/>
          </a:xfrm>
          <a:prstGeom prst="rect">
            <a:avLst/>
          </a:prstGeom>
          <a:noFill/>
        </p:spPr>
        <p:txBody>
          <a:bodyPr wrap="none" rtlCol="0">
            <a:spAutoFit/>
          </a:bodyPr>
          <a:lstStyle/>
          <a:p>
            <a:r>
              <a:rPr lang="zh-CN" altLang="en-US" b="1" dirty="0" smtClean="0">
                <a:solidFill>
                  <a:srgbClr val="8E0000"/>
                </a:solidFill>
                <a:latin typeface="微软雅黑" panose="020B0503020204020204" pitchFamily="34" charset="-122"/>
                <a:ea typeface="微软雅黑" panose="020B0503020204020204" pitchFamily="34" charset="-122"/>
              </a:rPr>
              <a:t>潮流平衡约束</a:t>
            </a:r>
            <a:endParaRPr lang="zh-CN" altLang="en-US" b="1" dirty="0">
              <a:solidFill>
                <a:srgbClr val="8E0000"/>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7610205" y="4060940"/>
            <a:ext cx="1569660" cy="369332"/>
          </a:xfrm>
          <a:prstGeom prst="rect">
            <a:avLst/>
          </a:prstGeom>
          <a:noFill/>
        </p:spPr>
        <p:txBody>
          <a:bodyPr wrap="none" rtlCol="0">
            <a:spAutoFit/>
          </a:bodyPr>
          <a:lstStyle/>
          <a:p>
            <a:r>
              <a:rPr lang="zh-CN" altLang="en-US" b="1" dirty="0">
                <a:solidFill>
                  <a:srgbClr val="8E0000"/>
                </a:solidFill>
                <a:latin typeface="微软雅黑" panose="020B0503020204020204" pitchFamily="34" charset="-122"/>
                <a:ea typeface="微软雅黑" panose="020B0503020204020204" pitchFamily="34" charset="-122"/>
              </a:rPr>
              <a:t>线路</a:t>
            </a:r>
            <a:r>
              <a:rPr lang="zh-CN" altLang="en-US" b="1" dirty="0" smtClean="0">
                <a:solidFill>
                  <a:srgbClr val="8E0000"/>
                </a:solidFill>
                <a:latin typeface="微软雅黑" panose="020B0503020204020204" pitchFamily="34" charset="-122"/>
                <a:ea typeface="微软雅黑" panose="020B0503020204020204" pitchFamily="34" charset="-122"/>
              </a:rPr>
              <a:t>容量约束</a:t>
            </a:r>
            <a:endParaRPr lang="zh-CN" altLang="en-US" b="1" dirty="0">
              <a:solidFill>
                <a:srgbClr val="8E0000"/>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7610205" y="4751379"/>
            <a:ext cx="1569660" cy="369332"/>
          </a:xfrm>
          <a:prstGeom prst="rect">
            <a:avLst/>
          </a:prstGeom>
          <a:noFill/>
        </p:spPr>
        <p:txBody>
          <a:bodyPr wrap="none" rtlCol="0">
            <a:spAutoFit/>
          </a:bodyPr>
          <a:lstStyle/>
          <a:p>
            <a:r>
              <a:rPr lang="zh-CN" altLang="en-US" b="1" dirty="0" smtClean="0">
                <a:solidFill>
                  <a:srgbClr val="8E0000"/>
                </a:solidFill>
                <a:latin typeface="微软雅黑" panose="020B0503020204020204" pitchFamily="34" charset="-122"/>
                <a:ea typeface="微软雅黑" panose="020B0503020204020204" pitchFamily="34" charset="-122"/>
              </a:rPr>
              <a:t>机组出力约束</a:t>
            </a:r>
            <a:endParaRPr lang="zh-CN" altLang="en-US" b="1" dirty="0">
              <a:solidFill>
                <a:srgbClr val="8E0000"/>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7725621" y="5979234"/>
            <a:ext cx="1338828" cy="369332"/>
          </a:xfrm>
          <a:prstGeom prst="rect">
            <a:avLst/>
          </a:prstGeom>
          <a:noFill/>
          <a:ln w="22225">
            <a:solidFill>
              <a:srgbClr val="C00000"/>
            </a:solidFill>
            <a:prstDash val="sysDash"/>
          </a:ln>
        </p:spPr>
        <p:txBody>
          <a:bodyPr wrap="none" rtlCol="0">
            <a:spAutoFit/>
          </a:bodyPr>
          <a:lstStyle/>
          <a:p>
            <a:r>
              <a:rPr lang="zh-CN" altLang="en-US" b="1" dirty="0">
                <a:solidFill>
                  <a:srgbClr val="8E0000"/>
                </a:solidFill>
                <a:latin typeface="微软雅黑" panose="020B0503020204020204" pitchFamily="34" charset="-122"/>
                <a:ea typeface="微软雅黑" panose="020B0503020204020204" pitchFamily="34" charset="-122"/>
              </a:rPr>
              <a:t>一致性</a:t>
            </a:r>
            <a:r>
              <a:rPr lang="zh-CN" altLang="en-US" b="1" dirty="0" smtClean="0">
                <a:solidFill>
                  <a:srgbClr val="8E0000"/>
                </a:solidFill>
                <a:latin typeface="微软雅黑" panose="020B0503020204020204" pitchFamily="34" charset="-122"/>
                <a:ea typeface="微软雅黑" panose="020B0503020204020204" pitchFamily="34" charset="-122"/>
              </a:rPr>
              <a:t>约束</a:t>
            </a:r>
            <a:endParaRPr lang="zh-CN" altLang="en-US" b="1" dirty="0">
              <a:solidFill>
                <a:srgbClr val="8E0000"/>
              </a:solidFill>
              <a:latin typeface="微软雅黑" panose="020B0503020204020204" pitchFamily="34" charset="-122"/>
              <a:ea typeface="微软雅黑" panose="020B0503020204020204" pitchFamily="34" charset="-122"/>
            </a:endParaRPr>
          </a:p>
        </p:txBody>
      </p:sp>
      <p:sp>
        <p:nvSpPr>
          <p:cNvPr id="50" name="矩形 49"/>
          <p:cNvSpPr/>
          <p:nvPr/>
        </p:nvSpPr>
        <p:spPr bwMode="auto">
          <a:xfrm>
            <a:off x="4449399" y="3242466"/>
            <a:ext cx="459754" cy="457584"/>
          </a:xfrm>
          <a:prstGeom prst="rect">
            <a:avLst/>
          </a:prstGeom>
          <a:solidFill>
            <a:srgbClr val="0066FF">
              <a:alpha val="0"/>
            </a:srgbClr>
          </a:solidFill>
          <a:ln w="25400"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B050"/>
              </a:solidFill>
              <a:effectLst/>
              <a:latin typeface="Arial" pitchFamily="34" charset="0"/>
            </a:endParaRPr>
          </a:p>
        </p:txBody>
      </p:sp>
      <p:sp>
        <p:nvSpPr>
          <p:cNvPr id="51" name="文本框 50"/>
          <p:cNvSpPr txBox="1"/>
          <p:nvPr/>
        </p:nvSpPr>
        <p:spPr>
          <a:xfrm>
            <a:off x="4040672" y="2913577"/>
            <a:ext cx="1415772" cy="338554"/>
          </a:xfrm>
          <a:prstGeom prst="rect">
            <a:avLst/>
          </a:prstGeom>
          <a:noFill/>
        </p:spPr>
        <p:txBody>
          <a:bodyPr wrap="none" rtlCol="0">
            <a:spAutoFit/>
          </a:bodyPr>
          <a:lstStyle/>
          <a:p>
            <a:r>
              <a:rPr lang="zh-CN" altLang="en-US" sz="1600" dirty="0" smtClean="0">
                <a:solidFill>
                  <a:srgbClr val="0066FF"/>
                </a:solidFill>
                <a:latin typeface="微软雅黑" panose="020B0503020204020204" pitchFamily="34" charset="-122"/>
                <a:ea typeface="微软雅黑" panose="020B0503020204020204" pitchFamily="34" charset="-122"/>
              </a:rPr>
              <a:t>本地线路潮流</a:t>
            </a:r>
            <a:endParaRPr lang="zh-CN" altLang="en-US" sz="1600" dirty="0">
              <a:solidFill>
                <a:srgbClr val="0066FF"/>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2455707" y="2913577"/>
            <a:ext cx="4690445" cy="2459807"/>
          </a:xfrm>
          <a:prstGeom prst="roundRect">
            <a:avLst>
              <a:gd name="adj" fmla="val 5840"/>
            </a:avLst>
          </a:prstGeom>
          <a:solidFill>
            <a:schemeClr val="accent1">
              <a:alpha val="0"/>
            </a:schemeClr>
          </a:solidFill>
          <a:ln w="25400"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effectLst/>
              <a:latin typeface="Arial" pitchFamily="34" charset="0"/>
            </a:endParaRPr>
          </a:p>
        </p:txBody>
      </p:sp>
      <p:sp>
        <p:nvSpPr>
          <p:cNvPr id="54" name="圆角矩形 53"/>
          <p:cNvSpPr/>
          <p:nvPr/>
        </p:nvSpPr>
        <p:spPr bwMode="auto">
          <a:xfrm>
            <a:off x="2445248" y="5916480"/>
            <a:ext cx="4700903" cy="592696"/>
          </a:xfrm>
          <a:prstGeom prst="roundRect">
            <a:avLst>
              <a:gd name="adj" fmla="val 5840"/>
            </a:avLst>
          </a:prstGeom>
          <a:solidFill>
            <a:schemeClr val="accent1">
              <a:alpha val="0"/>
            </a:schemeClr>
          </a:solidFill>
          <a:ln w="25400"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
        <p:nvSpPr>
          <p:cNvPr id="55" name="文本框 54"/>
          <p:cNvSpPr txBox="1"/>
          <p:nvPr/>
        </p:nvSpPr>
        <p:spPr>
          <a:xfrm>
            <a:off x="2347943" y="2572476"/>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本地约束</a:t>
            </a:r>
          </a:p>
        </p:txBody>
      </p:sp>
      <p:sp>
        <p:nvSpPr>
          <p:cNvPr id="56" name="文本框 55"/>
          <p:cNvSpPr txBox="1"/>
          <p:nvPr/>
        </p:nvSpPr>
        <p:spPr>
          <a:xfrm>
            <a:off x="2346988" y="5542570"/>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耦合</a:t>
            </a:r>
            <a:r>
              <a:rPr lang="zh-CN" altLang="en-US" b="1" dirty="0" smtClean="0">
                <a:latin typeface="微软雅黑" panose="020B0503020204020204" pitchFamily="34" charset="-122"/>
                <a:ea typeface="微软雅黑" panose="020B0503020204020204" pitchFamily="34" charset="-122"/>
              </a:rPr>
              <a:t>约束</a:t>
            </a:r>
            <a:endParaRPr lang="zh-CN" altLang="en-US" b="1" dirty="0">
              <a:latin typeface="微软雅黑" panose="020B0503020204020204" pitchFamily="34" charset="-122"/>
              <a:ea typeface="微软雅黑" panose="020B0503020204020204" pitchFamily="34" charset="-122"/>
            </a:endParaRPr>
          </a:p>
        </p:txBody>
      </p:sp>
      <p:sp>
        <p:nvSpPr>
          <p:cNvPr id="57" name="矩形 56"/>
          <p:cNvSpPr/>
          <p:nvPr/>
        </p:nvSpPr>
        <p:spPr bwMode="auto">
          <a:xfrm>
            <a:off x="6639883" y="4060940"/>
            <a:ext cx="329535" cy="384897"/>
          </a:xfrm>
          <a:prstGeom prst="rect">
            <a:avLst/>
          </a:prstGeom>
          <a:solidFill>
            <a:srgbClr val="0066FF">
              <a:alpha val="0"/>
            </a:srgbClr>
          </a:solidFill>
          <a:ln w="25400" cap="flat" cmpd="sng" algn="ctr">
            <a:solidFill>
              <a:srgbClr val="0066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B050"/>
              </a:solidFill>
              <a:effectLst/>
              <a:latin typeface="Arial" pitchFamily="34" charset="0"/>
            </a:endParaRPr>
          </a:p>
        </p:txBody>
      </p:sp>
      <p:sp>
        <p:nvSpPr>
          <p:cNvPr id="58" name="文本框 57"/>
          <p:cNvSpPr txBox="1"/>
          <p:nvPr/>
        </p:nvSpPr>
        <p:spPr>
          <a:xfrm>
            <a:off x="5775946" y="3714705"/>
            <a:ext cx="1410964" cy="338554"/>
          </a:xfrm>
          <a:prstGeom prst="rect">
            <a:avLst/>
          </a:prstGeom>
          <a:noFill/>
        </p:spPr>
        <p:txBody>
          <a:bodyPr wrap="none" rtlCol="0">
            <a:spAutoFit/>
          </a:bodyPr>
          <a:lstStyle/>
          <a:p>
            <a:r>
              <a:rPr lang="zh-CN" altLang="en-US" sz="1600" dirty="0" smtClean="0">
                <a:solidFill>
                  <a:srgbClr val="0066FF"/>
                </a:solidFill>
                <a:latin typeface="微软雅黑" panose="020B0503020204020204" pitchFamily="34" charset="-122"/>
                <a:ea typeface="微软雅黑" panose="020B0503020204020204" pitchFamily="34" charset="-122"/>
              </a:rPr>
              <a:t>邻居线路集合</a:t>
            </a:r>
            <a:endParaRPr lang="zh-CN" altLang="en-US" sz="1600" dirty="0">
              <a:solidFill>
                <a:srgbClr val="0066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46919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一 </a:t>
            </a:r>
            <a:r>
              <a:rPr lang="en-US" altLang="zh-CN" sz="2800" b="1" kern="1200" dirty="0">
                <a:solidFill>
                  <a:srgbClr val="8E0000"/>
                </a:solidFill>
                <a:latin typeface="微软雅黑" pitchFamily="34" charset="-122"/>
                <a:ea typeface="微软雅黑" pitchFamily="34" charset="-122"/>
              </a:rPr>
              <a:t>. </a:t>
            </a:r>
            <a:r>
              <a:rPr lang="zh-CN" altLang="en-US" sz="2800" b="1" kern="1200" dirty="0">
                <a:solidFill>
                  <a:srgbClr val="8E0000"/>
                </a:solidFill>
                <a:latin typeface="微软雅黑" pitchFamily="34" charset="-122"/>
                <a:ea typeface="微软雅黑" pitchFamily="34" charset="-122"/>
              </a:rPr>
              <a:t>研究背景及现状</a:t>
            </a:r>
          </a:p>
        </p:txBody>
      </p:sp>
      <p:sp>
        <p:nvSpPr>
          <p:cNvPr id="10" name="灯片编号占位符 9"/>
          <p:cNvSpPr>
            <a:spLocks noGrp="1"/>
          </p:cNvSpPr>
          <p:nvPr>
            <p:ph type="sldNum" sz="quarter" idx="12"/>
          </p:nvPr>
        </p:nvSpPr>
        <p:spPr/>
        <p:txBody>
          <a:bodyPr/>
          <a:lstStyle/>
          <a:p>
            <a:pPr>
              <a:defRPr/>
            </a:pPr>
            <a:fld id="{0D56DE49-7D69-42D4-97F4-8FD584C7B30F}" type="slidenum">
              <a:rPr lang="zh-CN" altLang="en-US"/>
              <a:pPr>
                <a:defRPr/>
              </a:pPr>
              <a:t>5</a:t>
            </a:fld>
            <a:endParaRPr lang="en-US" altLang="zh-CN" dirty="0"/>
          </a:p>
        </p:txBody>
      </p:sp>
      <p:sp>
        <p:nvSpPr>
          <p:cNvPr id="61" name="内容占位符 2"/>
          <p:cNvSpPr txBox="1">
            <a:spLocks/>
          </p:cNvSpPr>
          <p:nvPr/>
        </p:nvSpPr>
        <p:spPr bwMode="auto">
          <a:xfrm>
            <a:off x="738919" y="1262060"/>
            <a:ext cx="8345487" cy="1620186"/>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solidFill>
                  <a:srgbClr val="8E0000"/>
                </a:solidFill>
                <a:latin typeface="微软雅黑" pitchFamily="34" charset="-122"/>
                <a:ea typeface="微软雅黑" pitchFamily="34" charset="-122"/>
              </a:rPr>
              <a:t>用电数据传输存在隐私隐患</a:t>
            </a:r>
          </a:p>
          <a:p>
            <a:pPr marL="800100" lvl="1" indent="-342900" eaLnBrk="0" hangingPunct="0">
              <a:spcBef>
                <a:spcPts val="600"/>
              </a:spcBef>
              <a:buClr>
                <a:schemeClr val="tx1"/>
              </a:buClr>
              <a:buSzPct val="100000"/>
              <a:buFont typeface="微软雅黑" pitchFamily="34" charset="-122"/>
              <a:buChar char="◆"/>
              <a:defRPr/>
            </a:pPr>
            <a:r>
              <a:rPr lang="en-US" altLang="zh-CN" sz="2200" b="1" kern="0" dirty="0">
                <a:ea typeface="微软雅黑" pitchFamily="34" charset="-122"/>
              </a:rPr>
              <a:t>2012</a:t>
            </a:r>
            <a:r>
              <a:rPr lang="zh-CN" altLang="en-US" sz="2200" b="1" kern="0" dirty="0">
                <a:ea typeface="微软雅黑" pitchFamily="34" charset="-122"/>
              </a:rPr>
              <a:t>年</a:t>
            </a:r>
            <a:r>
              <a:rPr lang="en-US" altLang="zh-CN" sz="2200" b="1" kern="0" dirty="0">
                <a:ea typeface="微软雅黑" pitchFamily="34" charset="-122"/>
              </a:rPr>
              <a:t>DEFCON</a:t>
            </a:r>
            <a:r>
              <a:rPr lang="zh-CN" altLang="en-US" sz="2200" b="1" kern="0" dirty="0">
                <a:ea typeface="微软雅黑" pitchFamily="34" charset="-122"/>
              </a:rPr>
              <a:t>黑客大会，公布了无线监听智能电表数据进而进行数据篡改的技术实现</a:t>
            </a:r>
            <a:endParaRPr lang="en-US" altLang="zh-CN" sz="2200" b="1" kern="0" dirty="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endParaRPr lang="en-US" altLang="zh-CN" sz="2200" b="1" kern="0" dirty="0">
              <a:ea typeface="微软雅黑" pitchFamily="34" charset="-122"/>
            </a:endParaRPr>
          </a:p>
        </p:txBody>
      </p:sp>
      <p:sp>
        <p:nvSpPr>
          <p:cNvPr id="62" name="内容占位符 2"/>
          <p:cNvSpPr txBox="1">
            <a:spLocks/>
          </p:cNvSpPr>
          <p:nvPr/>
        </p:nvSpPr>
        <p:spPr bwMode="auto">
          <a:xfrm>
            <a:off x="738919" y="2469486"/>
            <a:ext cx="8709881" cy="1609219"/>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solidFill>
                  <a:srgbClr val="8E0000"/>
                </a:solidFill>
                <a:latin typeface="微软雅黑" pitchFamily="34" charset="-122"/>
                <a:ea typeface="微软雅黑" pitchFamily="34" charset="-122"/>
                <a:cs typeface="+mj-cs"/>
              </a:rPr>
              <a:t>用电</a:t>
            </a:r>
            <a:r>
              <a:rPr lang="zh-CN" altLang="en-US" sz="2400" b="1" dirty="0" smtClean="0">
                <a:solidFill>
                  <a:srgbClr val="8E0000"/>
                </a:solidFill>
                <a:latin typeface="微软雅黑" pitchFamily="34" charset="-122"/>
                <a:ea typeface="微软雅黑" pitchFamily="34" charset="-122"/>
                <a:cs typeface="+mj-cs"/>
              </a:rPr>
              <a:t>数据涉及个人隐私信息</a:t>
            </a:r>
            <a:endParaRPr lang="en-US" altLang="zh-CN" sz="2400" b="1" dirty="0">
              <a:solidFill>
                <a:srgbClr val="8E0000"/>
              </a:solidFill>
              <a:latin typeface="微软雅黑" pitchFamily="34" charset="-122"/>
              <a:ea typeface="微软雅黑" pitchFamily="34" charset="-122"/>
              <a:cs typeface="+mj-cs"/>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smtClean="0">
                <a:solidFill>
                  <a:srgbClr val="0066FF"/>
                </a:solidFill>
                <a:ea typeface="微软雅黑" pitchFamily="34" charset="-122"/>
              </a:rPr>
              <a:t>美国</a:t>
            </a:r>
            <a:r>
              <a:rPr lang="zh-CN" altLang="en-US" sz="2200" b="1" kern="0" dirty="0">
                <a:solidFill>
                  <a:srgbClr val="0066FF"/>
                </a:solidFill>
                <a:ea typeface="微软雅黑" pitchFamily="34" charset="-122"/>
              </a:rPr>
              <a:t>加州</a:t>
            </a:r>
            <a:r>
              <a:rPr lang="zh-CN" altLang="en-US" sz="2200" b="1" kern="0" dirty="0">
                <a:ea typeface="微软雅黑" pitchFamily="34" charset="-122"/>
              </a:rPr>
              <a:t>立法：供电商须征得用户同意方可使用其用电</a:t>
            </a:r>
            <a:r>
              <a:rPr lang="zh-CN" altLang="en-US" sz="2200" b="1" kern="0" dirty="0" smtClean="0">
                <a:ea typeface="微软雅黑" pitchFamily="34" charset="-122"/>
              </a:rPr>
              <a:t>数据</a:t>
            </a:r>
            <a:endParaRPr lang="en-US" altLang="zh-CN" sz="2200" b="1" kern="0" dirty="0" smtClean="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a:solidFill>
                  <a:srgbClr val="0066FF"/>
                </a:solidFill>
                <a:ea typeface="微软雅黑" pitchFamily="34" charset="-122"/>
              </a:rPr>
              <a:t>欧盟</a:t>
            </a:r>
            <a:r>
              <a:rPr lang="en-US" altLang="zh-CN" sz="2200" b="1" kern="0" dirty="0">
                <a:solidFill>
                  <a:srgbClr val="0066FF"/>
                </a:solidFill>
                <a:ea typeface="微软雅黑" pitchFamily="34" charset="-122"/>
              </a:rPr>
              <a:t>《</a:t>
            </a:r>
            <a:r>
              <a:rPr lang="zh-CN" altLang="en-US" sz="2200" b="1" kern="0" dirty="0">
                <a:solidFill>
                  <a:srgbClr val="0066FF"/>
                </a:solidFill>
                <a:ea typeface="微软雅黑" pitchFamily="34" charset="-122"/>
              </a:rPr>
              <a:t>通用数据保护条例</a:t>
            </a:r>
            <a:r>
              <a:rPr lang="en-US" altLang="zh-CN" sz="2200" b="1" kern="0" dirty="0" smtClean="0">
                <a:solidFill>
                  <a:srgbClr val="0066FF"/>
                </a:solidFill>
                <a:ea typeface="微软雅黑" pitchFamily="34" charset="-122"/>
              </a:rPr>
              <a:t>》</a:t>
            </a:r>
            <a:r>
              <a:rPr lang="zh-CN" altLang="en-US" sz="2200" b="1" kern="0" dirty="0">
                <a:ea typeface="微软雅黑" pitchFamily="34" charset="-122"/>
              </a:rPr>
              <a:t>：极大增加了</a:t>
            </a:r>
            <a:r>
              <a:rPr lang="zh-CN" altLang="en-US" sz="2200" b="1" kern="0" dirty="0" smtClean="0">
                <a:ea typeface="微软雅黑" pitchFamily="34" charset="-122"/>
              </a:rPr>
              <a:t>对各行业侵犯</a:t>
            </a:r>
            <a:r>
              <a:rPr lang="zh-CN" altLang="en-US" sz="2200" b="1" kern="0" dirty="0">
                <a:ea typeface="微软雅黑" pitchFamily="34" charset="-122"/>
              </a:rPr>
              <a:t>用户</a:t>
            </a:r>
            <a:r>
              <a:rPr lang="zh-CN" altLang="en-US" sz="2200" b="1" kern="0" dirty="0" smtClean="0">
                <a:ea typeface="微软雅黑" pitchFamily="34" charset="-122"/>
              </a:rPr>
              <a:t>隐私行为的</a:t>
            </a:r>
            <a:r>
              <a:rPr lang="zh-CN" altLang="en-US" sz="2200" b="1" kern="0" dirty="0">
                <a:ea typeface="微软雅黑" pitchFamily="34" charset="-122"/>
              </a:rPr>
              <a:t>行政处罚</a:t>
            </a:r>
            <a:r>
              <a:rPr lang="zh-CN" altLang="en-US" sz="2200" b="1" kern="0" dirty="0" smtClean="0">
                <a:ea typeface="微软雅黑" pitchFamily="34" charset="-122"/>
              </a:rPr>
              <a:t>力度</a:t>
            </a:r>
            <a:endParaRPr lang="en-US" altLang="zh-CN" sz="2200" b="1" kern="0" dirty="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endParaRPr lang="zh-CN" altLang="en-US" sz="2200" b="1" kern="0" dirty="0">
              <a:ea typeface="微软雅黑" pitchFamily="34" charset="-122"/>
            </a:endParaRPr>
          </a:p>
        </p:txBody>
      </p:sp>
      <p:pic>
        <p:nvPicPr>
          <p:cNvPr id="1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631" y="4299475"/>
            <a:ext cx="4577176" cy="241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http://www.citizensutilityboard.org/images/SmartMeter_ComEd_G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84506" y="4499143"/>
            <a:ext cx="2001435" cy="2012664"/>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b="3772"/>
          <a:stretch/>
        </p:blipFill>
        <p:spPr>
          <a:xfrm>
            <a:off x="495300" y="4850274"/>
            <a:ext cx="1013516" cy="949379"/>
          </a:xfrm>
          <a:prstGeom prst="rect">
            <a:avLst/>
          </a:prstGeom>
        </p:spPr>
      </p:pic>
      <p:sp>
        <p:nvSpPr>
          <p:cNvPr id="11" name="闪电形 10"/>
          <p:cNvSpPr/>
          <p:nvPr/>
        </p:nvSpPr>
        <p:spPr>
          <a:xfrm>
            <a:off x="1572979" y="5090662"/>
            <a:ext cx="430015" cy="322522"/>
          </a:xfrm>
          <a:prstGeom prst="lightningBol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0" rIns="91441" bIns="45720" numCol="1" spcCol="0" rtlCol="0" fromWordArt="0" anchor="ctr" anchorCtr="0" forceAA="0" compatLnSpc="1">
            <a:prstTxWarp prst="textNoShape">
              <a:avLst/>
            </a:prstTxWarp>
            <a:noAutofit/>
          </a:bodyPr>
          <a:lstStyle/>
          <a:p>
            <a:pPr algn="ctr"/>
            <a:endParaRPr lang="zh-CN" altLang="en-US">
              <a:solidFill>
                <a:schemeClr val="accent4">
                  <a:lumMod val="60000"/>
                  <a:lumOff val="40000"/>
                </a:schemeClr>
              </a:solidFill>
            </a:endParaRPr>
          </a:p>
        </p:txBody>
      </p:sp>
    </p:spTree>
    <p:extLst>
      <p:ext uri="{BB962C8B-B14F-4D97-AF65-F5344CB8AC3E}">
        <p14:creationId xmlns:p14="http://schemas.microsoft.com/office/powerpoint/2010/main" val="30708611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50</a:t>
            </a:fld>
            <a:endParaRPr lang="en-US" altLang="zh-CN" dirty="0"/>
          </a:p>
        </p:txBody>
      </p:sp>
      <p:sp>
        <p:nvSpPr>
          <p:cNvPr id="5"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五、面向隐私保护的分布式最优潮流研究</a:t>
            </a:r>
          </a:p>
        </p:txBody>
      </p:sp>
      <p:pic>
        <p:nvPicPr>
          <p:cNvPr id="2" name="图片 1"/>
          <p:cNvPicPr>
            <a:picLocks noChangeAspect="1"/>
          </p:cNvPicPr>
          <p:nvPr/>
        </p:nvPicPr>
        <p:blipFill>
          <a:blip r:embed="rId3"/>
          <a:stretch>
            <a:fillRect/>
          </a:stretch>
        </p:blipFill>
        <p:spPr>
          <a:xfrm>
            <a:off x="233953" y="1151331"/>
            <a:ext cx="6070926" cy="4972067"/>
          </a:xfrm>
          <a:prstGeom prst="rect">
            <a:avLst/>
          </a:prstGeom>
        </p:spPr>
      </p:pic>
      <mc:AlternateContent xmlns:mc="http://schemas.openxmlformats.org/markup-compatibility/2006" xmlns:a14="http://schemas.microsoft.com/office/drawing/2010/main">
        <mc:Choice Requires="a14">
          <p:sp>
            <p:nvSpPr>
              <p:cNvPr id="52" name="圆角矩形 51"/>
              <p:cNvSpPr>
                <a:spLocks/>
              </p:cNvSpPr>
              <p:nvPr/>
            </p:nvSpPr>
            <p:spPr>
              <a:xfrm>
                <a:off x="7086932" y="1853622"/>
                <a:ext cx="2160000" cy="576000"/>
              </a:xfrm>
              <a:prstGeom prst="round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初始化 </a:t>
                </a:r>
                <a:endParaRPr lang="en-US" altLang="zh-CN" sz="1600" b="1" dirty="0" smtClean="0">
                  <a:solidFill>
                    <a:schemeClr val="tx1"/>
                  </a:solidFill>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sSubSup>
                        <m:sSubSupPr>
                          <m:ctrlPr>
                            <a:rPr lang="en-US" altLang="zh-CN" sz="1600" b="1" i="1" dirty="0">
                              <a:solidFill>
                                <a:schemeClr val="tx1"/>
                              </a:solidFill>
                              <a:latin typeface="Cambria Math" charset="0"/>
                              <a:ea typeface="微软雅黑" panose="020B0503020204020204" pitchFamily="34" charset="-122"/>
                            </a:rPr>
                          </m:ctrlPr>
                        </m:sSubSupPr>
                        <m:e>
                          <m:r>
                            <a:rPr lang="en-US" altLang="zh-CN" sz="1600" b="1" i="1" dirty="0">
                              <a:solidFill>
                                <a:schemeClr val="tx1"/>
                              </a:solidFill>
                              <a:latin typeface="Cambria Math" panose="02040503050406030204" pitchFamily="18" charset="0"/>
                              <a:ea typeface="微软雅黑" panose="020B0503020204020204" pitchFamily="34" charset="-122"/>
                            </a:rPr>
                            <m:t>𝑷</m:t>
                          </m:r>
                        </m:e>
                        <m:sub>
                          <m:r>
                            <a:rPr lang="en-US" altLang="zh-CN" sz="1600" b="1" i="1" dirty="0">
                              <a:solidFill>
                                <a:schemeClr val="tx1"/>
                              </a:solidFill>
                              <a:latin typeface="Cambria Math" panose="02040503050406030204" pitchFamily="18" charset="0"/>
                              <a:ea typeface="微软雅黑" panose="020B0503020204020204" pitchFamily="34" charset="-122"/>
                            </a:rPr>
                            <m:t>𝒊</m:t>
                          </m:r>
                          <m:r>
                            <a:rPr lang="en-US" altLang="zh-CN" sz="1600" b="1" i="1" dirty="0">
                              <a:solidFill>
                                <a:schemeClr val="tx1"/>
                              </a:solidFill>
                              <a:latin typeface="Cambria Math" panose="02040503050406030204" pitchFamily="18" charset="0"/>
                              <a:ea typeface="微软雅黑" panose="020B0503020204020204" pitchFamily="34" charset="-122"/>
                            </a:rPr>
                            <m:t>,</m:t>
                          </m:r>
                          <m:r>
                            <a:rPr lang="en-US" altLang="zh-CN" sz="1600" b="1" i="1" dirty="0">
                              <a:solidFill>
                                <a:schemeClr val="tx1"/>
                              </a:solidFill>
                              <a:latin typeface="Cambria Math" panose="02040503050406030204" pitchFamily="18" charset="0"/>
                              <a:ea typeface="微软雅黑" panose="020B0503020204020204" pitchFamily="34" charset="-122"/>
                            </a:rPr>
                            <m:t>𝒊𝒋</m:t>
                          </m:r>
                        </m:sub>
                        <m:sup>
                          <m:r>
                            <a:rPr lang="en-US" altLang="zh-CN" sz="1600" b="1" i="1" dirty="0" smtClean="0">
                              <a:solidFill>
                                <a:schemeClr val="tx1"/>
                              </a:solidFill>
                              <a:latin typeface="Cambria Math" panose="02040503050406030204" pitchFamily="18" charset="0"/>
                              <a:ea typeface="微软雅黑" panose="020B0503020204020204" pitchFamily="34" charset="-122"/>
                            </a:rPr>
                            <m:t>𝟎</m:t>
                          </m:r>
                        </m:sup>
                      </m:sSubSup>
                      <m:r>
                        <a:rPr lang="en-US" altLang="zh-CN" sz="1600" b="1" i="1" dirty="0" smtClean="0">
                          <a:solidFill>
                            <a:schemeClr val="tx1"/>
                          </a:solidFill>
                          <a:latin typeface="Cambria Math" panose="02040503050406030204" pitchFamily="18" charset="0"/>
                          <a:ea typeface="微软雅黑" panose="020B0503020204020204" pitchFamily="34" charset="-122"/>
                        </a:rPr>
                        <m:t>=</m:t>
                      </m:r>
                      <m:sSubSup>
                        <m:sSubSupPr>
                          <m:ctrlPr>
                            <a:rPr lang="en-US" altLang="zh-CN" sz="1600" b="1" i="1" dirty="0">
                              <a:solidFill>
                                <a:schemeClr val="tx1"/>
                              </a:solidFill>
                              <a:latin typeface="Cambria Math" charset="0"/>
                              <a:ea typeface="微软雅黑" panose="020B0503020204020204" pitchFamily="34" charset="-122"/>
                            </a:rPr>
                          </m:ctrlPr>
                        </m:sSubSupPr>
                        <m:e>
                          <m:r>
                            <a:rPr lang="en-US" altLang="zh-CN" sz="1600" b="1" i="1" dirty="0">
                              <a:solidFill>
                                <a:schemeClr val="tx1"/>
                              </a:solidFill>
                              <a:latin typeface="Cambria Math" panose="02040503050406030204" pitchFamily="18" charset="0"/>
                              <a:ea typeface="微软雅黑" panose="020B0503020204020204" pitchFamily="34" charset="-122"/>
                            </a:rPr>
                            <m:t>𝒖</m:t>
                          </m:r>
                        </m:e>
                        <m:sub>
                          <m:r>
                            <a:rPr lang="en-US" altLang="zh-CN" sz="1600" b="1" i="1" dirty="0">
                              <a:solidFill>
                                <a:schemeClr val="tx1"/>
                              </a:solidFill>
                              <a:latin typeface="Cambria Math" panose="02040503050406030204" pitchFamily="18" charset="0"/>
                              <a:ea typeface="微软雅黑" panose="020B0503020204020204" pitchFamily="34" charset="-122"/>
                            </a:rPr>
                            <m:t>𝒊</m:t>
                          </m:r>
                          <m:r>
                            <a:rPr lang="en-US" altLang="zh-CN" sz="1600" b="1" i="1" dirty="0">
                              <a:solidFill>
                                <a:schemeClr val="tx1"/>
                              </a:solidFill>
                              <a:latin typeface="Cambria Math" panose="02040503050406030204" pitchFamily="18" charset="0"/>
                              <a:ea typeface="微软雅黑" panose="020B0503020204020204" pitchFamily="34" charset="-122"/>
                            </a:rPr>
                            <m:t>,</m:t>
                          </m:r>
                          <m:r>
                            <a:rPr lang="en-US" altLang="zh-CN" sz="1600" b="1" i="1" dirty="0">
                              <a:solidFill>
                                <a:schemeClr val="tx1"/>
                              </a:solidFill>
                              <a:latin typeface="Cambria Math" panose="02040503050406030204" pitchFamily="18" charset="0"/>
                              <a:ea typeface="微软雅黑" panose="020B0503020204020204" pitchFamily="34" charset="-122"/>
                            </a:rPr>
                            <m:t>𝒊𝒋</m:t>
                          </m:r>
                        </m:sub>
                        <m:sup>
                          <m:r>
                            <a:rPr lang="en-US" altLang="zh-CN" sz="1600" b="1" i="1" dirty="0" smtClean="0">
                              <a:solidFill>
                                <a:schemeClr val="tx1"/>
                              </a:solidFill>
                              <a:latin typeface="Cambria Math" panose="02040503050406030204" pitchFamily="18" charset="0"/>
                              <a:ea typeface="微软雅黑" panose="020B0503020204020204" pitchFamily="34" charset="-122"/>
                            </a:rPr>
                            <m:t>𝟎</m:t>
                          </m:r>
                        </m:sup>
                      </m:sSubSup>
                      <m:r>
                        <a:rPr lang="en-US" altLang="zh-CN" sz="1600" b="1" i="1" dirty="0" smtClean="0">
                          <a:solidFill>
                            <a:schemeClr val="tx1"/>
                          </a:solidFill>
                          <a:latin typeface="Cambria Math" panose="02040503050406030204" pitchFamily="18" charset="0"/>
                          <a:ea typeface="微软雅黑" panose="020B0503020204020204" pitchFamily="34" charset="-122"/>
                        </a:rPr>
                        <m:t>=</m:t>
                      </m:r>
                      <m:r>
                        <a:rPr lang="en-US" altLang="zh-CN" sz="1600" b="1" i="1" dirty="0" smtClean="0">
                          <a:solidFill>
                            <a:schemeClr val="tx1"/>
                          </a:solidFill>
                          <a:latin typeface="Cambria Math" panose="02040503050406030204" pitchFamily="18" charset="0"/>
                          <a:ea typeface="微软雅黑" panose="020B0503020204020204" pitchFamily="34" charset="-122"/>
                        </a:rPr>
                        <m:t>𝟎</m:t>
                      </m:r>
                    </m:oMath>
                  </m:oMathPara>
                </a14:m>
                <a:endParaRPr lang="zh-CN" altLang="en-US" sz="1600" b="1" dirty="0">
                  <a:solidFill>
                    <a:schemeClr val="tx1"/>
                  </a:solidFill>
                  <a:latin typeface="微软雅黑" panose="020B0503020204020204" pitchFamily="34" charset="-122"/>
                  <a:ea typeface="微软雅黑" panose="020B0503020204020204" pitchFamily="34" charset="-122"/>
                </a:endParaRPr>
              </a:p>
            </p:txBody>
          </p:sp>
        </mc:Choice>
        <mc:Fallback xmlns="">
          <p:sp>
            <p:nvSpPr>
              <p:cNvPr id="52" name="圆角矩形 51"/>
              <p:cNvSpPr>
                <a:spLocks noRot="1" noChangeAspect="1" noMove="1" noResize="1" noEditPoints="1" noAdjustHandles="1" noChangeArrowheads="1" noChangeShapeType="1" noTextEdit="1"/>
              </p:cNvSpPr>
              <p:nvPr/>
            </p:nvSpPr>
            <p:spPr>
              <a:xfrm>
                <a:off x="7086932" y="1853622"/>
                <a:ext cx="2160000" cy="576000"/>
              </a:xfrm>
              <a:prstGeom prst="roundRect">
                <a:avLst/>
              </a:prstGeom>
              <a:blipFill rotWithShape="0">
                <a:blip r:embed="rId4"/>
                <a:stretch>
                  <a:fillRect t="-3960" b="-4950"/>
                </a:stretch>
              </a:blipFill>
              <a:ln>
                <a:solidFill>
                  <a:srgbClr val="0066FF"/>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圆角矩形 52"/>
              <p:cNvSpPr>
                <a:spLocks/>
              </p:cNvSpPr>
              <p:nvPr/>
            </p:nvSpPr>
            <p:spPr>
              <a:xfrm>
                <a:off x="7086932" y="4162835"/>
                <a:ext cx="2160000" cy="576000"/>
              </a:xfrm>
              <a:prstGeom prst="round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广播信息</a:t>
                </a:r>
                <a:endParaRPr lang="en-US" altLang="zh-CN" sz="1600" b="1" i="1" dirty="0" smtClean="0">
                  <a:solidFill>
                    <a:schemeClr val="tx1"/>
                  </a:solidFill>
                  <a:latin typeface="Cambria Math" panose="02040503050406030204" pitchFamily="18" charset="0"/>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sSubSup>
                        <m:sSubSupPr>
                          <m:ctrlPr>
                            <a:rPr lang="en-US" altLang="zh-CN" sz="1600" b="1" i="1" dirty="0">
                              <a:solidFill>
                                <a:schemeClr val="tx1"/>
                              </a:solidFill>
                              <a:latin typeface="Cambria Math" charset="0"/>
                              <a:ea typeface="微软雅黑" panose="020B0503020204020204" pitchFamily="34" charset="-122"/>
                            </a:rPr>
                          </m:ctrlPr>
                        </m:sSubSupPr>
                        <m:e>
                          <m:r>
                            <a:rPr lang="en-US" altLang="zh-CN" sz="1600" b="1" i="1" dirty="0">
                              <a:solidFill>
                                <a:schemeClr val="tx1"/>
                              </a:solidFill>
                              <a:latin typeface="Cambria Math" panose="02040503050406030204" pitchFamily="18" charset="0"/>
                              <a:ea typeface="微软雅黑" panose="020B0503020204020204" pitchFamily="34" charset="-122"/>
                            </a:rPr>
                            <m:t>𝑷</m:t>
                          </m:r>
                        </m:e>
                        <m:sub>
                          <m:r>
                            <a:rPr lang="en-US" altLang="zh-CN" sz="1600" b="1" i="1" dirty="0">
                              <a:solidFill>
                                <a:schemeClr val="tx1"/>
                              </a:solidFill>
                              <a:latin typeface="Cambria Math" panose="02040503050406030204" pitchFamily="18" charset="0"/>
                              <a:ea typeface="微软雅黑" panose="020B0503020204020204" pitchFamily="34" charset="-122"/>
                            </a:rPr>
                            <m:t>𝒊</m:t>
                          </m:r>
                          <m:r>
                            <a:rPr lang="en-US" altLang="zh-CN" sz="1600" b="1" i="1" dirty="0">
                              <a:solidFill>
                                <a:schemeClr val="tx1"/>
                              </a:solidFill>
                              <a:latin typeface="Cambria Math" panose="02040503050406030204" pitchFamily="18" charset="0"/>
                              <a:ea typeface="微软雅黑" panose="020B0503020204020204" pitchFamily="34" charset="-122"/>
                            </a:rPr>
                            <m:t>,</m:t>
                          </m:r>
                          <m:r>
                            <a:rPr lang="en-US" altLang="zh-CN" sz="1600" b="1" i="1" dirty="0">
                              <a:solidFill>
                                <a:schemeClr val="tx1"/>
                              </a:solidFill>
                              <a:latin typeface="Cambria Math" panose="02040503050406030204" pitchFamily="18" charset="0"/>
                              <a:ea typeface="微软雅黑" panose="020B0503020204020204" pitchFamily="34" charset="-122"/>
                            </a:rPr>
                            <m:t>𝒊𝒋</m:t>
                          </m:r>
                        </m:sub>
                        <m:sup>
                          <m:r>
                            <a:rPr lang="en-US" altLang="zh-CN" sz="1600" b="1" i="1" dirty="0">
                              <a:solidFill>
                                <a:schemeClr val="tx1"/>
                              </a:solidFill>
                              <a:latin typeface="Cambria Math" panose="02040503050406030204" pitchFamily="18" charset="0"/>
                              <a:ea typeface="微软雅黑" panose="020B0503020204020204" pitchFamily="34" charset="-122"/>
                            </a:rPr>
                            <m:t>𝒌</m:t>
                          </m:r>
                        </m:sup>
                      </m:sSubSup>
                    </m:oMath>
                  </m:oMathPara>
                </a14:m>
                <a:endParaRPr lang="en-US" altLang="zh-CN" sz="1600" b="1" dirty="0" smtClean="0">
                  <a:solidFill>
                    <a:schemeClr val="tx1"/>
                  </a:solidFill>
                  <a:latin typeface="微软雅黑" panose="020B0503020204020204" pitchFamily="34" charset="-122"/>
                  <a:ea typeface="微软雅黑" panose="020B0503020204020204" pitchFamily="34" charset="-122"/>
                </a:endParaRPr>
              </a:p>
            </p:txBody>
          </p:sp>
        </mc:Choice>
        <mc:Fallback xmlns="">
          <p:sp>
            <p:nvSpPr>
              <p:cNvPr id="53" name="圆角矩形 52"/>
              <p:cNvSpPr>
                <a:spLocks noRot="1" noChangeAspect="1" noMove="1" noResize="1" noEditPoints="1" noAdjustHandles="1" noChangeArrowheads="1" noChangeShapeType="1" noTextEdit="1"/>
              </p:cNvSpPr>
              <p:nvPr/>
            </p:nvSpPr>
            <p:spPr>
              <a:xfrm>
                <a:off x="7086932" y="4162835"/>
                <a:ext cx="2160000" cy="576000"/>
              </a:xfrm>
              <a:prstGeom prst="roundRect">
                <a:avLst/>
              </a:prstGeom>
              <a:blipFill rotWithShape="0">
                <a:blip r:embed="rId5"/>
                <a:stretch>
                  <a:fillRect t="-5000" b="-6000"/>
                </a:stretch>
              </a:blipFill>
              <a:ln>
                <a:solidFill>
                  <a:srgbClr val="0066FF"/>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圆角矩形 53"/>
              <p:cNvSpPr>
                <a:spLocks/>
              </p:cNvSpPr>
              <p:nvPr/>
            </p:nvSpPr>
            <p:spPr>
              <a:xfrm>
                <a:off x="7086932" y="3008229"/>
                <a:ext cx="2160000" cy="576000"/>
              </a:xfrm>
              <a:prstGeom prst="round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迭代更新</a:t>
                </a:r>
                <a:endParaRPr lang="en-US" altLang="zh-CN" sz="1600" b="1" dirty="0" smtClean="0">
                  <a:solidFill>
                    <a:schemeClr val="tx1"/>
                  </a:solidFill>
                  <a:latin typeface="微软雅黑" panose="020B0503020204020204" pitchFamily="34" charset="-122"/>
                  <a:ea typeface="微软雅黑" panose="020B0503020204020204" pitchFamily="34" charset="-122"/>
                </a:endParaRPr>
              </a:p>
              <a:p>
                <a:pPr algn="ctr"/>
                <a14:m>
                  <m:oMath xmlns:m="http://schemas.openxmlformats.org/officeDocument/2006/math">
                    <m:sSubSup>
                      <m:sSubSupPr>
                        <m:ctrlPr>
                          <a:rPr lang="en-US" altLang="zh-CN" sz="1600" b="1" i="1" dirty="0" smtClean="0">
                            <a:solidFill>
                              <a:schemeClr val="tx1"/>
                            </a:solidFill>
                            <a:latin typeface="Cambria Math" charset="0"/>
                            <a:ea typeface="微软雅黑" panose="020B0503020204020204" pitchFamily="34" charset="-122"/>
                          </a:rPr>
                        </m:ctrlPr>
                      </m:sSubSupPr>
                      <m:e>
                        <m:r>
                          <a:rPr lang="en-US" altLang="zh-CN" sz="1600" b="1" i="1" dirty="0">
                            <a:solidFill>
                              <a:schemeClr val="tx1"/>
                            </a:solidFill>
                            <a:latin typeface="Cambria Math" panose="02040503050406030204" pitchFamily="18" charset="0"/>
                            <a:ea typeface="微软雅黑" panose="020B0503020204020204" pitchFamily="34" charset="-122"/>
                          </a:rPr>
                          <m:t>𝑷</m:t>
                        </m:r>
                      </m:e>
                      <m:sub>
                        <m:r>
                          <a:rPr lang="en-US" altLang="zh-CN" sz="1600" b="1" i="1" dirty="0">
                            <a:solidFill>
                              <a:schemeClr val="tx1"/>
                            </a:solidFill>
                            <a:latin typeface="Cambria Math" panose="02040503050406030204" pitchFamily="18" charset="0"/>
                            <a:ea typeface="微软雅黑" panose="020B0503020204020204" pitchFamily="34" charset="-122"/>
                          </a:rPr>
                          <m:t>𝒊</m:t>
                        </m:r>
                        <m:r>
                          <a:rPr lang="en-US" altLang="zh-CN" sz="1600" b="1" i="1" dirty="0">
                            <a:solidFill>
                              <a:schemeClr val="tx1"/>
                            </a:solidFill>
                            <a:latin typeface="Cambria Math" panose="02040503050406030204" pitchFamily="18" charset="0"/>
                            <a:ea typeface="微软雅黑" panose="020B0503020204020204" pitchFamily="34" charset="-122"/>
                          </a:rPr>
                          <m:t>,</m:t>
                        </m:r>
                        <m:r>
                          <a:rPr lang="en-US" altLang="zh-CN" sz="1600" b="1" i="1" dirty="0">
                            <a:solidFill>
                              <a:schemeClr val="tx1"/>
                            </a:solidFill>
                            <a:latin typeface="Cambria Math" panose="02040503050406030204" pitchFamily="18" charset="0"/>
                            <a:ea typeface="微软雅黑" panose="020B0503020204020204" pitchFamily="34" charset="-122"/>
                          </a:rPr>
                          <m:t>𝒊𝒋</m:t>
                        </m:r>
                      </m:sub>
                      <m:sup>
                        <m:r>
                          <a:rPr lang="en-US" altLang="zh-CN" sz="1600" b="1" i="1" dirty="0" smtClean="0">
                            <a:solidFill>
                              <a:schemeClr val="tx1"/>
                            </a:solidFill>
                            <a:latin typeface="Cambria Math" panose="02040503050406030204" pitchFamily="18" charset="0"/>
                            <a:ea typeface="微软雅黑" panose="020B0503020204020204" pitchFamily="34" charset="-122"/>
                          </a:rPr>
                          <m:t>𝒌</m:t>
                        </m:r>
                      </m:sup>
                    </m:sSubSup>
                  </m:oMath>
                </a14:m>
                <a:r>
                  <a:rPr lang="zh-CN" altLang="en-US" sz="1600" b="1" dirty="0" smtClean="0">
                    <a:solidFill>
                      <a:schemeClr val="tx1"/>
                    </a:solidFill>
                    <a:latin typeface="微软雅黑" panose="020B0503020204020204" pitchFamily="34" charset="-122"/>
                    <a:ea typeface="微软雅黑" panose="020B0503020204020204" pitchFamily="34" charset="-122"/>
                  </a:rPr>
                  <a:t>，</a:t>
                </a:r>
                <a14:m>
                  <m:oMath xmlns:m="http://schemas.openxmlformats.org/officeDocument/2006/math">
                    <m:sSubSup>
                      <m:sSubSupPr>
                        <m:ctrlPr>
                          <a:rPr lang="en-US" altLang="zh-CN" sz="1600" b="1" i="1" dirty="0" smtClean="0">
                            <a:solidFill>
                              <a:schemeClr val="tx1"/>
                            </a:solidFill>
                            <a:latin typeface="Cambria Math" charset="0"/>
                            <a:ea typeface="微软雅黑" panose="020B0503020204020204" pitchFamily="34" charset="-122"/>
                          </a:rPr>
                        </m:ctrlPr>
                      </m:sSubSupPr>
                      <m:e>
                        <m:r>
                          <a:rPr lang="en-US" altLang="zh-CN" sz="1600" b="1" i="1" dirty="0" smtClean="0">
                            <a:solidFill>
                              <a:schemeClr val="tx1"/>
                            </a:solidFill>
                            <a:latin typeface="Cambria Math" panose="02040503050406030204" pitchFamily="18" charset="0"/>
                            <a:ea typeface="微软雅黑" panose="020B0503020204020204" pitchFamily="34" charset="-122"/>
                          </a:rPr>
                          <m:t>𝒖</m:t>
                        </m:r>
                      </m:e>
                      <m:sub>
                        <m:r>
                          <a:rPr lang="en-US" altLang="zh-CN" sz="1600" b="1" i="1" dirty="0">
                            <a:solidFill>
                              <a:schemeClr val="tx1"/>
                            </a:solidFill>
                            <a:latin typeface="Cambria Math" panose="02040503050406030204" pitchFamily="18" charset="0"/>
                            <a:ea typeface="微软雅黑" panose="020B0503020204020204" pitchFamily="34" charset="-122"/>
                          </a:rPr>
                          <m:t>𝒊</m:t>
                        </m:r>
                        <m:r>
                          <a:rPr lang="en-US" altLang="zh-CN" sz="1600" b="1" i="1" dirty="0">
                            <a:solidFill>
                              <a:schemeClr val="tx1"/>
                            </a:solidFill>
                            <a:latin typeface="Cambria Math" panose="02040503050406030204" pitchFamily="18" charset="0"/>
                            <a:ea typeface="微软雅黑" panose="020B0503020204020204" pitchFamily="34" charset="-122"/>
                          </a:rPr>
                          <m:t>,</m:t>
                        </m:r>
                        <m:r>
                          <a:rPr lang="en-US" altLang="zh-CN" sz="1600" b="1" i="1" dirty="0">
                            <a:solidFill>
                              <a:schemeClr val="tx1"/>
                            </a:solidFill>
                            <a:latin typeface="Cambria Math" panose="02040503050406030204" pitchFamily="18" charset="0"/>
                            <a:ea typeface="微软雅黑" panose="020B0503020204020204" pitchFamily="34" charset="-122"/>
                          </a:rPr>
                          <m:t>𝒊𝒋</m:t>
                        </m:r>
                      </m:sub>
                      <m:sup>
                        <m:r>
                          <a:rPr lang="en-US" altLang="zh-CN" sz="1600" b="1" i="1" dirty="0">
                            <a:solidFill>
                              <a:schemeClr val="tx1"/>
                            </a:solidFill>
                            <a:latin typeface="Cambria Math" panose="02040503050406030204" pitchFamily="18" charset="0"/>
                            <a:ea typeface="微软雅黑" panose="020B0503020204020204" pitchFamily="34" charset="-122"/>
                          </a:rPr>
                          <m:t>𝒌</m:t>
                        </m:r>
                      </m:sup>
                    </m:sSubSup>
                  </m:oMath>
                </a14:m>
                <a:endParaRPr lang="zh-CN" altLang="en-US" sz="1600" b="1" dirty="0">
                  <a:solidFill>
                    <a:schemeClr val="tx1"/>
                  </a:solidFill>
                  <a:latin typeface="微软雅黑" panose="020B0503020204020204" pitchFamily="34" charset="-122"/>
                  <a:ea typeface="微软雅黑" panose="020B0503020204020204" pitchFamily="34" charset="-122"/>
                </a:endParaRPr>
              </a:p>
            </p:txBody>
          </p:sp>
        </mc:Choice>
        <mc:Fallback xmlns="">
          <p:sp>
            <p:nvSpPr>
              <p:cNvPr id="54" name="圆角矩形 53"/>
              <p:cNvSpPr>
                <a:spLocks noRot="1" noChangeAspect="1" noMove="1" noResize="1" noEditPoints="1" noAdjustHandles="1" noChangeArrowheads="1" noChangeShapeType="1" noTextEdit="1"/>
              </p:cNvSpPr>
              <p:nvPr/>
            </p:nvSpPr>
            <p:spPr>
              <a:xfrm>
                <a:off x="7086932" y="3008229"/>
                <a:ext cx="2160000" cy="576000"/>
              </a:xfrm>
              <a:prstGeom prst="roundRect">
                <a:avLst/>
              </a:prstGeom>
              <a:blipFill rotWithShape="0">
                <a:blip r:embed="rId6"/>
                <a:stretch>
                  <a:fillRect t="-3960" b="-8911"/>
                </a:stretch>
              </a:blipFill>
              <a:ln>
                <a:solidFill>
                  <a:srgbClr val="0066FF"/>
                </a:solidFill>
              </a:ln>
            </p:spPr>
            <p:txBody>
              <a:bodyPr/>
              <a:lstStyle/>
              <a:p>
                <a:r>
                  <a:rPr lang="zh-CN" altLang="en-US">
                    <a:noFill/>
                  </a:rPr>
                  <a:t> </a:t>
                </a:r>
              </a:p>
            </p:txBody>
          </p:sp>
        </mc:Fallback>
      </mc:AlternateContent>
      <p:cxnSp>
        <p:nvCxnSpPr>
          <p:cNvPr id="55" name="直接箭头连接符 54"/>
          <p:cNvCxnSpPr>
            <a:cxnSpLocks noChangeAspect="1"/>
            <a:stCxn id="52" idx="2"/>
            <a:endCxn id="54" idx="0"/>
          </p:cNvCxnSpPr>
          <p:nvPr/>
        </p:nvCxnSpPr>
        <p:spPr>
          <a:xfrm>
            <a:off x="8166932" y="2429622"/>
            <a:ext cx="0" cy="578607"/>
          </a:xfrm>
          <a:prstGeom prst="straightConnector1">
            <a:avLst/>
          </a:prstGeom>
          <a:ln w="254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noChangeAspect="1"/>
            <a:stCxn id="54" idx="2"/>
            <a:endCxn id="53" idx="0"/>
          </p:cNvCxnSpPr>
          <p:nvPr/>
        </p:nvCxnSpPr>
        <p:spPr>
          <a:xfrm>
            <a:off x="8166932" y="3584229"/>
            <a:ext cx="0" cy="578606"/>
          </a:xfrm>
          <a:prstGeom prst="straightConnector1">
            <a:avLst/>
          </a:prstGeom>
          <a:ln w="254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9246932" y="4474656"/>
            <a:ext cx="347688" cy="0"/>
          </a:xfrm>
          <a:prstGeom prst="straightConnector1">
            <a:avLst/>
          </a:prstGeom>
          <a:ln w="254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endCxn id="54" idx="3"/>
          </p:cNvCxnSpPr>
          <p:nvPr/>
        </p:nvCxnSpPr>
        <p:spPr>
          <a:xfrm flipH="1">
            <a:off x="9246932" y="3294371"/>
            <a:ext cx="321272" cy="1858"/>
          </a:xfrm>
          <a:prstGeom prst="straightConnector1">
            <a:avLst/>
          </a:prstGeom>
          <a:ln w="254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9560520" y="3292179"/>
            <a:ext cx="11048" cy="1187488"/>
          </a:xfrm>
          <a:prstGeom prst="line">
            <a:avLst/>
          </a:prstGeom>
          <a:ln w="25400">
            <a:solidFill>
              <a:srgbClr val="0066FF"/>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bwMode="auto">
          <a:xfrm>
            <a:off x="495300" y="1949173"/>
            <a:ext cx="5738352" cy="384897"/>
          </a:xfrm>
          <a:prstGeom prst="rect">
            <a:avLst/>
          </a:prstGeom>
          <a:solidFill>
            <a:srgbClr val="0066FF">
              <a:alpha val="0"/>
            </a:srgbClr>
          </a:solidFill>
          <a:ln w="254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B050"/>
              </a:solidFill>
              <a:effectLst/>
              <a:latin typeface="Arial" pitchFamily="34" charset="0"/>
            </a:endParaRPr>
          </a:p>
        </p:txBody>
      </p:sp>
      <p:sp>
        <p:nvSpPr>
          <p:cNvPr id="61" name="矩形 60"/>
          <p:cNvSpPr/>
          <p:nvPr/>
        </p:nvSpPr>
        <p:spPr bwMode="auto">
          <a:xfrm>
            <a:off x="495300" y="2562279"/>
            <a:ext cx="5738352" cy="2363682"/>
          </a:xfrm>
          <a:prstGeom prst="rect">
            <a:avLst/>
          </a:prstGeom>
          <a:solidFill>
            <a:srgbClr val="0066FF">
              <a:alpha val="0"/>
            </a:srgbClr>
          </a:solidFill>
          <a:ln w="254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B050"/>
              </a:solidFill>
              <a:effectLst/>
              <a:latin typeface="Arial" pitchFamily="34" charset="0"/>
            </a:endParaRPr>
          </a:p>
        </p:txBody>
      </p:sp>
      <p:sp>
        <p:nvSpPr>
          <p:cNvPr id="62" name="圆角矩形 61"/>
          <p:cNvSpPr>
            <a:spLocks/>
          </p:cNvSpPr>
          <p:nvPr/>
        </p:nvSpPr>
        <p:spPr>
          <a:xfrm>
            <a:off x="7086932" y="5313500"/>
            <a:ext cx="2160000" cy="576000"/>
          </a:xfrm>
          <a:prstGeom prst="round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算法结束</a:t>
            </a:r>
            <a:r>
              <a:rPr lang="zh-CN" altLang="en-US" sz="1600" b="1" dirty="0" smtClean="0">
                <a:solidFill>
                  <a:schemeClr val="tx1"/>
                </a:solidFill>
                <a:latin typeface="微软雅黑" panose="020B0503020204020204" pitchFamily="34" charset="-122"/>
                <a:ea typeface="微软雅黑" panose="020B0503020204020204" pitchFamily="34" charset="-122"/>
              </a:rPr>
              <a:t> </a:t>
            </a:r>
            <a:endParaRPr lang="en-US" altLang="zh-CN" sz="1600" b="1" dirty="0" smtClean="0">
              <a:solidFill>
                <a:schemeClr val="tx1"/>
              </a:solidFill>
              <a:latin typeface="微软雅黑" panose="020B0503020204020204" pitchFamily="34" charset="-122"/>
              <a:ea typeface="微软雅黑" panose="020B0503020204020204" pitchFamily="34" charset="-122"/>
            </a:endParaRPr>
          </a:p>
        </p:txBody>
      </p:sp>
      <p:cxnSp>
        <p:nvCxnSpPr>
          <p:cNvPr id="63" name="直接箭头连接符 62"/>
          <p:cNvCxnSpPr>
            <a:cxnSpLocks noChangeAspect="1"/>
          </p:cNvCxnSpPr>
          <p:nvPr/>
        </p:nvCxnSpPr>
        <p:spPr>
          <a:xfrm>
            <a:off x="8166932" y="4738835"/>
            <a:ext cx="0" cy="578606"/>
          </a:xfrm>
          <a:prstGeom prst="straightConnector1">
            <a:avLst/>
          </a:prstGeom>
          <a:ln w="254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bwMode="auto">
          <a:xfrm>
            <a:off x="6255719" y="3292179"/>
            <a:ext cx="782053" cy="4050"/>
          </a:xfrm>
          <a:prstGeom prst="straightConnector1">
            <a:avLst/>
          </a:prstGeom>
          <a:solidFill>
            <a:schemeClr val="accent1"/>
          </a:solidFill>
          <a:ln w="25400" cap="flat" cmpd="sng" algn="ctr">
            <a:solidFill>
              <a:srgbClr val="C00000"/>
            </a:solidFill>
            <a:prstDash val="solid"/>
            <a:round/>
            <a:headEnd type="none" w="med" len="med"/>
            <a:tailEnd type="triangle"/>
          </a:ln>
          <a:effectLst/>
        </p:spPr>
      </p:cxnSp>
      <p:cxnSp>
        <p:nvCxnSpPr>
          <p:cNvPr id="64" name="直接箭头连接符 63"/>
          <p:cNvCxnSpPr/>
          <p:nvPr/>
        </p:nvCxnSpPr>
        <p:spPr bwMode="auto">
          <a:xfrm>
            <a:off x="6260773" y="4470606"/>
            <a:ext cx="782053" cy="4050"/>
          </a:xfrm>
          <a:prstGeom prst="straightConnector1">
            <a:avLst/>
          </a:prstGeom>
          <a:solidFill>
            <a:schemeClr val="accent1"/>
          </a:solidFill>
          <a:ln w="25400" cap="flat" cmpd="sng" algn="ctr">
            <a:solidFill>
              <a:srgbClr val="C00000"/>
            </a:solidFill>
            <a:prstDash val="solid"/>
            <a:round/>
            <a:headEnd type="none" w="med" len="med"/>
            <a:tailEnd type="triangle"/>
          </a:ln>
          <a:effectLst/>
        </p:spPr>
      </p:cxnSp>
      <p:cxnSp>
        <p:nvCxnSpPr>
          <p:cNvPr id="65" name="直接箭头连接符 64"/>
          <p:cNvCxnSpPr/>
          <p:nvPr/>
        </p:nvCxnSpPr>
        <p:spPr bwMode="auto">
          <a:xfrm>
            <a:off x="6255719" y="2155483"/>
            <a:ext cx="782053" cy="4050"/>
          </a:xfrm>
          <a:prstGeom prst="straightConnector1">
            <a:avLst/>
          </a:prstGeom>
          <a:solidFill>
            <a:schemeClr val="accent1"/>
          </a:solidFill>
          <a:ln w="25400" cap="flat" cmpd="sng" algn="ctr">
            <a:solidFill>
              <a:srgbClr val="C00000"/>
            </a:solidFill>
            <a:prstDash val="solid"/>
            <a:round/>
            <a:headEnd type="none" w="med" len="med"/>
            <a:tailEnd type="triangle"/>
          </a:ln>
          <a:effectLst/>
        </p:spPr>
      </p:cxnSp>
      <p:pic>
        <p:nvPicPr>
          <p:cNvPr id="14" name="图片 13"/>
          <p:cNvPicPr>
            <a:picLocks noChangeAspect="1"/>
          </p:cNvPicPr>
          <p:nvPr/>
        </p:nvPicPr>
        <p:blipFill>
          <a:blip r:embed="rId7"/>
          <a:stretch>
            <a:fillRect/>
          </a:stretch>
        </p:blipFill>
        <p:spPr>
          <a:xfrm>
            <a:off x="1803613" y="6193172"/>
            <a:ext cx="6099057" cy="595253"/>
          </a:xfrm>
          <a:prstGeom prst="rect">
            <a:avLst/>
          </a:prstGeom>
          <a:ln w="25400">
            <a:solidFill>
              <a:srgbClr val="0066FF"/>
            </a:solidFill>
            <a:prstDash val="sysDash"/>
          </a:ln>
        </p:spPr>
      </p:pic>
      <p:sp>
        <p:nvSpPr>
          <p:cNvPr id="66" name="文本框 65"/>
          <p:cNvSpPr txBox="1"/>
          <p:nvPr/>
        </p:nvSpPr>
        <p:spPr>
          <a:xfrm>
            <a:off x="233953" y="6153915"/>
            <a:ext cx="1569660" cy="646331"/>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本地优化</a:t>
            </a:r>
            <a:r>
              <a:rPr lang="zh-CN" altLang="en-US" b="1" dirty="0" smtClean="0">
                <a:latin typeface="微软雅黑" panose="020B0503020204020204" pitchFamily="34" charset="-122"/>
                <a:ea typeface="微软雅黑" panose="020B0503020204020204" pitchFamily="34" charset="-122"/>
              </a:rPr>
              <a:t>问题</a:t>
            </a:r>
            <a:endParaRPr lang="en-US" altLang="zh-CN" b="1" dirty="0" smtClean="0">
              <a:latin typeface="微软雅黑" panose="020B0503020204020204" pitchFamily="34" charset="-122"/>
              <a:ea typeface="微软雅黑" panose="020B0503020204020204" pitchFamily="34" charset="-122"/>
            </a:endParaRPr>
          </a:p>
          <a:p>
            <a:pPr algn="ctr"/>
            <a:r>
              <a:rPr lang="zh-CN" altLang="en-US" b="1" dirty="0" smtClean="0">
                <a:latin typeface="微软雅黑" panose="020B0503020204020204" pitchFamily="34" charset="-122"/>
                <a:ea typeface="微软雅黑" panose="020B0503020204020204" pitchFamily="34" charset="-122"/>
              </a:rPr>
              <a:t>目标函数：</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10975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51</a:t>
            </a:fld>
            <a:endParaRPr lang="en-US" altLang="zh-CN" dirty="0"/>
          </a:p>
        </p:txBody>
      </p:sp>
      <p:sp>
        <p:nvSpPr>
          <p:cNvPr id="5"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五、面向隐私保护的分布式最优潮流研究</a:t>
            </a:r>
          </a:p>
        </p:txBody>
      </p:sp>
      <p:sp>
        <p:nvSpPr>
          <p:cNvPr id="22" name="内容占位符 2"/>
          <p:cNvSpPr txBox="1">
            <a:spLocks/>
          </p:cNvSpPr>
          <p:nvPr/>
        </p:nvSpPr>
        <p:spPr bwMode="auto">
          <a:xfrm>
            <a:off x="738919" y="1262059"/>
            <a:ext cx="8345487" cy="1551479"/>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latin typeface="微软雅黑" pitchFamily="34" charset="-122"/>
                <a:ea typeface="微软雅黑" pitchFamily="34" charset="-122"/>
                <a:cs typeface="+mj-cs"/>
              </a:rPr>
              <a:t>隐私</a:t>
            </a:r>
            <a:r>
              <a:rPr lang="zh-CN" altLang="en-US" sz="2400" b="1" dirty="0" smtClean="0">
                <a:latin typeface="微软雅黑" pitchFamily="34" charset="-122"/>
                <a:ea typeface="微软雅黑" pitchFamily="34" charset="-122"/>
                <a:cs typeface="+mj-cs"/>
              </a:rPr>
              <a:t>泄露</a:t>
            </a:r>
            <a:r>
              <a:rPr lang="zh-CN" altLang="en-US" sz="2400" b="1" dirty="0">
                <a:latin typeface="微软雅黑" pitchFamily="34" charset="-122"/>
                <a:ea typeface="微软雅黑" pitchFamily="34" charset="-122"/>
                <a:cs typeface="+mj-cs"/>
              </a:rPr>
              <a:t>风险</a:t>
            </a:r>
            <a:endParaRPr lang="zh-CN" altLang="en-US" sz="2400" b="1" dirty="0" smtClean="0">
              <a:latin typeface="微软雅黑" pitchFamily="34" charset="-122"/>
              <a:ea typeface="微软雅黑" pitchFamily="34" charset="-122"/>
              <a:cs typeface="+mj-cs"/>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恶意网络</a:t>
            </a:r>
            <a:r>
              <a:rPr lang="zh-CN" altLang="en-US" sz="2200" b="1" kern="0" dirty="0">
                <a:ea typeface="微软雅黑" pitchFamily="34" charset="-122"/>
              </a:rPr>
              <a:t>内部节点</a:t>
            </a:r>
            <a:endParaRPr lang="en-US" altLang="zh-CN" sz="2200" b="1" kern="0" dirty="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a:ea typeface="微软雅黑" pitchFamily="34" charset="-122"/>
              </a:rPr>
              <a:t>网络外部窃听</a:t>
            </a:r>
            <a:endParaRPr lang="en-US" altLang="zh-CN" sz="2200" b="1" kern="0" dirty="0">
              <a:ea typeface="微软雅黑" pitchFamily="34" charset="-122"/>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342900" indent="-342900" eaLnBrk="0" hangingPunct="0">
              <a:lnSpc>
                <a:spcPct val="125000"/>
              </a:lnSpc>
              <a:spcBef>
                <a:spcPts val="1200"/>
              </a:spcBef>
              <a:buClr>
                <a:srgbClr val="C00000"/>
              </a:buClr>
              <a:buSzPct val="85000"/>
              <a:buFont typeface="Wingdings" pitchFamily="2" charset="2"/>
              <a:buChar char="p"/>
              <a:defRPr/>
            </a:pPr>
            <a:endParaRPr lang="en-US" altLang="zh-CN" sz="2400" b="1" dirty="0">
              <a:solidFill>
                <a:srgbClr val="8E0000"/>
              </a:solidFill>
              <a:latin typeface="微软雅黑" pitchFamily="34" charset="-122"/>
              <a:ea typeface="微软雅黑" pitchFamily="34" charset="-122"/>
              <a:cs typeface="+mj-cs"/>
            </a:endParaRPr>
          </a:p>
        </p:txBody>
      </p:sp>
      <p:sp>
        <p:nvSpPr>
          <p:cNvPr id="24" name="内容占位符 2"/>
          <p:cNvSpPr txBox="1">
            <a:spLocks/>
          </p:cNvSpPr>
          <p:nvPr/>
        </p:nvSpPr>
        <p:spPr bwMode="auto">
          <a:xfrm>
            <a:off x="738918" y="2624702"/>
            <a:ext cx="8345487" cy="1551479"/>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smtClean="0">
                <a:latin typeface="微软雅黑" pitchFamily="34" charset="-122"/>
                <a:ea typeface="微软雅黑" pitchFamily="34" charset="-122"/>
                <a:cs typeface="+mj-cs"/>
              </a:rPr>
              <a:t>隐私数据</a:t>
            </a:r>
          </a:p>
          <a:p>
            <a:pPr marL="800100" lvl="1" indent="-342900" eaLnBrk="0" hangingPunct="0">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节点机组</a:t>
            </a:r>
            <a:r>
              <a:rPr lang="zh-CN" altLang="en-US" sz="2200" b="1" kern="0" dirty="0">
                <a:ea typeface="微软雅黑" pitchFamily="34" charset="-122"/>
              </a:rPr>
              <a:t>出力</a:t>
            </a:r>
            <a:endParaRPr lang="en-US" altLang="zh-CN" sz="2200" b="1" kern="0" dirty="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a:ea typeface="微软雅黑" pitchFamily="34" charset="-122"/>
              </a:rPr>
              <a:t>发电</a:t>
            </a:r>
            <a:r>
              <a:rPr lang="zh-CN" altLang="en-US" sz="2200" b="1" kern="0" dirty="0" smtClean="0">
                <a:ea typeface="微软雅黑" pitchFamily="34" charset="-122"/>
              </a:rPr>
              <a:t>成本</a:t>
            </a:r>
            <a:endParaRPr lang="en-US" altLang="zh-CN" sz="2200" b="1" kern="0" dirty="0" smtClean="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en-US" altLang="zh-CN" sz="2200" b="1" kern="0" dirty="0">
                <a:ea typeface="微软雅黑" pitchFamily="34" charset="-122"/>
              </a:rPr>
              <a:t>……</a:t>
            </a: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342900" indent="-342900" eaLnBrk="0" hangingPunct="0">
              <a:lnSpc>
                <a:spcPct val="125000"/>
              </a:lnSpc>
              <a:spcBef>
                <a:spcPts val="1200"/>
              </a:spcBef>
              <a:buClr>
                <a:srgbClr val="C00000"/>
              </a:buClr>
              <a:buSzPct val="85000"/>
              <a:buFont typeface="Wingdings" pitchFamily="2" charset="2"/>
              <a:buChar char="p"/>
              <a:defRPr/>
            </a:pPr>
            <a:endParaRPr lang="en-US" altLang="zh-CN" sz="2400" b="1" dirty="0">
              <a:solidFill>
                <a:srgbClr val="8E0000"/>
              </a:solidFill>
              <a:latin typeface="微软雅黑" pitchFamily="34" charset="-122"/>
              <a:ea typeface="微软雅黑" pitchFamily="34" charset="-122"/>
              <a:cs typeface="+mj-cs"/>
            </a:endParaRPr>
          </a:p>
        </p:txBody>
      </p:sp>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4638747" y="4116879"/>
            <a:ext cx="4979915" cy="2332742"/>
          </a:xfrm>
          <a:prstGeom prst="rect">
            <a:avLst/>
          </a:prstGeom>
        </p:spPr>
      </p:pic>
      <p:sp>
        <p:nvSpPr>
          <p:cNvPr id="27" name="内容占位符 2"/>
          <p:cNvSpPr txBox="1">
            <a:spLocks/>
          </p:cNvSpPr>
          <p:nvPr/>
        </p:nvSpPr>
        <p:spPr bwMode="auto">
          <a:xfrm>
            <a:off x="738918" y="4435593"/>
            <a:ext cx="8345487" cy="1551479"/>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latin typeface="微软雅黑" pitchFamily="34" charset="-122"/>
                <a:ea typeface="微软雅黑" pitchFamily="34" charset="-122"/>
                <a:cs typeface="+mj-cs"/>
              </a:rPr>
              <a:t>解决思路</a:t>
            </a:r>
            <a:endParaRPr lang="zh-CN" altLang="en-US" sz="2400" b="1" dirty="0" smtClean="0">
              <a:latin typeface="微软雅黑" pitchFamily="34" charset="-122"/>
              <a:ea typeface="微软雅黑" pitchFamily="34" charset="-122"/>
              <a:cs typeface="+mj-cs"/>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注入随机衰减噪声</a:t>
            </a:r>
            <a:endParaRPr lang="en-US" altLang="zh-CN" sz="2200" b="1" kern="0" dirty="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引入安全</a:t>
            </a:r>
            <a:r>
              <a:rPr lang="zh-CN" altLang="en-US" sz="2200" b="1" kern="0" dirty="0">
                <a:ea typeface="微软雅黑" pitchFamily="34" charset="-122"/>
              </a:rPr>
              <a:t>函数</a:t>
            </a:r>
            <a:endParaRPr lang="en-US" altLang="zh-CN" sz="2200" b="1" kern="0" dirty="0" smtClean="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广播加噪信息</a:t>
            </a:r>
            <a:endParaRPr lang="en-US" altLang="zh-CN" sz="2200" b="1" kern="0" dirty="0">
              <a:ea typeface="微软雅黑" pitchFamily="34" charset="-122"/>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342900" indent="-342900" eaLnBrk="0" hangingPunct="0">
              <a:lnSpc>
                <a:spcPct val="125000"/>
              </a:lnSpc>
              <a:spcBef>
                <a:spcPts val="1200"/>
              </a:spcBef>
              <a:buClr>
                <a:srgbClr val="C00000"/>
              </a:buClr>
              <a:buSzPct val="85000"/>
              <a:buFont typeface="Wingdings" pitchFamily="2" charset="2"/>
              <a:buChar char="p"/>
              <a:defRPr/>
            </a:pPr>
            <a:endParaRPr lang="en-US" altLang="zh-CN" sz="2400" b="1" dirty="0">
              <a:solidFill>
                <a:srgbClr val="8E0000"/>
              </a:solidFill>
              <a:latin typeface="微软雅黑" pitchFamily="34" charset="-122"/>
              <a:ea typeface="微软雅黑" pitchFamily="34" charset="-122"/>
              <a:cs typeface="+mj-cs"/>
            </a:endParaRPr>
          </a:p>
        </p:txBody>
      </p:sp>
      <p:graphicFrame>
        <p:nvGraphicFramePr>
          <p:cNvPr id="28" name="图示 27"/>
          <p:cNvGraphicFramePr/>
          <p:nvPr>
            <p:extLst>
              <p:ext uri="{D42A27DB-BD31-4B8C-83A1-F6EECF244321}">
                <p14:modId xmlns:p14="http://schemas.microsoft.com/office/powerpoint/2010/main" val="4130636168"/>
              </p:ext>
            </p:extLst>
          </p:nvPr>
        </p:nvGraphicFramePr>
        <p:xfrm>
          <a:off x="5141131" y="1495248"/>
          <a:ext cx="3680815" cy="25695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492873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180108" y="1133147"/>
            <a:ext cx="5296018" cy="3863931"/>
          </a:xfrm>
          <a:prstGeom prst="rect">
            <a:avLst/>
          </a:prstGeom>
        </p:spPr>
      </p:pic>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52</a:t>
            </a:fld>
            <a:endParaRPr lang="en-US" altLang="zh-CN" dirty="0"/>
          </a:p>
        </p:txBody>
      </p:sp>
      <p:sp>
        <p:nvSpPr>
          <p:cNvPr id="5"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五、面向隐私保护的分布式最优潮流研究</a:t>
            </a:r>
          </a:p>
        </p:txBody>
      </p:sp>
      <p:pic>
        <p:nvPicPr>
          <p:cNvPr id="6" name="图片 5"/>
          <p:cNvPicPr>
            <a:picLocks noChangeAspect="1"/>
          </p:cNvPicPr>
          <p:nvPr/>
        </p:nvPicPr>
        <p:blipFill>
          <a:blip r:embed="rId4"/>
          <a:stretch>
            <a:fillRect/>
          </a:stretch>
        </p:blipFill>
        <p:spPr>
          <a:xfrm>
            <a:off x="120689" y="4977412"/>
            <a:ext cx="5373384" cy="1934417"/>
          </a:xfrm>
          <a:prstGeom prst="rect">
            <a:avLst/>
          </a:prstGeom>
        </p:spPr>
      </p:pic>
      <mc:AlternateContent xmlns:mc="http://schemas.openxmlformats.org/markup-compatibility/2006" xmlns:a14="http://schemas.microsoft.com/office/drawing/2010/main">
        <mc:Choice Requires="a14">
          <p:sp>
            <p:nvSpPr>
              <p:cNvPr id="7" name="圆角矩形 6"/>
              <p:cNvSpPr>
                <a:spLocks/>
              </p:cNvSpPr>
              <p:nvPr/>
            </p:nvSpPr>
            <p:spPr>
              <a:xfrm>
                <a:off x="6310183" y="1730933"/>
                <a:ext cx="2160000" cy="895328"/>
              </a:xfrm>
              <a:prstGeom prst="round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初始化 </a:t>
                </a:r>
                <a:endParaRPr lang="en-US" altLang="zh-CN" sz="1600" b="1" dirty="0" smtClean="0">
                  <a:solidFill>
                    <a:schemeClr val="tx1"/>
                  </a:solidFill>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sSubSup>
                        <m:sSubSupPr>
                          <m:ctrlPr>
                            <a:rPr lang="en-US" altLang="zh-CN" sz="1600" b="1" i="1" dirty="0">
                              <a:solidFill>
                                <a:schemeClr val="tx1"/>
                              </a:solidFill>
                              <a:latin typeface="Cambria Math" charset="0"/>
                              <a:ea typeface="微软雅黑" panose="020B0503020204020204" pitchFamily="34" charset="-122"/>
                            </a:rPr>
                          </m:ctrlPr>
                        </m:sSubSupPr>
                        <m:e>
                          <m:r>
                            <a:rPr lang="en-US" altLang="zh-CN" sz="1600" b="1" i="1" dirty="0">
                              <a:solidFill>
                                <a:schemeClr val="tx1"/>
                              </a:solidFill>
                              <a:latin typeface="Cambria Math" panose="02040503050406030204" pitchFamily="18" charset="0"/>
                              <a:ea typeface="微软雅黑" panose="020B0503020204020204" pitchFamily="34" charset="-122"/>
                            </a:rPr>
                            <m:t>𝑷</m:t>
                          </m:r>
                        </m:e>
                        <m:sub>
                          <m:r>
                            <a:rPr lang="en-US" altLang="zh-CN" sz="1600" b="1" i="1" dirty="0">
                              <a:solidFill>
                                <a:schemeClr val="tx1"/>
                              </a:solidFill>
                              <a:latin typeface="Cambria Math" panose="02040503050406030204" pitchFamily="18" charset="0"/>
                              <a:ea typeface="微软雅黑" panose="020B0503020204020204" pitchFamily="34" charset="-122"/>
                            </a:rPr>
                            <m:t>𝒊</m:t>
                          </m:r>
                          <m:r>
                            <a:rPr lang="en-US" altLang="zh-CN" sz="1600" b="1" i="1" dirty="0">
                              <a:solidFill>
                                <a:schemeClr val="tx1"/>
                              </a:solidFill>
                              <a:latin typeface="Cambria Math" panose="02040503050406030204" pitchFamily="18" charset="0"/>
                              <a:ea typeface="微软雅黑" panose="020B0503020204020204" pitchFamily="34" charset="-122"/>
                            </a:rPr>
                            <m:t>,</m:t>
                          </m:r>
                          <m:r>
                            <a:rPr lang="en-US" altLang="zh-CN" sz="1600" b="1" i="1" dirty="0">
                              <a:solidFill>
                                <a:schemeClr val="tx1"/>
                              </a:solidFill>
                              <a:latin typeface="Cambria Math" panose="02040503050406030204" pitchFamily="18" charset="0"/>
                              <a:ea typeface="微软雅黑" panose="020B0503020204020204" pitchFamily="34" charset="-122"/>
                            </a:rPr>
                            <m:t>𝒊𝒋</m:t>
                          </m:r>
                        </m:sub>
                        <m:sup>
                          <m:r>
                            <a:rPr lang="en-US" altLang="zh-CN" sz="1600" b="1" i="1" dirty="0" smtClean="0">
                              <a:solidFill>
                                <a:schemeClr val="tx1"/>
                              </a:solidFill>
                              <a:latin typeface="Cambria Math" panose="02040503050406030204" pitchFamily="18" charset="0"/>
                              <a:ea typeface="微软雅黑" panose="020B0503020204020204" pitchFamily="34" charset="-122"/>
                            </a:rPr>
                            <m:t>𝟎</m:t>
                          </m:r>
                        </m:sup>
                      </m:sSubSup>
                      <m:r>
                        <a:rPr lang="en-US" altLang="zh-CN" sz="1600" b="1" i="1" dirty="0" smtClean="0">
                          <a:solidFill>
                            <a:schemeClr val="tx1"/>
                          </a:solidFill>
                          <a:latin typeface="Cambria Math" panose="02040503050406030204" pitchFamily="18" charset="0"/>
                          <a:ea typeface="微软雅黑" panose="020B0503020204020204" pitchFamily="34" charset="-122"/>
                        </a:rPr>
                        <m:t>=</m:t>
                      </m:r>
                      <m:sSubSup>
                        <m:sSubSupPr>
                          <m:ctrlPr>
                            <a:rPr lang="en-US" altLang="zh-CN" sz="1600" b="1" i="1" dirty="0">
                              <a:solidFill>
                                <a:schemeClr val="tx1"/>
                              </a:solidFill>
                              <a:latin typeface="Cambria Math" charset="0"/>
                              <a:ea typeface="微软雅黑" panose="020B0503020204020204" pitchFamily="34" charset="-122"/>
                            </a:rPr>
                          </m:ctrlPr>
                        </m:sSubSupPr>
                        <m:e>
                          <m:r>
                            <a:rPr lang="en-US" altLang="zh-CN" sz="1600" b="1" i="1" dirty="0">
                              <a:solidFill>
                                <a:schemeClr val="tx1"/>
                              </a:solidFill>
                              <a:latin typeface="Cambria Math" panose="02040503050406030204" pitchFamily="18" charset="0"/>
                              <a:ea typeface="微软雅黑" panose="020B0503020204020204" pitchFamily="34" charset="-122"/>
                            </a:rPr>
                            <m:t>𝒖</m:t>
                          </m:r>
                        </m:e>
                        <m:sub>
                          <m:r>
                            <a:rPr lang="en-US" altLang="zh-CN" sz="1600" b="1" i="1" dirty="0">
                              <a:solidFill>
                                <a:schemeClr val="tx1"/>
                              </a:solidFill>
                              <a:latin typeface="Cambria Math" panose="02040503050406030204" pitchFamily="18" charset="0"/>
                              <a:ea typeface="微软雅黑" panose="020B0503020204020204" pitchFamily="34" charset="-122"/>
                            </a:rPr>
                            <m:t>𝒊</m:t>
                          </m:r>
                          <m:r>
                            <a:rPr lang="en-US" altLang="zh-CN" sz="1600" b="1" i="1" dirty="0">
                              <a:solidFill>
                                <a:schemeClr val="tx1"/>
                              </a:solidFill>
                              <a:latin typeface="Cambria Math" panose="02040503050406030204" pitchFamily="18" charset="0"/>
                              <a:ea typeface="微软雅黑" panose="020B0503020204020204" pitchFamily="34" charset="-122"/>
                            </a:rPr>
                            <m:t>,</m:t>
                          </m:r>
                          <m:r>
                            <a:rPr lang="en-US" altLang="zh-CN" sz="1600" b="1" i="1" dirty="0">
                              <a:solidFill>
                                <a:schemeClr val="tx1"/>
                              </a:solidFill>
                              <a:latin typeface="Cambria Math" panose="02040503050406030204" pitchFamily="18" charset="0"/>
                              <a:ea typeface="微软雅黑" panose="020B0503020204020204" pitchFamily="34" charset="-122"/>
                            </a:rPr>
                            <m:t>𝒊𝒋</m:t>
                          </m:r>
                        </m:sub>
                        <m:sup>
                          <m:r>
                            <a:rPr lang="en-US" altLang="zh-CN" sz="1600" b="1" i="1" dirty="0" smtClean="0">
                              <a:solidFill>
                                <a:schemeClr val="tx1"/>
                              </a:solidFill>
                              <a:latin typeface="Cambria Math" panose="02040503050406030204" pitchFamily="18" charset="0"/>
                              <a:ea typeface="微软雅黑" panose="020B0503020204020204" pitchFamily="34" charset="-122"/>
                            </a:rPr>
                            <m:t>𝟎</m:t>
                          </m:r>
                        </m:sup>
                      </m:sSubSup>
                      <m:r>
                        <a:rPr lang="en-US" altLang="zh-CN" sz="1600" b="1" i="1" dirty="0" smtClean="0">
                          <a:solidFill>
                            <a:schemeClr val="tx1"/>
                          </a:solidFill>
                          <a:latin typeface="Cambria Math" panose="02040503050406030204" pitchFamily="18" charset="0"/>
                          <a:ea typeface="微软雅黑" panose="020B0503020204020204" pitchFamily="34" charset="-122"/>
                        </a:rPr>
                        <m:t>=</m:t>
                      </m:r>
                      <m:r>
                        <a:rPr lang="en-US" altLang="zh-CN" sz="1600" b="1" i="1" dirty="0" smtClean="0">
                          <a:solidFill>
                            <a:schemeClr val="tx1"/>
                          </a:solidFill>
                          <a:latin typeface="Cambria Math" panose="02040503050406030204" pitchFamily="18" charset="0"/>
                          <a:ea typeface="微软雅黑" panose="020B0503020204020204" pitchFamily="34" charset="-122"/>
                        </a:rPr>
                        <m:t>𝟎</m:t>
                      </m:r>
                    </m:oMath>
                  </m:oMathPara>
                </a14:m>
                <a:endParaRPr lang="en-US" altLang="zh-CN" sz="1600" b="1" dirty="0" smtClean="0">
                  <a:solidFill>
                    <a:schemeClr val="tx1"/>
                  </a:solidFill>
                  <a:latin typeface="微软雅黑" panose="020B0503020204020204" pitchFamily="34" charset="-122"/>
                  <a:ea typeface="微软雅黑" panose="020B0503020204020204" pitchFamily="34" charset="-122"/>
                </a:endParaRPr>
              </a:p>
              <a:p>
                <a:pPr algn="ctr"/>
                <a:r>
                  <a:rPr lang="zh-CN" altLang="en-US" sz="1600" b="1" dirty="0">
                    <a:solidFill>
                      <a:schemeClr val="tx1"/>
                    </a:solidFill>
                    <a:latin typeface="微软雅黑" panose="020B0503020204020204" pitchFamily="34" charset="-122"/>
                    <a:ea typeface="微软雅黑" panose="020B0503020204020204" pitchFamily="34" charset="-122"/>
                  </a:rPr>
                  <a:t>随机选取</a:t>
                </a:r>
                <a14:m>
                  <m:oMath xmlns:m="http://schemas.openxmlformats.org/officeDocument/2006/math">
                    <m:sSubSup>
                      <m:sSubSupPr>
                        <m:ctrlPr>
                          <a:rPr lang="en-US" altLang="zh-CN" sz="1600" b="1" i="1" dirty="0">
                            <a:solidFill>
                              <a:schemeClr val="tx1"/>
                            </a:solidFill>
                            <a:latin typeface="Cambria Math" charset="0"/>
                            <a:ea typeface="微软雅黑" panose="020B0503020204020204" pitchFamily="34" charset="-122"/>
                          </a:rPr>
                        </m:ctrlPr>
                      </m:sSubSupPr>
                      <m:e>
                        <m:r>
                          <a:rPr lang="en-US" altLang="zh-CN" sz="1600" b="1" i="1" dirty="0" smtClean="0">
                            <a:solidFill>
                              <a:schemeClr val="tx1"/>
                            </a:solidFill>
                            <a:latin typeface="Cambria Math" panose="02040503050406030204" pitchFamily="18" charset="0"/>
                            <a:ea typeface="微软雅黑" panose="020B0503020204020204" pitchFamily="34" charset="-122"/>
                          </a:rPr>
                          <m:t>𝒗</m:t>
                        </m:r>
                      </m:e>
                      <m:sub>
                        <m:r>
                          <a:rPr lang="en-US" altLang="zh-CN" sz="1600" b="1" i="1" dirty="0">
                            <a:solidFill>
                              <a:schemeClr val="tx1"/>
                            </a:solidFill>
                            <a:latin typeface="Cambria Math" panose="02040503050406030204" pitchFamily="18" charset="0"/>
                            <a:ea typeface="微软雅黑" panose="020B0503020204020204" pitchFamily="34" charset="-122"/>
                          </a:rPr>
                          <m:t>𝒊</m:t>
                        </m:r>
                        <m:r>
                          <a:rPr lang="en-US" altLang="zh-CN" sz="1600" b="1" i="1" dirty="0">
                            <a:solidFill>
                              <a:schemeClr val="tx1"/>
                            </a:solidFill>
                            <a:latin typeface="Cambria Math" panose="02040503050406030204" pitchFamily="18" charset="0"/>
                            <a:ea typeface="微软雅黑" panose="020B0503020204020204" pitchFamily="34" charset="-122"/>
                          </a:rPr>
                          <m:t>,</m:t>
                        </m:r>
                        <m:r>
                          <a:rPr lang="en-US" altLang="zh-CN" sz="1600" b="1" i="1" dirty="0">
                            <a:solidFill>
                              <a:schemeClr val="tx1"/>
                            </a:solidFill>
                            <a:latin typeface="Cambria Math" panose="02040503050406030204" pitchFamily="18" charset="0"/>
                            <a:ea typeface="微软雅黑" panose="020B0503020204020204" pitchFamily="34" charset="-122"/>
                          </a:rPr>
                          <m:t>𝒊𝒋</m:t>
                        </m:r>
                      </m:sub>
                      <m:sup>
                        <m:r>
                          <a:rPr lang="en-US" altLang="zh-CN" sz="1600" b="1" i="1" dirty="0">
                            <a:solidFill>
                              <a:schemeClr val="tx1"/>
                            </a:solidFill>
                            <a:latin typeface="Cambria Math" panose="02040503050406030204" pitchFamily="18" charset="0"/>
                            <a:ea typeface="微软雅黑" panose="020B0503020204020204" pitchFamily="34" charset="-122"/>
                          </a:rPr>
                          <m:t>𝟎</m:t>
                        </m:r>
                      </m:sup>
                    </m:sSubSup>
                  </m:oMath>
                </a14:m>
                <a:endParaRPr lang="zh-CN" altLang="en-US" sz="1600" b="1" dirty="0">
                  <a:solidFill>
                    <a:schemeClr val="tx1"/>
                  </a:solidFill>
                  <a:latin typeface="微软雅黑" panose="020B0503020204020204" pitchFamily="34" charset="-122"/>
                  <a:ea typeface="微软雅黑" panose="020B0503020204020204" pitchFamily="34" charset="-122"/>
                </a:endParaRPr>
              </a:p>
            </p:txBody>
          </p:sp>
        </mc:Choice>
        <mc:Fallback xmlns="">
          <p:sp>
            <p:nvSpPr>
              <p:cNvPr id="7" name="圆角矩形 6"/>
              <p:cNvSpPr>
                <a:spLocks noRot="1" noChangeAspect="1" noMove="1" noResize="1" noEditPoints="1" noAdjustHandles="1" noChangeArrowheads="1" noChangeShapeType="1" noTextEdit="1"/>
              </p:cNvSpPr>
              <p:nvPr/>
            </p:nvSpPr>
            <p:spPr>
              <a:xfrm>
                <a:off x="6310183" y="1730933"/>
                <a:ext cx="2160000" cy="895328"/>
              </a:xfrm>
              <a:prstGeom prst="roundRect">
                <a:avLst/>
              </a:prstGeom>
              <a:blipFill rotWithShape="0">
                <a:blip r:embed="rId5"/>
                <a:stretch>
                  <a:fillRect t="-1307" b="-4575"/>
                </a:stretch>
              </a:blipFill>
              <a:ln>
                <a:solidFill>
                  <a:srgbClr val="0066FF"/>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圆角矩形 7"/>
              <p:cNvSpPr>
                <a:spLocks/>
              </p:cNvSpPr>
              <p:nvPr/>
            </p:nvSpPr>
            <p:spPr>
              <a:xfrm>
                <a:off x="6310183" y="5158609"/>
                <a:ext cx="2160000" cy="689323"/>
              </a:xfrm>
              <a:prstGeom prst="round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广播信息</a:t>
                </a:r>
                <a:endParaRPr lang="en-US" altLang="zh-CN" sz="1600" b="1" i="1" dirty="0" smtClean="0">
                  <a:solidFill>
                    <a:schemeClr val="tx1"/>
                  </a:solidFill>
                  <a:latin typeface="Cambria Math" panose="02040503050406030204" pitchFamily="18" charset="0"/>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sSubSup>
                        <m:sSubSupPr>
                          <m:ctrlPr>
                            <a:rPr lang="en-US" altLang="zh-CN" sz="1600" b="1" i="1" dirty="0" smtClean="0">
                              <a:solidFill>
                                <a:schemeClr val="tx1"/>
                              </a:solidFill>
                              <a:latin typeface="Cambria Math" charset="0"/>
                              <a:ea typeface="微软雅黑" panose="020B0503020204020204" pitchFamily="34" charset="-122"/>
                            </a:rPr>
                          </m:ctrlPr>
                        </m:sSubSupPr>
                        <m:e>
                          <m:acc>
                            <m:accPr>
                              <m:chr m:val="̃"/>
                              <m:ctrlPr>
                                <a:rPr lang="en-US" altLang="zh-CN" sz="1600" b="1" i="1" dirty="0" smtClean="0">
                                  <a:solidFill>
                                    <a:schemeClr val="tx1"/>
                                  </a:solidFill>
                                  <a:latin typeface="Cambria Math" charset="0"/>
                                  <a:ea typeface="微软雅黑" panose="020B0503020204020204" pitchFamily="34" charset="-122"/>
                                </a:rPr>
                              </m:ctrlPr>
                            </m:accPr>
                            <m:e>
                              <m:r>
                                <a:rPr lang="en-US" altLang="zh-CN" sz="1600" b="1" i="1" dirty="0">
                                  <a:solidFill>
                                    <a:schemeClr val="tx1"/>
                                  </a:solidFill>
                                  <a:latin typeface="Cambria Math" panose="02040503050406030204" pitchFamily="18" charset="0"/>
                                  <a:ea typeface="微软雅黑" panose="020B0503020204020204" pitchFamily="34" charset="-122"/>
                                </a:rPr>
                                <m:t>𝑷</m:t>
                              </m:r>
                            </m:e>
                          </m:acc>
                        </m:e>
                        <m:sub>
                          <m:r>
                            <a:rPr lang="en-US" altLang="zh-CN" sz="1600" b="1" i="1" dirty="0">
                              <a:solidFill>
                                <a:schemeClr val="tx1"/>
                              </a:solidFill>
                              <a:latin typeface="Cambria Math" panose="02040503050406030204" pitchFamily="18" charset="0"/>
                              <a:ea typeface="微软雅黑" panose="020B0503020204020204" pitchFamily="34" charset="-122"/>
                            </a:rPr>
                            <m:t>𝒊</m:t>
                          </m:r>
                          <m:r>
                            <a:rPr lang="en-US" altLang="zh-CN" sz="1600" b="1" i="1" dirty="0" smtClean="0">
                              <a:solidFill>
                                <a:schemeClr val="tx1"/>
                              </a:solidFill>
                              <a:latin typeface="Cambria Math" panose="02040503050406030204" pitchFamily="18" charset="0"/>
                              <a:ea typeface="微软雅黑" panose="020B0503020204020204" pitchFamily="34" charset="-122"/>
                            </a:rPr>
                            <m:t>,</m:t>
                          </m:r>
                          <m:r>
                            <a:rPr lang="en-US" altLang="zh-CN" sz="1600" b="1" i="1" dirty="0" smtClean="0">
                              <a:solidFill>
                                <a:schemeClr val="tx1"/>
                              </a:solidFill>
                              <a:latin typeface="Cambria Math" panose="02040503050406030204" pitchFamily="18" charset="0"/>
                              <a:ea typeface="微软雅黑" panose="020B0503020204020204" pitchFamily="34" charset="-122"/>
                            </a:rPr>
                            <m:t>𝒊𝒋</m:t>
                          </m:r>
                        </m:sub>
                        <m:sup>
                          <m:r>
                            <a:rPr lang="en-US" altLang="zh-CN" sz="1600" b="1" i="1" dirty="0" smtClean="0">
                              <a:solidFill>
                                <a:schemeClr val="tx1"/>
                              </a:solidFill>
                              <a:latin typeface="Cambria Math" panose="02040503050406030204" pitchFamily="18" charset="0"/>
                              <a:ea typeface="微软雅黑" panose="020B0503020204020204" pitchFamily="34" charset="-122"/>
                            </a:rPr>
                            <m:t>𝒌</m:t>
                          </m:r>
                        </m:sup>
                      </m:sSubSup>
                      <m:r>
                        <a:rPr lang="en-US" altLang="zh-CN" sz="1600" b="1" i="1" dirty="0">
                          <a:solidFill>
                            <a:schemeClr val="tx1"/>
                          </a:solidFill>
                          <a:latin typeface="Cambria Math" panose="02040503050406030204" pitchFamily="18" charset="0"/>
                          <a:ea typeface="微软雅黑" panose="020B0503020204020204" pitchFamily="34" charset="-122"/>
                        </a:rPr>
                        <m:t>+</m:t>
                      </m:r>
                      <m:sSubSup>
                        <m:sSubSupPr>
                          <m:ctrlPr>
                            <a:rPr lang="en-US" altLang="zh-CN" sz="1600" b="1" i="1" dirty="0">
                              <a:solidFill>
                                <a:schemeClr val="tx1"/>
                              </a:solidFill>
                              <a:latin typeface="Cambria Math" charset="0"/>
                              <a:ea typeface="微软雅黑" panose="020B0503020204020204" pitchFamily="34" charset="-122"/>
                            </a:rPr>
                          </m:ctrlPr>
                        </m:sSubSupPr>
                        <m:e>
                          <m:r>
                            <a:rPr lang="en-US" altLang="zh-CN" sz="1600" b="1" i="1" dirty="0">
                              <a:solidFill>
                                <a:schemeClr val="tx1"/>
                              </a:solidFill>
                              <a:latin typeface="Cambria Math" panose="02040503050406030204" pitchFamily="18" charset="0"/>
                              <a:ea typeface="微软雅黑" panose="020B0503020204020204" pitchFamily="34" charset="-122"/>
                            </a:rPr>
                            <m:t>𝑭</m:t>
                          </m:r>
                        </m:e>
                        <m:sub>
                          <m:r>
                            <a:rPr lang="en-US" altLang="zh-CN" sz="1600" b="1" i="1" dirty="0">
                              <a:solidFill>
                                <a:schemeClr val="tx1"/>
                              </a:solidFill>
                              <a:latin typeface="Cambria Math" panose="02040503050406030204" pitchFamily="18" charset="0"/>
                              <a:ea typeface="微软雅黑" panose="020B0503020204020204" pitchFamily="34" charset="-122"/>
                            </a:rPr>
                            <m:t>𝒊</m:t>
                          </m:r>
                          <m:r>
                            <a:rPr lang="en-US" altLang="zh-CN" sz="1600" b="1" i="1" dirty="0">
                              <a:solidFill>
                                <a:schemeClr val="tx1"/>
                              </a:solidFill>
                              <a:latin typeface="Cambria Math" panose="02040503050406030204" pitchFamily="18" charset="0"/>
                              <a:ea typeface="微软雅黑" panose="020B0503020204020204" pitchFamily="34" charset="-122"/>
                            </a:rPr>
                            <m:t>,</m:t>
                          </m:r>
                          <m:r>
                            <a:rPr lang="en-US" altLang="zh-CN" sz="1600" b="1" i="1" dirty="0">
                              <a:solidFill>
                                <a:schemeClr val="tx1"/>
                              </a:solidFill>
                              <a:latin typeface="Cambria Math" panose="02040503050406030204" pitchFamily="18" charset="0"/>
                              <a:ea typeface="微软雅黑" panose="020B0503020204020204" pitchFamily="34" charset="-122"/>
                            </a:rPr>
                            <m:t>𝒊𝒋</m:t>
                          </m:r>
                        </m:sub>
                        <m:sup/>
                      </m:sSubSup>
                      <m:r>
                        <a:rPr lang="en-US" altLang="zh-CN" sz="1600" b="1" i="1" dirty="0">
                          <a:solidFill>
                            <a:schemeClr val="tx1"/>
                          </a:solidFill>
                          <a:latin typeface="Cambria Math" panose="02040503050406030204" pitchFamily="18" charset="0"/>
                          <a:ea typeface="微软雅黑" panose="020B0503020204020204" pitchFamily="34" charset="-122"/>
                        </a:rPr>
                        <m:t>(</m:t>
                      </m:r>
                      <m:sSubSup>
                        <m:sSubSupPr>
                          <m:ctrlPr>
                            <a:rPr lang="en-US" altLang="zh-CN" sz="1600" b="1" i="1" dirty="0">
                              <a:solidFill>
                                <a:schemeClr val="tx1"/>
                              </a:solidFill>
                              <a:latin typeface="Cambria Math" charset="0"/>
                              <a:ea typeface="微软雅黑" panose="020B0503020204020204" pitchFamily="34" charset="-122"/>
                            </a:rPr>
                          </m:ctrlPr>
                        </m:sSubSupPr>
                        <m:e>
                          <m:r>
                            <a:rPr lang="en-US" altLang="zh-CN" sz="1600" b="1" i="1" dirty="0">
                              <a:solidFill>
                                <a:schemeClr val="tx1"/>
                              </a:solidFill>
                              <a:latin typeface="Cambria Math" panose="02040503050406030204" pitchFamily="18" charset="0"/>
                              <a:ea typeface="微软雅黑" panose="020B0503020204020204" pitchFamily="34" charset="-122"/>
                            </a:rPr>
                            <m:t>𝒛</m:t>
                          </m:r>
                        </m:e>
                        <m:sub>
                          <m:r>
                            <a:rPr lang="en-US" altLang="zh-CN" sz="1600" b="1" i="1" dirty="0">
                              <a:solidFill>
                                <a:schemeClr val="tx1"/>
                              </a:solidFill>
                              <a:latin typeface="Cambria Math" panose="02040503050406030204" pitchFamily="18" charset="0"/>
                              <a:ea typeface="微软雅黑" panose="020B0503020204020204" pitchFamily="34" charset="-122"/>
                            </a:rPr>
                            <m:t>𝒊</m:t>
                          </m:r>
                          <m:r>
                            <a:rPr lang="en-US" altLang="zh-CN" sz="1600" b="1" i="1" dirty="0">
                              <a:solidFill>
                                <a:schemeClr val="tx1"/>
                              </a:solidFill>
                              <a:latin typeface="Cambria Math" panose="02040503050406030204" pitchFamily="18" charset="0"/>
                              <a:ea typeface="微软雅黑" panose="020B0503020204020204" pitchFamily="34" charset="-122"/>
                            </a:rPr>
                            <m:t>,</m:t>
                          </m:r>
                          <m:r>
                            <a:rPr lang="en-US" altLang="zh-CN" sz="1600" b="1" i="1" dirty="0">
                              <a:solidFill>
                                <a:schemeClr val="tx1"/>
                              </a:solidFill>
                              <a:latin typeface="Cambria Math" panose="02040503050406030204" pitchFamily="18" charset="0"/>
                              <a:ea typeface="微软雅黑" panose="020B0503020204020204" pitchFamily="34" charset="-122"/>
                            </a:rPr>
                            <m:t>𝒊𝒋</m:t>
                          </m:r>
                        </m:sub>
                        <m:sup/>
                      </m:sSubSup>
                      <m:r>
                        <a:rPr lang="en-US" altLang="zh-CN" sz="1600" b="1" i="1" dirty="0">
                          <a:solidFill>
                            <a:schemeClr val="tx1"/>
                          </a:solidFill>
                          <a:latin typeface="Cambria Math" panose="02040503050406030204" pitchFamily="18" charset="0"/>
                          <a:ea typeface="微软雅黑" panose="020B0503020204020204" pitchFamily="34" charset="-122"/>
                        </a:rPr>
                        <m:t>)</m:t>
                      </m:r>
                    </m:oMath>
                  </m:oMathPara>
                </a14:m>
                <a:endParaRPr lang="en-US" altLang="zh-CN" sz="1600" b="1" dirty="0">
                  <a:solidFill>
                    <a:schemeClr val="tx1"/>
                  </a:solidFill>
                  <a:latin typeface="微软雅黑" panose="020B0503020204020204" pitchFamily="34" charset="-122"/>
                  <a:ea typeface="微软雅黑" panose="020B0503020204020204" pitchFamily="34" charset="-122"/>
                </a:endParaRPr>
              </a:p>
            </p:txBody>
          </p:sp>
        </mc:Choice>
        <mc:Fallback xmlns="">
          <p:sp>
            <p:nvSpPr>
              <p:cNvPr id="8" name="圆角矩形 7"/>
              <p:cNvSpPr>
                <a:spLocks noRot="1" noChangeAspect="1" noMove="1" noResize="1" noEditPoints="1" noAdjustHandles="1" noChangeArrowheads="1" noChangeShapeType="1" noTextEdit="1"/>
              </p:cNvSpPr>
              <p:nvPr/>
            </p:nvSpPr>
            <p:spPr>
              <a:xfrm>
                <a:off x="6310183" y="5158609"/>
                <a:ext cx="2160000" cy="689323"/>
              </a:xfrm>
              <a:prstGeom prst="roundRect">
                <a:avLst/>
              </a:prstGeom>
              <a:blipFill rotWithShape="0">
                <a:blip r:embed="rId6"/>
                <a:stretch>
                  <a:fillRect/>
                </a:stretch>
              </a:blipFill>
              <a:ln>
                <a:solidFill>
                  <a:srgbClr val="0066FF"/>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圆角矩形 8"/>
              <p:cNvSpPr>
                <a:spLocks/>
              </p:cNvSpPr>
              <p:nvPr/>
            </p:nvSpPr>
            <p:spPr>
              <a:xfrm>
                <a:off x="6310183" y="3204868"/>
                <a:ext cx="2160000" cy="576000"/>
              </a:xfrm>
              <a:prstGeom prst="round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迭代更新</a:t>
                </a:r>
                <a:endParaRPr lang="en-US" altLang="zh-CN" sz="1600" b="1" dirty="0" smtClean="0">
                  <a:solidFill>
                    <a:schemeClr val="tx1"/>
                  </a:solidFill>
                  <a:latin typeface="微软雅黑" panose="020B0503020204020204" pitchFamily="34" charset="-122"/>
                  <a:ea typeface="微软雅黑" panose="020B0503020204020204" pitchFamily="34" charset="-122"/>
                </a:endParaRPr>
              </a:p>
              <a:p>
                <a:pPr algn="ctr"/>
                <a14:m>
                  <m:oMath xmlns:m="http://schemas.openxmlformats.org/officeDocument/2006/math">
                    <m:sSubSup>
                      <m:sSubSupPr>
                        <m:ctrlPr>
                          <a:rPr lang="en-US" altLang="zh-CN" sz="1600" b="1" i="1" dirty="0" smtClean="0">
                            <a:solidFill>
                              <a:schemeClr val="tx1"/>
                            </a:solidFill>
                            <a:latin typeface="Cambria Math" charset="0"/>
                            <a:ea typeface="微软雅黑" panose="020B0503020204020204" pitchFamily="34" charset="-122"/>
                          </a:rPr>
                        </m:ctrlPr>
                      </m:sSubSupPr>
                      <m:e>
                        <m:r>
                          <a:rPr lang="en-US" altLang="zh-CN" sz="1600" b="1" i="1" dirty="0">
                            <a:solidFill>
                              <a:schemeClr val="tx1"/>
                            </a:solidFill>
                            <a:latin typeface="Cambria Math" panose="02040503050406030204" pitchFamily="18" charset="0"/>
                            <a:ea typeface="微软雅黑" panose="020B0503020204020204" pitchFamily="34" charset="-122"/>
                          </a:rPr>
                          <m:t>𝑷</m:t>
                        </m:r>
                      </m:e>
                      <m:sub>
                        <m:r>
                          <a:rPr lang="en-US" altLang="zh-CN" sz="1600" b="1" i="1" dirty="0">
                            <a:solidFill>
                              <a:schemeClr val="tx1"/>
                            </a:solidFill>
                            <a:latin typeface="Cambria Math" panose="02040503050406030204" pitchFamily="18" charset="0"/>
                            <a:ea typeface="微软雅黑" panose="020B0503020204020204" pitchFamily="34" charset="-122"/>
                          </a:rPr>
                          <m:t>𝒊</m:t>
                        </m:r>
                        <m:r>
                          <a:rPr lang="en-US" altLang="zh-CN" sz="1600" b="1" i="1" dirty="0">
                            <a:solidFill>
                              <a:schemeClr val="tx1"/>
                            </a:solidFill>
                            <a:latin typeface="Cambria Math" panose="02040503050406030204" pitchFamily="18" charset="0"/>
                            <a:ea typeface="微软雅黑" panose="020B0503020204020204" pitchFamily="34" charset="-122"/>
                          </a:rPr>
                          <m:t>,</m:t>
                        </m:r>
                        <m:r>
                          <a:rPr lang="en-US" altLang="zh-CN" sz="1600" b="1" i="1" dirty="0">
                            <a:solidFill>
                              <a:schemeClr val="tx1"/>
                            </a:solidFill>
                            <a:latin typeface="Cambria Math" panose="02040503050406030204" pitchFamily="18" charset="0"/>
                            <a:ea typeface="微软雅黑" panose="020B0503020204020204" pitchFamily="34" charset="-122"/>
                          </a:rPr>
                          <m:t>𝒊𝒋</m:t>
                        </m:r>
                      </m:sub>
                      <m:sup>
                        <m:r>
                          <a:rPr lang="en-US" altLang="zh-CN" sz="1600" b="1" i="1" dirty="0" smtClean="0">
                            <a:solidFill>
                              <a:schemeClr val="tx1"/>
                            </a:solidFill>
                            <a:latin typeface="Cambria Math" panose="02040503050406030204" pitchFamily="18" charset="0"/>
                            <a:ea typeface="微软雅黑" panose="020B0503020204020204" pitchFamily="34" charset="-122"/>
                          </a:rPr>
                          <m:t>𝒌</m:t>
                        </m:r>
                      </m:sup>
                    </m:sSubSup>
                  </m:oMath>
                </a14:m>
                <a:r>
                  <a:rPr lang="zh-CN" altLang="en-US" sz="1600" b="1" dirty="0" smtClean="0">
                    <a:solidFill>
                      <a:schemeClr val="tx1"/>
                    </a:solidFill>
                    <a:latin typeface="微软雅黑" panose="020B0503020204020204" pitchFamily="34" charset="-122"/>
                    <a:ea typeface="微软雅黑" panose="020B0503020204020204" pitchFamily="34" charset="-122"/>
                  </a:rPr>
                  <a:t>，</a:t>
                </a:r>
                <a14:m>
                  <m:oMath xmlns:m="http://schemas.openxmlformats.org/officeDocument/2006/math">
                    <m:sSubSup>
                      <m:sSubSupPr>
                        <m:ctrlPr>
                          <a:rPr lang="en-US" altLang="zh-CN" sz="1600" b="1" i="1" dirty="0" smtClean="0">
                            <a:solidFill>
                              <a:schemeClr val="tx1"/>
                            </a:solidFill>
                            <a:latin typeface="Cambria Math" charset="0"/>
                            <a:ea typeface="微软雅黑" panose="020B0503020204020204" pitchFamily="34" charset="-122"/>
                          </a:rPr>
                        </m:ctrlPr>
                      </m:sSubSupPr>
                      <m:e>
                        <m:r>
                          <a:rPr lang="en-US" altLang="zh-CN" sz="1600" b="1" i="1" dirty="0" smtClean="0">
                            <a:solidFill>
                              <a:schemeClr val="tx1"/>
                            </a:solidFill>
                            <a:latin typeface="Cambria Math" panose="02040503050406030204" pitchFamily="18" charset="0"/>
                            <a:ea typeface="微软雅黑" panose="020B0503020204020204" pitchFamily="34" charset="-122"/>
                          </a:rPr>
                          <m:t>𝒖</m:t>
                        </m:r>
                      </m:e>
                      <m:sub>
                        <m:r>
                          <a:rPr lang="en-US" altLang="zh-CN" sz="1600" b="1" i="1" dirty="0">
                            <a:solidFill>
                              <a:schemeClr val="tx1"/>
                            </a:solidFill>
                            <a:latin typeface="Cambria Math" panose="02040503050406030204" pitchFamily="18" charset="0"/>
                            <a:ea typeface="微软雅黑" panose="020B0503020204020204" pitchFamily="34" charset="-122"/>
                          </a:rPr>
                          <m:t>𝒊</m:t>
                        </m:r>
                        <m:r>
                          <a:rPr lang="en-US" altLang="zh-CN" sz="1600" b="1" i="1" dirty="0">
                            <a:solidFill>
                              <a:schemeClr val="tx1"/>
                            </a:solidFill>
                            <a:latin typeface="Cambria Math" panose="02040503050406030204" pitchFamily="18" charset="0"/>
                            <a:ea typeface="微软雅黑" panose="020B0503020204020204" pitchFamily="34" charset="-122"/>
                          </a:rPr>
                          <m:t>,</m:t>
                        </m:r>
                        <m:r>
                          <a:rPr lang="en-US" altLang="zh-CN" sz="1600" b="1" i="1" dirty="0">
                            <a:solidFill>
                              <a:schemeClr val="tx1"/>
                            </a:solidFill>
                            <a:latin typeface="Cambria Math" panose="02040503050406030204" pitchFamily="18" charset="0"/>
                            <a:ea typeface="微软雅黑" panose="020B0503020204020204" pitchFamily="34" charset="-122"/>
                          </a:rPr>
                          <m:t>𝒊𝒋</m:t>
                        </m:r>
                      </m:sub>
                      <m:sup>
                        <m:r>
                          <a:rPr lang="en-US" altLang="zh-CN" sz="1600" b="1" i="1" dirty="0">
                            <a:solidFill>
                              <a:schemeClr val="tx1"/>
                            </a:solidFill>
                            <a:latin typeface="Cambria Math" panose="02040503050406030204" pitchFamily="18" charset="0"/>
                            <a:ea typeface="微软雅黑" panose="020B0503020204020204" pitchFamily="34" charset="-122"/>
                          </a:rPr>
                          <m:t>𝒌</m:t>
                        </m:r>
                      </m:sup>
                    </m:sSubSup>
                  </m:oMath>
                </a14:m>
                <a:endParaRPr lang="zh-CN" altLang="en-US" sz="1600" b="1" dirty="0">
                  <a:solidFill>
                    <a:schemeClr val="tx1"/>
                  </a:solidFill>
                  <a:latin typeface="微软雅黑" panose="020B0503020204020204" pitchFamily="34" charset="-122"/>
                  <a:ea typeface="微软雅黑" panose="020B0503020204020204" pitchFamily="34" charset="-122"/>
                </a:endParaRPr>
              </a:p>
            </p:txBody>
          </p:sp>
        </mc:Choice>
        <mc:Fallback xmlns="">
          <p:sp>
            <p:nvSpPr>
              <p:cNvPr id="9" name="圆角矩形 8"/>
              <p:cNvSpPr>
                <a:spLocks noRot="1" noChangeAspect="1" noMove="1" noResize="1" noEditPoints="1" noAdjustHandles="1" noChangeArrowheads="1" noChangeShapeType="1" noTextEdit="1"/>
              </p:cNvSpPr>
              <p:nvPr/>
            </p:nvSpPr>
            <p:spPr>
              <a:xfrm>
                <a:off x="6310183" y="3204868"/>
                <a:ext cx="2160000" cy="576000"/>
              </a:xfrm>
              <a:prstGeom prst="roundRect">
                <a:avLst/>
              </a:prstGeom>
              <a:blipFill rotWithShape="0">
                <a:blip r:embed="rId7"/>
                <a:stretch>
                  <a:fillRect t="-5000" b="-9000"/>
                </a:stretch>
              </a:blipFill>
              <a:ln>
                <a:solidFill>
                  <a:srgbClr val="0066FF"/>
                </a:solidFill>
              </a:ln>
            </p:spPr>
            <p:txBody>
              <a:bodyPr/>
              <a:lstStyle/>
              <a:p>
                <a:r>
                  <a:rPr lang="zh-CN" altLang="en-US">
                    <a:noFill/>
                  </a:rPr>
                  <a:t> </a:t>
                </a:r>
              </a:p>
            </p:txBody>
          </p:sp>
        </mc:Fallback>
      </mc:AlternateContent>
      <p:cxnSp>
        <p:nvCxnSpPr>
          <p:cNvPr id="10" name="直接箭头连接符 9"/>
          <p:cNvCxnSpPr>
            <a:cxnSpLocks noChangeAspect="1"/>
            <a:stCxn id="7" idx="2"/>
            <a:endCxn id="9" idx="0"/>
          </p:cNvCxnSpPr>
          <p:nvPr/>
        </p:nvCxnSpPr>
        <p:spPr>
          <a:xfrm>
            <a:off x="7390183" y="2626261"/>
            <a:ext cx="0" cy="578607"/>
          </a:xfrm>
          <a:prstGeom prst="straightConnector1">
            <a:avLst/>
          </a:prstGeom>
          <a:ln w="254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cxnSpLocks noChangeAspect="1"/>
            <a:stCxn id="9" idx="2"/>
          </p:cNvCxnSpPr>
          <p:nvPr/>
        </p:nvCxnSpPr>
        <p:spPr>
          <a:xfrm>
            <a:off x="7390183" y="3780868"/>
            <a:ext cx="0" cy="400871"/>
          </a:xfrm>
          <a:prstGeom prst="straightConnector1">
            <a:avLst/>
          </a:prstGeom>
          <a:ln w="254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8470183" y="5446610"/>
            <a:ext cx="347688" cy="0"/>
          </a:xfrm>
          <a:prstGeom prst="straightConnector1">
            <a:avLst/>
          </a:prstGeom>
          <a:ln w="254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9" idx="3"/>
          </p:cNvCxnSpPr>
          <p:nvPr/>
        </p:nvCxnSpPr>
        <p:spPr>
          <a:xfrm flipH="1">
            <a:off x="8470183" y="3491010"/>
            <a:ext cx="321272" cy="1858"/>
          </a:xfrm>
          <a:prstGeom prst="straightConnector1">
            <a:avLst/>
          </a:prstGeom>
          <a:ln w="254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8783771" y="3488818"/>
            <a:ext cx="18215" cy="1957792"/>
          </a:xfrm>
          <a:prstGeom prst="line">
            <a:avLst/>
          </a:prstGeom>
          <a:ln w="25400">
            <a:solidFill>
              <a:srgbClr val="0066FF"/>
            </a:solidFill>
          </a:ln>
        </p:spPr>
        <p:style>
          <a:lnRef idx="1">
            <a:schemeClr val="accent1"/>
          </a:lnRef>
          <a:fillRef idx="0">
            <a:schemeClr val="accent1"/>
          </a:fillRef>
          <a:effectRef idx="0">
            <a:schemeClr val="accent1"/>
          </a:effectRef>
          <a:fontRef idx="minor">
            <a:schemeClr val="tx1"/>
          </a:fontRef>
        </p:style>
      </p:cxnSp>
      <p:sp>
        <p:nvSpPr>
          <p:cNvPr id="15" name="圆角矩形 14"/>
          <p:cNvSpPr>
            <a:spLocks/>
          </p:cNvSpPr>
          <p:nvPr/>
        </p:nvSpPr>
        <p:spPr>
          <a:xfrm>
            <a:off x="6310183" y="6150541"/>
            <a:ext cx="2160000" cy="576000"/>
          </a:xfrm>
          <a:prstGeom prst="round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算法结束</a:t>
            </a:r>
            <a:r>
              <a:rPr lang="zh-CN" altLang="en-US" sz="1600" b="1" dirty="0" smtClean="0">
                <a:solidFill>
                  <a:schemeClr val="tx1"/>
                </a:solidFill>
                <a:latin typeface="微软雅黑" panose="020B0503020204020204" pitchFamily="34" charset="-122"/>
                <a:ea typeface="微软雅黑" panose="020B0503020204020204" pitchFamily="34" charset="-122"/>
              </a:rPr>
              <a:t> </a:t>
            </a:r>
            <a:endParaRPr lang="en-US" altLang="zh-CN" sz="1600" b="1" dirty="0" smtClean="0">
              <a:solidFill>
                <a:schemeClr val="tx1"/>
              </a:solidFill>
              <a:latin typeface="微软雅黑" panose="020B0503020204020204" pitchFamily="34" charset="-122"/>
              <a:ea typeface="微软雅黑" panose="020B0503020204020204" pitchFamily="34" charset="-122"/>
            </a:endParaRPr>
          </a:p>
        </p:txBody>
      </p:sp>
      <p:cxnSp>
        <p:nvCxnSpPr>
          <p:cNvPr id="16" name="直接箭头连接符 15"/>
          <p:cNvCxnSpPr>
            <a:cxnSpLocks noChangeAspect="1"/>
          </p:cNvCxnSpPr>
          <p:nvPr/>
        </p:nvCxnSpPr>
        <p:spPr>
          <a:xfrm>
            <a:off x="7390183" y="5850222"/>
            <a:ext cx="0" cy="298030"/>
          </a:xfrm>
          <a:prstGeom prst="straightConnector1">
            <a:avLst/>
          </a:prstGeom>
          <a:ln w="25400">
            <a:solidFill>
              <a:srgbClr val="0066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圆角矩形 18"/>
              <p:cNvSpPr>
                <a:spLocks/>
              </p:cNvSpPr>
              <p:nvPr/>
            </p:nvSpPr>
            <p:spPr>
              <a:xfrm>
                <a:off x="6287131" y="4181739"/>
                <a:ext cx="2160000" cy="576000"/>
              </a:xfrm>
              <a:prstGeom prst="roundRect">
                <a:avLst/>
              </a:prstGeom>
              <a:solidFill>
                <a:srgbClr val="0066FF">
                  <a:alpha val="27000"/>
                </a:srgbClr>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注入噪声、安全函数</a:t>
                </a:r>
                <a:endParaRPr lang="en-US" altLang="zh-CN" sz="1600" b="1" dirty="0" smtClean="0">
                  <a:solidFill>
                    <a:schemeClr val="tx1"/>
                  </a:solidFill>
                  <a:latin typeface="微软雅黑" panose="020B0503020204020204" pitchFamily="34" charset="-122"/>
                  <a:ea typeface="微软雅黑" panose="020B0503020204020204" pitchFamily="34" charset="-122"/>
                </a:endParaRPr>
              </a:p>
              <a:p>
                <a:pPr algn="ctr"/>
                <a14:m>
                  <m:oMath xmlns:m="http://schemas.openxmlformats.org/officeDocument/2006/math">
                    <m:sSubSup>
                      <m:sSubSupPr>
                        <m:ctrlPr>
                          <a:rPr lang="en-US" altLang="zh-CN" sz="1600" b="1" i="1" dirty="0">
                            <a:solidFill>
                              <a:schemeClr val="tx1"/>
                            </a:solidFill>
                            <a:latin typeface="Cambria Math" charset="0"/>
                            <a:ea typeface="微软雅黑" panose="020B0503020204020204" pitchFamily="34" charset="-122"/>
                          </a:rPr>
                        </m:ctrlPr>
                      </m:sSubSupPr>
                      <m:e>
                        <m:r>
                          <a:rPr lang="en-US" altLang="zh-CN" sz="1600" b="1" i="1" dirty="0">
                            <a:solidFill>
                              <a:schemeClr val="tx1"/>
                            </a:solidFill>
                            <a:latin typeface="Cambria Math" panose="02040503050406030204" pitchFamily="18" charset="0"/>
                            <a:ea typeface="微软雅黑" panose="020B0503020204020204" pitchFamily="34" charset="-122"/>
                          </a:rPr>
                          <m:t>𝒗</m:t>
                        </m:r>
                      </m:e>
                      <m:sub>
                        <m:r>
                          <a:rPr lang="en-US" altLang="zh-CN" sz="1600" b="1" i="1" dirty="0">
                            <a:solidFill>
                              <a:schemeClr val="tx1"/>
                            </a:solidFill>
                            <a:latin typeface="Cambria Math" panose="02040503050406030204" pitchFamily="18" charset="0"/>
                            <a:ea typeface="微软雅黑" panose="020B0503020204020204" pitchFamily="34" charset="-122"/>
                          </a:rPr>
                          <m:t>𝒊</m:t>
                        </m:r>
                        <m:r>
                          <a:rPr lang="en-US" altLang="zh-CN" sz="1600" b="1" i="1" dirty="0">
                            <a:solidFill>
                              <a:schemeClr val="tx1"/>
                            </a:solidFill>
                            <a:latin typeface="Cambria Math" panose="02040503050406030204" pitchFamily="18" charset="0"/>
                            <a:ea typeface="微软雅黑" panose="020B0503020204020204" pitchFamily="34" charset="-122"/>
                          </a:rPr>
                          <m:t>,</m:t>
                        </m:r>
                        <m:r>
                          <a:rPr lang="en-US" altLang="zh-CN" sz="1600" b="1" i="1" dirty="0">
                            <a:solidFill>
                              <a:schemeClr val="tx1"/>
                            </a:solidFill>
                            <a:latin typeface="Cambria Math" panose="02040503050406030204" pitchFamily="18" charset="0"/>
                            <a:ea typeface="微软雅黑" panose="020B0503020204020204" pitchFamily="34" charset="-122"/>
                          </a:rPr>
                          <m:t>𝒊𝒋</m:t>
                        </m:r>
                      </m:sub>
                      <m:sup>
                        <m:r>
                          <a:rPr lang="en-US" altLang="zh-CN" sz="1600" b="1" i="1" dirty="0">
                            <a:solidFill>
                              <a:schemeClr val="tx1"/>
                            </a:solidFill>
                            <a:latin typeface="Cambria Math" panose="02040503050406030204" pitchFamily="18" charset="0"/>
                            <a:ea typeface="微软雅黑" panose="020B0503020204020204" pitchFamily="34" charset="-122"/>
                          </a:rPr>
                          <m:t>𝒌</m:t>
                        </m:r>
                      </m:sup>
                    </m:sSubSup>
                  </m:oMath>
                </a14:m>
                <a:r>
                  <a:rPr lang="zh-CN" altLang="en-US" sz="1600" b="1" dirty="0" smtClean="0">
                    <a:solidFill>
                      <a:schemeClr val="tx1"/>
                    </a:solidFill>
                    <a:latin typeface="微软雅黑" panose="020B0503020204020204" pitchFamily="34" charset="-122"/>
                    <a:ea typeface="微软雅黑" panose="020B0503020204020204" pitchFamily="34" charset="-122"/>
                  </a:rPr>
                  <a:t>、</a:t>
                </a:r>
                <a14:m>
                  <m:oMath xmlns:m="http://schemas.openxmlformats.org/officeDocument/2006/math">
                    <m:sSubSup>
                      <m:sSubSupPr>
                        <m:ctrlPr>
                          <a:rPr lang="en-US" altLang="zh-CN" sz="1600" b="1" i="1" dirty="0">
                            <a:solidFill>
                              <a:schemeClr val="tx1"/>
                            </a:solidFill>
                            <a:latin typeface="Cambria Math" charset="0"/>
                            <a:ea typeface="微软雅黑" panose="020B0503020204020204" pitchFamily="34" charset="-122"/>
                          </a:rPr>
                        </m:ctrlPr>
                      </m:sSubSupPr>
                      <m:e>
                        <m:r>
                          <a:rPr lang="en-US" altLang="zh-CN" sz="1600" b="1" i="1" dirty="0" smtClean="0">
                            <a:solidFill>
                              <a:schemeClr val="tx1"/>
                            </a:solidFill>
                            <a:latin typeface="Cambria Math" panose="02040503050406030204" pitchFamily="18" charset="0"/>
                            <a:ea typeface="微软雅黑" panose="020B0503020204020204" pitchFamily="34" charset="-122"/>
                          </a:rPr>
                          <m:t>𝑭</m:t>
                        </m:r>
                      </m:e>
                      <m:sub>
                        <m:r>
                          <a:rPr lang="en-US" altLang="zh-CN" sz="1600" b="1" i="1" dirty="0">
                            <a:solidFill>
                              <a:schemeClr val="tx1"/>
                            </a:solidFill>
                            <a:latin typeface="Cambria Math" panose="02040503050406030204" pitchFamily="18" charset="0"/>
                            <a:ea typeface="微软雅黑" panose="020B0503020204020204" pitchFamily="34" charset="-122"/>
                          </a:rPr>
                          <m:t>𝒊</m:t>
                        </m:r>
                        <m:r>
                          <a:rPr lang="en-US" altLang="zh-CN" sz="1600" b="1" i="1" dirty="0">
                            <a:solidFill>
                              <a:schemeClr val="tx1"/>
                            </a:solidFill>
                            <a:latin typeface="Cambria Math" panose="02040503050406030204" pitchFamily="18" charset="0"/>
                            <a:ea typeface="微软雅黑" panose="020B0503020204020204" pitchFamily="34" charset="-122"/>
                          </a:rPr>
                          <m:t>,</m:t>
                        </m:r>
                        <m:r>
                          <a:rPr lang="en-US" altLang="zh-CN" sz="1600" b="1" i="1" dirty="0">
                            <a:solidFill>
                              <a:schemeClr val="tx1"/>
                            </a:solidFill>
                            <a:latin typeface="Cambria Math" panose="02040503050406030204" pitchFamily="18" charset="0"/>
                            <a:ea typeface="微软雅黑" panose="020B0503020204020204" pitchFamily="34" charset="-122"/>
                          </a:rPr>
                          <m:t>𝒊𝒋</m:t>
                        </m:r>
                      </m:sub>
                      <m:sup/>
                    </m:sSubSup>
                    <m:r>
                      <a:rPr lang="en-US" altLang="zh-CN" sz="1600" b="1" i="1" dirty="0" smtClean="0">
                        <a:solidFill>
                          <a:schemeClr val="tx1"/>
                        </a:solidFill>
                        <a:latin typeface="Cambria Math" panose="02040503050406030204" pitchFamily="18" charset="0"/>
                        <a:ea typeface="微软雅黑" panose="020B0503020204020204" pitchFamily="34" charset="-122"/>
                      </a:rPr>
                      <m:t>(</m:t>
                    </m:r>
                    <m:sSubSup>
                      <m:sSubSupPr>
                        <m:ctrlPr>
                          <a:rPr lang="en-US" altLang="zh-CN" sz="1600" b="1" i="1" dirty="0">
                            <a:solidFill>
                              <a:schemeClr val="tx1"/>
                            </a:solidFill>
                            <a:latin typeface="Cambria Math" charset="0"/>
                            <a:ea typeface="微软雅黑" panose="020B0503020204020204" pitchFamily="34" charset="-122"/>
                          </a:rPr>
                        </m:ctrlPr>
                      </m:sSubSupPr>
                      <m:e>
                        <m:r>
                          <a:rPr lang="en-US" altLang="zh-CN" sz="1600" b="1" i="1" dirty="0" smtClean="0">
                            <a:solidFill>
                              <a:schemeClr val="tx1"/>
                            </a:solidFill>
                            <a:latin typeface="Cambria Math" panose="02040503050406030204" pitchFamily="18" charset="0"/>
                            <a:ea typeface="微软雅黑" panose="020B0503020204020204" pitchFamily="34" charset="-122"/>
                          </a:rPr>
                          <m:t>𝒛</m:t>
                        </m:r>
                      </m:e>
                      <m:sub>
                        <m:r>
                          <a:rPr lang="en-US" altLang="zh-CN" sz="1600" b="1" i="1" dirty="0">
                            <a:solidFill>
                              <a:schemeClr val="tx1"/>
                            </a:solidFill>
                            <a:latin typeface="Cambria Math" panose="02040503050406030204" pitchFamily="18" charset="0"/>
                            <a:ea typeface="微软雅黑" panose="020B0503020204020204" pitchFamily="34" charset="-122"/>
                          </a:rPr>
                          <m:t>𝒊</m:t>
                        </m:r>
                        <m:r>
                          <a:rPr lang="en-US" altLang="zh-CN" sz="1600" b="1" i="1" dirty="0">
                            <a:solidFill>
                              <a:schemeClr val="tx1"/>
                            </a:solidFill>
                            <a:latin typeface="Cambria Math" panose="02040503050406030204" pitchFamily="18" charset="0"/>
                            <a:ea typeface="微软雅黑" panose="020B0503020204020204" pitchFamily="34" charset="-122"/>
                          </a:rPr>
                          <m:t>,</m:t>
                        </m:r>
                        <m:r>
                          <a:rPr lang="en-US" altLang="zh-CN" sz="1600" b="1" i="1" dirty="0">
                            <a:solidFill>
                              <a:schemeClr val="tx1"/>
                            </a:solidFill>
                            <a:latin typeface="Cambria Math" panose="02040503050406030204" pitchFamily="18" charset="0"/>
                            <a:ea typeface="微软雅黑" panose="020B0503020204020204" pitchFamily="34" charset="-122"/>
                          </a:rPr>
                          <m:t>𝒊𝒋</m:t>
                        </m:r>
                      </m:sub>
                      <m:sup/>
                    </m:sSubSup>
                    <m:r>
                      <a:rPr lang="en-US" altLang="zh-CN" sz="1600" b="1" i="1" dirty="0" smtClean="0">
                        <a:solidFill>
                          <a:schemeClr val="tx1"/>
                        </a:solidFill>
                        <a:latin typeface="Cambria Math" panose="02040503050406030204" pitchFamily="18" charset="0"/>
                        <a:ea typeface="微软雅黑" panose="020B0503020204020204" pitchFamily="34" charset="-122"/>
                      </a:rPr>
                      <m:t>)</m:t>
                    </m:r>
                  </m:oMath>
                </a14:m>
                <a:endParaRPr lang="en-US" altLang="zh-CN" sz="1600" b="1" dirty="0" smtClean="0">
                  <a:solidFill>
                    <a:schemeClr val="tx1"/>
                  </a:solidFill>
                  <a:latin typeface="微软雅黑" panose="020B0503020204020204" pitchFamily="34" charset="-122"/>
                  <a:ea typeface="微软雅黑" panose="020B0503020204020204" pitchFamily="34" charset="-122"/>
                </a:endParaRPr>
              </a:p>
            </p:txBody>
          </p:sp>
        </mc:Choice>
        <mc:Fallback xmlns="">
          <p:sp>
            <p:nvSpPr>
              <p:cNvPr id="19" name="圆角矩形 18"/>
              <p:cNvSpPr>
                <a:spLocks noRot="1" noChangeAspect="1" noMove="1" noResize="1" noEditPoints="1" noAdjustHandles="1" noChangeArrowheads="1" noChangeShapeType="1" noTextEdit="1"/>
              </p:cNvSpPr>
              <p:nvPr/>
            </p:nvSpPr>
            <p:spPr>
              <a:xfrm>
                <a:off x="6287131" y="4181739"/>
                <a:ext cx="2160000" cy="576000"/>
              </a:xfrm>
              <a:prstGeom prst="roundRect">
                <a:avLst/>
              </a:prstGeom>
              <a:blipFill rotWithShape="0">
                <a:blip r:embed="rId8"/>
                <a:stretch>
                  <a:fillRect t="-6000" b="-10000"/>
                </a:stretch>
              </a:blipFill>
              <a:ln>
                <a:solidFill>
                  <a:srgbClr val="0066FF"/>
                </a:solidFill>
              </a:ln>
            </p:spPr>
            <p:txBody>
              <a:bodyPr/>
              <a:lstStyle/>
              <a:p>
                <a:r>
                  <a:rPr lang="zh-CN" altLang="en-US">
                    <a:noFill/>
                  </a:rPr>
                  <a:t> </a:t>
                </a:r>
              </a:p>
            </p:txBody>
          </p:sp>
        </mc:Fallback>
      </mc:AlternateContent>
      <p:cxnSp>
        <p:nvCxnSpPr>
          <p:cNvPr id="24" name="直接箭头连接符 23"/>
          <p:cNvCxnSpPr>
            <a:cxnSpLocks noChangeAspect="1"/>
          </p:cNvCxnSpPr>
          <p:nvPr/>
        </p:nvCxnSpPr>
        <p:spPr>
          <a:xfrm>
            <a:off x="7390183" y="4757739"/>
            <a:ext cx="0" cy="400871"/>
          </a:xfrm>
          <a:prstGeom prst="straightConnector1">
            <a:avLst/>
          </a:prstGeom>
          <a:ln w="25400">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bwMode="auto">
          <a:xfrm>
            <a:off x="288822" y="1813342"/>
            <a:ext cx="4941362" cy="1391974"/>
          </a:xfrm>
          <a:prstGeom prst="rect">
            <a:avLst/>
          </a:prstGeom>
          <a:solidFill>
            <a:srgbClr val="0066FF">
              <a:alpha val="0"/>
            </a:srgbClr>
          </a:solidFill>
          <a:ln w="254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B050"/>
              </a:solidFill>
              <a:effectLst/>
              <a:latin typeface="Arial" pitchFamily="34" charset="0"/>
            </a:endParaRPr>
          </a:p>
        </p:txBody>
      </p:sp>
      <p:sp>
        <p:nvSpPr>
          <p:cNvPr id="27" name="矩形 26"/>
          <p:cNvSpPr/>
          <p:nvPr/>
        </p:nvSpPr>
        <p:spPr bwMode="auto">
          <a:xfrm>
            <a:off x="288822" y="3437208"/>
            <a:ext cx="4941362" cy="2545684"/>
          </a:xfrm>
          <a:prstGeom prst="rect">
            <a:avLst/>
          </a:prstGeom>
          <a:solidFill>
            <a:srgbClr val="0066FF">
              <a:alpha val="0"/>
            </a:srgbClr>
          </a:solidFill>
          <a:ln w="254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B050"/>
              </a:solidFill>
              <a:effectLst/>
              <a:latin typeface="Arial" pitchFamily="34" charset="0"/>
            </a:endParaRPr>
          </a:p>
        </p:txBody>
      </p:sp>
      <p:cxnSp>
        <p:nvCxnSpPr>
          <p:cNvPr id="30" name="直接箭头连接符 29"/>
          <p:cNvCxnSpPr/>
          <p:nvPr/>
        </p:nvCxnSpPr>
        <p:spPr bwMode="auto">
          <a:xfrm>
            <a:off x="5230184" y="2178597"/>
            <a:ext cx="964139" cy="0"/>
          </a:xfrm>
          <a:prstGeom prst="straightConnector1">
            <a:avLst/>
          </a:prstGeom>
          <a:solidFill>
            <a:schemeClr val="accent1"/>
          </a:solidFill>
          <a:ln w="25400" cap="flat" cmpd="sng" algn="ctr">
            <a:solidFill>
              <a:srgbClr val="C00000"/>
            </a:solidFill>
            <a:prstDash val="solid"/>
            <a:round/>
            <a:headEnd type="none" w="med" len="med"/>
            <a:tailEnd type="triangle"/>
          </a:ln>
          <a:effectLst/>
        </p:spPr>
      </p:cxnSp>
      <p:cxnSp>
        <p:nvCxnSpPr>
          <p:cNvPr id="32" name="直接箭头连接符 31"/>
          <p:cNvCxnSpPr/>
          <p:nvPr/>
        </p:nvCxnSpPr>
        <p:spPr bwMode="auto">
          <a:xfrm>
            <a:off x="5253232" y="3578877"/>
            <a:ext cx="941091" cy="0"/>
          </a:xfrm>
          <a:prstGeom prst="straightConnector1">
            <a:avLst/>
          </a:prstGeom>
          <a:solidFill>
            <a:schemeClr val="accent1"/>
          </a:solidFill>
          <a:ln w="25400" cap="flat" cmpd="sng" algn="ctr">
            <a:solidFill>
              <a:srgbClr val="C00000"/>
            </a:solidFill>
            <a:prstDash val="solid"/>
            <a:round/>
            <a:headEnd type="none" w="med" len="med"/>
            <a:tailEnd type="triangle"/>
          </a:ln>
          <a:effectLst/>
        </p:spPr>
      </p:cxnSp>
      <p:cxnSp>
        <p:nvCxnSpPr>
          <p:cNvPr id="34" name="直接箭头连接符 33"/>
          <p:cNvCxnSpPr/>
          <p:nvPr/>
        </p:nvCxnSpPr>
        <p:spPr bwMode="auto">
          <a:xfrm>
            <a:off x="5241707" y="4467714"/>
            <a:ext cx="941091" cy="0"/>
          </a:xfrm>
          <a:prstGeom prst="straightConnector1">
            <a:avLst/>
          </a:prstGeom>
          <a:solidFill>
            <a:schemeClr val="accent1"/>
          </a:solidFill>
          <a:ln w="25400" cap="flat" cmpd="sng" algn="ctr">
            <a:solidFill>
              <a:srgbClr val="C00000"/>
            </a:solidFill>
            <a:prstDash val="solid"/>
            <a:round/>
            <a:headEnd type="none" w="med" len="med"/>
            <a:tailEnd type="triangle"/>
          </a:ln>
          <a:effectLst/>
        </p:spPr>
      </p:cxnSp>
      <p:cxnSp>
        <p:nvCxnSpPr>
          <p:cNvPr id="35" name="直接箭头连接符 34"/>
          <p:cNvCxnSpPr/>
          <p:nvPr/>
        </p:nvCxnSpPr>
        <p:spPr bwMode="auto">
          <a:xfrm>
            <a:off x="5253232" y="5421964"/>
            <a:ext cx="941091" cy="0"/>
          </a:xfrm>
          <a:prstGeom prst="straightConnector1">
            <a:avLst/>
          </a:prstGeom>
          <a:solidFill>
            <a:schemeClr val="accent1"/>
          </a:solid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20560881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53</a:t>
            </a:fld>
            <a:endParaRPr lang="en-US" altLang="zh-CN" dirty="0"/>
          </a:p>
        </p:txBody>
      </p:sp>
      <p:sp>
        <p:nvSpPr>
          <p:cNvPr id="5"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五、面向隐私保护的分布式最优潮流研究</a:t>
            </a:r>
          </a:p>
        </p:txBody>
      </p:sp>
      <p:pic>
        <p:nvPicPr>
          <p:cNvPr id="3" name="图片 2"/>
          <p:cNvPicPr>
            <a:picLocks noChangeAspect="1"/>
          </p:cNvPicPr>
          <p:nvPr/>
        </p:nvPicPr>
        <p:blipFill>
          <a:blip r:embed="rId3"/>
          <a:stretch>
            <a:fillRect/>
          </a:stretch>
        </p:blipFill>
        <p:spPr>
          <a:xfrm>
            <a:off x="648663" y="1917266"/>
            <a:ext cx="8762037" cy="894761"/>
          </a:xfrm>
          <a:prstGeom prst="rect">
            <a:avLst/>
          </a:prstGeom>
        </p:spPr>
      </p:pic>
      <p:sp>
        <p:nvSpPr>
          <p:cNvPr id="28" name="矩形 27"/>
          <p:cNvSpPr/>
          <p:nvPr/>
        </p:nvSpPr>
        <p:spPr bwMode="auto">
          <a:xfrm>
            <a:off x="648663" y="1917266"/>
            <a:ext cx="8703325" cy="894761"/>
          </a:xfrm>
          <a:prstGeom prst="rect">
            <a:avLst/>
          </a:prstGeom>
          <a:solidFill>
            <a:schemeClr val="bg1">
              <a:alpha val="0"/>
            </a:schemeClr>
          </a:solidFill>
          <a:ln w="25400"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ndParaRPr>
          </a:p>
        </p:txBody>
      </p:sp>
      <p:pic>
        <p:nvPicPr>
          <p:cNvPr id="17" name="图片 16"/>
          <p:cNvPicPr>
            <a:picLocks noChangeAspect="1"/>
          </p:cNvPicPr>
          <p:nvPr/>
        </p:nvPicPr>
        <p:blipFill>
          <a:blip r:embed="rId4"/>
          <a:stretch>
            <a:fillRect/>
          </a:stretch>
        </p:blipFill>
        <p:spPr>
          <a:xfrm>
            <a:off x="669823" y="3228911"/>
            <a:ext cx="8803449" cy="910470"/>
          </a:xfrm>
          <a:prstGeom prst="rect">
            <a:avLst/>
          </a:prstGeom>
        </p:spPr>
      </p:pic>
      <p:sp>
        <p:nvSpPr>
          <p:cNvPr id="29" name="矩形 28"/>
          <p:cNvSpPr/>
          <p:nvPr/>
        </p:nvSpPr>
        <p:spPr bwMode="auto">
          <a:xfrm>
            <a:off x="648663" y="3155182"/>
            <a:ext cx="8703325" cy="964534"/>
          </a:xfrm>
          <a:prstGeom prst="rect">
            <a:avLst/>
          </a:prstGeom>
          <a:solidFill>
            <a:schemeClr val="bg1">
              <a:alpha val="0"/>
            </a:schemeClr>
          </a:solidFill>
          <a:ln w="25400"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ndParaRPr>
          </a:p>
        </p:txBody>
      </p:sp>
      <p:sp>
        <p:nvSpPr>
          <p:cNvPr id="33" name="内容占位符 2"/>
          <p:cNvSpPr txBox="1">
            <a:spLocks/>
          </p:cNvSpPr>
          <p:nvPr/>
        </p:nvSpPr>
        <p:spPr bwMode="auto">
          <a:xfrm>
            <a:off x="738919" y="1262059"/>
            <a:ext cx="8345487" cy="1938341"/>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smtClean="0">
                <a:latin typeface="微软雅黑" pitchFamily="34" charset="-122"/>
                <a:ea typeface="微软雅黑" pitchFamily="34" charset="-122"/>
                <a:cs typeface="+mj-cs"/>
              </a:rPr>
              <a:t>收敛性、最优性保障</a:t>
            </a:r>
            <a:endParaRPr lang="en-US" altLang="zh-CN" sz="2400" b="1" dirty="0" smtClean="0">
              <a:latin typeface="微软雅黑" pitchFamily="34" charset="-122"/>
              <a:ea typeface="微软雅黑" pitchFamily="34" charset="-122"/>
              <a:cs typeface="+mj-cs"/>
            </a:endParaRPr>
          </a:p>
          <a:p>
            <a:pPr marL="342900" lvl="1" indent="-342900" eaLnBrk="0" hangingPunct="0">
              <a:spcBef>
                <a:spcPts val="600"/>
              </a:spcBef>
              <a:buClr>
                <a:srgbClr val="C00000"/>
              </a:buClr>
              <a:buSzPct val="85000"/>
              <a:buFont typeface="Wingdings" pitchFamily="2" charset="2"/>
              <a:buChar char="p"/>
              <a:defRPr/>
            </a:pPr>
            <a:endParaRPr lang="en-US" altLang="zh-CN" sz="2400" b="1" dirty="0">
              <a:latin typeface="微软雅黑" pitchFamily="34" charset="-122"/>
              <a:ea typeface="微软雅黑" pitchFamily="34" charset="-122"/>
              <a:cs typeface="+mj-cs"/>
            </a:endParaRPr>
          </a:p>
          <a:p>
            <a:pPr marL="342900" lvl="1" indent="-342900" eaLnBrk="0" hangingPunct="0">
              <a:spcBef>
                <a:spcPts val="600"/>
              </a:spcBef>
              <a:buClr>
                <a:srgbClr val="C00000"/>
              </a:buClr>
              <a:buSzPct val="85000"/>
              <a:buFont typeface="Wingdings" pitchFamily="2" charset="2"/>
              <a:buChar char="p"/>
              <a:defRPr/>
            </a:pPr>
            <a:endParaRPr lang="en-US" altLang="zh-CN" sz="2400" b="1" dirty="0" smtClean="0">
              <a:latin typeface="微软雅黑" pitchFamily="34" charset="-122"/>
              <a:ea typeface="微软雅黑" pitchFamily="34" charset="-122"/>
              <a:cs typeface="+mj-cs"/>
            </a:endParaRPr>
          </a:p>
          <a:p>
            <a:pPr marL="342900" lvl="1" indent="-342900" eaLnBrk="0" hangingPunct="0">
              <a:spcBef>
                <a:spcPts val="600"/>
              </a:spcBef>
              <a:buClr>
                <a:srgbClr val="C00000"/>
              </a:buClr>
              <a:buSzPct val="85000"/>
              <a:buFont typeface="Wingdings" pitchFamily="2" charset="2"/>
              <a:buChar char="p"/>
              <a:defRPr/>
            </a:pPr>
            <a:endParaRPr lang="en-US" altLang="zh-CN" sz="2400" b="1" dirty="0">
              <a:latin typeface="微软雅黑" pitchFamily="34" charset="-122"/>
              <a:ea typeface="微软雅黑" pitchFamily="34" charset="-122"/>
              <a:cs typeface="+mj-cs"/>
            </a:endParaRPr>
          </a:p>
          <a:p>
            <a:pPr marL="342900" lvl="1" indent="-342900" eaLnBrk="0" hangingPunct="0">
              <a:spcBef>
                <a:spcPts val="600"/>
              </a:spcBef>
              <a:buClr>
                <a:srgbClr val="C00000"/>
              </a:buClr>
              <a:buSzPct val="85000"/>
              <a:buFont typeface="Wingdings" pitchFamily="2" charset="2"/>
              <a:buChar char="p"/>
              <a:defRPr/>
            </a:pPr>
            <a:endParaRPr lang="en-US" altLang="zh-CN" sz="2400" b="1" dirty="0" smtClean="0">
              <a:latin typeface="微软雅黑" pitchFamily="34" charset="-122"/>
              <a:ea typeface="微软雅黑" pitchFamily="34" charset="-122"/>
              <a:cs typeface="+mj-cs"/>
            </a:endParaRPr>
          </a:p>
          <a:p>
            <a:pPr marL="342900" lvl="1" indent="-342900" eaLnBrk="0" hangingPunct="0">
              <a:spcBef>
                <a:spcPts val="600"/>
              </a:spcBef>
              <a:buClr>
                <a:srgbClr val="C00000"/>
              </a:buClr>
              <a:buSzPct val="85000"/>
              <a:buFont typeface="Wingdings" pitchFamily="2" charset="2"/>
              <a:buChar char="p"/>
              <a:defRPr/>
            </a:pPr>
            <a:endParaRPr lang="en-US" altLang="zh-CN" sz="2400" b="1" dirty="0">
              <a:latin typeface="微软雅黑" pitchFamily="34" charset="-122"/>
              <a:ea typeface="微软雅黑" pitchFamily="34" charset="-122"/>
              <a:cs typeface="+mj-cs"/>
            </a:endParaRPr>
          </a:p>
          <a:p>
            <a:pPr marL="342900" lvl="1" indent="-342900" eaLnBrk="0" hangingPunct="0">
              <a:spcBef>
                <a:spcPts val="600"/>
              </a:spcBef>
              <a:buClr>
                <a:srgbClr val="C00000"/>
              </a:buClr>
              <a:buSzPct val="85000"/>
              <a:buFont typeface="Wingdings" pitchFamily="2" charset="2"/>
              <a:buChar char="p"/>
              <a:defRPr/>
            </a:pPr>
            <a:endParaRPr lang="en-US" altLang="zh-CN" sz="2400" b="1" dirty="0" smtClean="0">
              <a:latin typeface="微软雅黑" pitchFamily="34" charset="-122"/>
              <a:ea typeface="微软雅黑" pitchFamily="34" charset="-122"/>
              <a:cs typeface="+mj-cs"/>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证明思路：一阶最优条件</a:t>
            </a:r>
            <a:r>
              <a:rPr lang="en-US" altLang="zh-CN" sz="2200" b="1" kern="0" dirty="0" smtClean="0">
                <a:ea typeface="微软雅黑" pitchFamily="34" charset="-122"/>
              </a:rPr>
              <a:t>+</a:t>
            </a:r>
            <a:r>
              <a:rPr lang="zh-CN" altLang="en-US" sz="2200" b="1" kern="0" dirty="0" smtClean="0">
                <a:ea typeface="微软雅黑" pitchFamily="34" charset="-122"/>
              </a:rPr>
              <a:t>构建</a:t>
            </a:r>
            <a:r>
              <a:rPr lang="en-US" altLang="zh-CN" sz="2200" b="1" kern="0" dirty="0" err="1" smtClean="0">
                <a:ea typeface="微软雅黑" pitchFamily="34" charset="-122"/>
              </a:rPr>
              <a:t>Lyapunov</a:t>
            </a:r>
            <a:r>
              <a:rPr lang="zh-CN" altLang="en-US" sz="2200" b="1" kern="0" dirty="0" smtClean="0">
                <a:ea typeface="微软雅黑" pitchFamily="34" charset="-122"/>
              </a:rPr>
              <a:t>函数</a:t>
            </a:r>
            <a:endParaRPr lang="en-US" altLang="zh-CN" sz="2400" b="1" dirty="0" smtClean="0">
              <a:solidFill>
                <a:srgbClr val="8E0000"/>
              </a:solidFill>
              <a:latin typeface="微软雅黑" pitchFamily="34" charset="-122"/>
              <a:ea typeface="微软雅黑" pitchFamily="34" charset="-122"/>
              <a:cs typeface="+mj-cs"/>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342900" indent="-342900" eaLnBrk="0" hangingPunct="0">
              <a:lnSpc>
                <a:spcPct val="125000"/>
              </a:lnSpc>
              <a:spcBef>
                <a:spcPts val="1200"/>
              </a:spcBef>
              <a:buClr>
                <a:srgbClr val="C00000"/>
              </a:buClr>
              <a:buSzPct val="85000"/>
              <a:buFont typeface="Wingdings" pitchFamily="2" charset="2"/>
              <a:buChar char="p"/>
              <a:defRPr/>
            </a:pPr>
            <a:endParaRPr lang="en-US" altLang="zh-CN" sz="2400" b="1" dirty="0">
              <a:solidFill>
                <a:srgbClr val="8E0000"/>
              </a:solidFill>
              <a:latin typeface="微软雅黑" pitchFamily="34" charset="-122"/>
              <a:ea typeface="微软雅黑" pitchFamily="34" charset="-122"/>
              <a:cs typeface="+mj-cs"/>
            </a:endParaRPr>
          </a:p>
        </p:txBody>
      </p:sp>
      <p:sp>
        <p:nvSpPr>
          <p:cNvPr id="36" name="内容占位符 2"/>
          <p:cNvSpPr txBox="1">
            <a:spLocks/>
          </p:cNvSpPr>
          <p:nvPr/>
        </p:nvSpPr>
        <p:spPr bwMode="auto">
          <a:xfrm>
            <a:off x="738919" y="4849343"/>
            <a:ext cx="8345487" cy="1938341"/>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smtClean="0">
                <a:latin typeface="微软雅黑" pitchFamily="34" charset="-122"/>
                <a:ea typeface="微软雅黑" pitchFamily="34" charset="-122"/>
                <a:cs typeface="+mj-cs"/>
              </a:rPr>
              <a:t>隐私保护效果</a:t>
            </a:r>
            <a:endParaRPr lang="en-US" altLang="zh-CN" sz="2400" b="1" dirty="0" smtClean="0">
              <a:latin typeface="微软雅黑" pitchFamily="34" charset="-122"/>
              <a:ea typeface="微软雅黑" pitchFamily="34" charset="-122"/>
              <a:cs typeface="+mj-cs"/>
            </a:endParaRPr>
          </a:p>
          <a:p>
            <a:pPr marL="800100" lvl="1" indent="-342900" eaLnBrk="0" hangingPunct="0">
              <a:spcBef>
                <a:spcPts val="600"/>
              </a:spcBef>
              <a:buClr>
                <a:schemeClr val="tx1"/>
              </a:buClr>
              <a:buSzPct val="100000"/>
              <a:buFont typeface="微软雅黑" pitchFamily="34" charset="-122"/>
              <a:buChar char="◆"/>
              <a:defRPr/>
            </a:pPr>
            <a:r>
              <a:rPr lang="zh-CN" altLang="en-US" sz="2200" b="1" dirty="0" smtClean="0">
                <a:latin typeface="微软雅黑" pitchFamily="34" charset="-122"/>
                <a:ea typeface="微软雅黑" pitchFamily="34" charset="-122"/>
                <a:cs typeface="+mj-cs"/>
              </a:rPr>
              <a:t>算法</a:t>
            </a:r>
            <a:r>
              <a:rPr lang="en-US" altLang="zh-CN" sz="2200" b="1" dirty="0" smtClean="0">
                <a:latin typeface="微软雅黑" pitchFamily="34" charset="-122"/>
                <a:ea typeface="微软雅黑" pitchFamily="34" charset="-122"/>
                <a:cs typeface="+mj-cs"/>
              </a:rPr>
              <a:t>5.2</a:t>
            </a:r>
            <a:r>
              <a:rPr lang="zh-CN" altLang="en-US" sz="2200" b="1" dirty="0" smtClean="0">
                <a:latin typeface="微软雅黑" pitchFamily="34" charset="-122"/>
                <a:ea typeface="微软雅黑" pitchFamily="34" charset="-122"/>
                <a:cs typeface="+mj-cs"/>
              </a:rPr>
              <a:t>在</a:t>
            </a:r>
            <a:r>
              <a:rPr lang="zh-CN" altLang="en-US" sz="2200" b="1" dirty="0">
                <a:latin typeface="微软雅黑" pitchFamily="34" charset="-122"/>
                <a:ea typeface="微软雅黑" pitchFamily="34" charset="-122"/>
                <a:cs typeface="+mj-cs"/>
              </a:rPr>
              <a:t>合谋的恶意邻居</a:t>
            </a:r>
            <a:r>
              <a:rPr lang="zh-CN" altLang="en-US" sz="2200" b="1" dirty="0" smtClean="0">
                <a:latin typeface="微软雅黑" pitchFamily="34" charset="-122"/>
                <a:ea typeface="微软雅黑" pitchFamily="34" charset="-122"/>
                <a:cs typeface="+mj-cs"/>
              </a:rPr>
              <a:t>节点攻击下，依然可以保护隐私敏感节点的</a:t>
            </a:r>
            <a:r>
              <a:rPr lang="zh-CN" altLang="en-US" sz="2200" b="1" dirty="0">
                <a:latin typeface="微软雅黑" pitchFamily="34" charset="-122"/>
                <a:ea typeface="微软雅黑" pitchFamily="34" charset="-122"/>
                <a:cs typeface="+mj-cs"/>
              </a:rPr>
              <a:t>隐私</a:t>
            </a:r>
            <a:r>
              <a:rPr lang="zh-CN" altLang="en-US" sz="2200" b="1" dirty="0" smtClean="0">
                <a:latin typeface="微软雅黑" pitchFamily="34" charset="-122"/>
                <a:ea typeface="微软雅黑" pitchFamily="34" charset="-122"/>
                <a:cs typeface="+mj-cs"/>
              </a:rPr>
              <a:t>参量</a:t>
            </a:r>
            <a:endParaRPr lang="en-US" altLang="zh-CN" sz="2200" b="1" dirty="0" smtClean="0">
              <a:latin typeface="微软雅黑" pitchFamily="34" charset="-122"/>
              <a:ea typeface="微软雅黑" pitchFamily="34" charset="-122"/>
              <a:cs typeface="+mj-cs"/>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342900" indent="-342900" eaLnBrk="0" hangingPunct="0">
              <a:lnSpc>
                <a:spcPct val="125000"/>
              </a:lnSpc>
              <a:spcBef>
                <a:spcPts val="1200"/>
              </a:spcBef>
              <a:buClr>
                <a:srgbClr val="C00000"/>
              </a:buClr>
              <a:buSzPct val="85000"/>
              <a:buFont typeface="Wingdings" pitchFamily="2" charset="2"/>
              <a:buChar char="p"/>
              <a:defRPr/>
            </a:pPr>
            <a:endParaRPr lang="en-US" altLang="zh-CN" sz="2400" b="1" dirty="0">
              <a:solidFill>
                <a:srgbClr val="8E0000"/>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386180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54</a:t>
            </a:fld>
            <a:endParaRPr lang="en-US" altLang="zh-CN" dirty="0"/>
          </a:p>
        </p:txBody>
      </p:sp>
      <p:sp>
        <p:nvSpPr>
          <p:cNvPr id="5"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五、面向隐私保护的分布式最优潮流研究</a:t>
            </a:r>
          </a:p>
        </p:txBody>
      </p:sp>
      <p:pic>
        <p:nvPicPr>
          <p:cNvPr id="2" name="图片 1"/>
          <p:cNvPicPr>
            <a:picLocks noChangeAspect="1"/>
          </p:cNvPicPr>
          <p:nvPr/>
        </p:nvPicPr>
        <p:blipFill>
          <a:blip r:embed="rId3"/>
          <a:stretch>
            <a:fillRect/>
          </a:stretch>
        </p:blipFill>
        <p:spPr>
          <a:xfrm>
            <a:off x="1051106" y="1193751"/>
            <a:ext cx="3124671" cy="2251072"/>
          </a:xfrm>
          <a:prstGeom prst="rect">
            <a:avLst/>
          </a:prstGeom>
        </p:spPr>
      </p:pic>
      <p:pic>
        <p:nvPicPr>
          <p:cNvPr id="6" name="图片 5"/>
          <p:cNvPicPr>
            <a:picLocks noChangeAspect="1"/>
          </p:cNvPicPr>
          <p:nvPr/>
        </p:nvPicPr>
        <p:blipFill>
          <a:blip r:embed="rId4">
            <a:clrChange>
              <a:clrFrom>
                <a:srgbClr val="FFFFFF"/>
              </a:clrFrom>
              <a:clrTo>
                <a:srgbClr val="FFFFFF">
                  <a:alpha val="0"/>
                </a:srgbClr>
              </a:clrTo>
            </a:clrChange>
          </a:blip>
          <a:stretch>
            <a:fillRect/>
          </a:stretch>
        </p:blipFill>
        <p:spPr>
          <a:xfrm>
            <a:off x="5065919" y="1241879"/>
            <a:ext cx="4107577" cy="2529257"/>
          </a:xfrm>
          <a:prstGeom prst="rect">
            <a:avLst/>
          </a:prstGeom>
        </p:spPr>
      </p:pic>
      <p:pic>
        <p:nvPicPr>
          <p:cNvPr id="7" name="图片 6"/>
          <p:cNvPicPr>
            <a:picLocks noChangeAspect="1"/>
          </p:cNvPicPr>
          <p:nvPr/>
        </p:nvPicPr>
        <p:blipFill>
          <a:blip r:embed="rId5">
            <a:clrChange>
              <a:clrFrom>
                <a:srgbClr val="FFFFFF"/>
              </a:clrFrom>
              <a:clrTo>
                <a:srgbClr val="FFFFFF">
                  <a:alpha val="0"/>
                </a:srgbClr>
              </a:clrTo>
            </a:clrChange>
          </a:blip>
          <a:stretch>
            <a:fillRect/>
          </a:stretch>
        </p:blipFill>
        <p:spPr>
          <a:xfrm>
            <a:off x="5134174" y="4318402"/>
            <a:ext cx="4180931" cy="2539598"/>
          </a:xfrm>
          <a:prstGeom prst="rect">
            <a:avLst/>
          </a:prstGeom>
        </p:spPr>
      </p:pic>
      <p:pic>
        <p:nvPicPr>
          <p:cNvPr id="8" name="图片 7"/>
          <p:cNvPicPr>
            <a:picLocks noChangeAspect="1"/>
          </p:cNvPicPr>
          <p:nvPr/>
        </p:nvPicPr>
        <p:blipFill>
          <a:blip r:embed="rId6">
            <a:clrChange>
              <a:clrFrom>
                <a:srgbClr val="FFFFFF"/>
              </a:clrFrom>
              <a:clrTo>
                <a:srgbClr val="FFFFFF">
                  <a:alpha val="0"/>
                </a:srgbClr>
              </a:clrTo>
            </a:clrChange>
          </a:blip>
          <a:stretch>
            <a:fillRect/>
          </a:stretch>
        </p:blipFill>
        <p:spPr>
          <a:xfrm>
            <a:off x="201918" y="4270701"/>
            <a:ext cx="4291424" cy="2605338"/>
          </a:xfrm>
          <a:prstGeom prst="rect">
            <a:avLst/>
          </a:prstGeom>
        </p:spPr>
      </p:pic>
      <p:grpSp>
        <p:nvGrpSpPr>
          <p:cNvPr id="15" name="组合 14"/>
          <p:cNvGrpSpPr>
            <a:grpSpLocks/>
          </p:cNvGrpSpPr>
          <p:nvPr/>
        </p:nvGrpSpPr>
        <p:grpSpPr bwMode="auto">
          <a:xfrm>
            <a:off x="1051106" y="3844042"/>
            <a:ext cx="7803787" cy="401453"/>
            <a:chOff x="-1031481" y="2427346"/>
            <a:chExt cx="9048757" cy="509668"/>
          </a:xfrm>
        </p:grpSpPr>
        <p:sp>
          <p:nvSpPr>
            <p:cNvPr id="16" name="圆角矩形 15"/>
            <p:cNvSpPr/>
            <p:nvPr/>
          </p:nvSpPr>
          <p:spPr bwMode="auto">
            <a:xfrm>
              <a:off x="-933937" y="2427346"/>
              <a:ext cx="8871708" cy="509668"/>
            </a:xfrm>
            <a:prstGeom prst="roundRect">
              <a:avLst>
                <a:gd name="adj" fmla="val 0"/>
              </a:avLst>
            </a:prstGeom>
            <a:ln w="19050">
              <a:solidFill>
                <a:srgbClr val="3333FF"/>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eaLnBrk="0" hangingPunct="0">
                <a:defRPr/>
              </a:pPr>
              <a:endParaRPr lang="zh-CN" altLang="en-US" sz="1600">
                <a:solidFill>
                  <a:schemeClr val="tx1"/>
                </a:solidFill>
              </a:endParaRPr>
            </a:p>
          </p:txBody>
        </p:sp>
        <p:sp>
          <p:nvSpPr>
            <p:cNvPr id="18" name="TextBox 12"/>
            <p:cNvSpPr txBox="1"/>
            <p:nvPr/>
          </p:nvSpPr>
          <p:spPr>
            <a:xfrm>
              <a:off x="-1031481" y="2459928"/>
              <a:ext cx="9048757" cy="468889"/>
            </a:xfrm>
            <a:prstGeom prst="rect">
              <a:avLst/>
            </a:prstGeom>
            <a:noFill/>
          </p:spPr>
          <p:txBody>
            <a:bodyPr wrap="square">
              <a:spAutoFit/>
            </a:bodyPr>
            <a:lstStyle/>
            <a:p>
              <a:pPr algn="ctr">
                <a:defRPr/>
              </a:pPr>
              <a:r>
                <a:rPr lang="zh-CN" altLang="en-US" b="1" dirty="0">
                  <a:latin typeface="微软雅黑" pitchFamily="34" charset="-122"/>
                  <a:ea typeface="微软雅黑" pitchFamily="34" charset="-122"/>
                </a:rPr>
                <a:t>最优</a:t>
              </a:r>
              <a:r>
                <a:rPr lang="zh-CN" altLang="en-US" b="1" dirty="0" smtClean="0">
                  <a:latin typeface="微软雅黑" pitchFamily="34" charset="-122"/>
                  <a:ea typeface="微软雅黑" pitchFamily="34" charset="-122"/>
                </a:rPr>
                <a:t>潮流计算的收敛性、最优性可以在算法</a:t>
              </a:r>
              <a:r>
                <a:rPr lang="en-US" altLang="zh-CN" b="1" dirty="0" smtClean="0">
                  <a:latin typeface="微软雅黑" pitchFamily="34" charset="-122"/>
                  <a:ea typeface="微软雅黑" pitchFamily="34" charset="-122"/>
                </a:rPr>
                <a:t>5.2</a:t>
              </a:r>
              <a:r>
                <a:rPr lang="zh-CN" altLang="en-US" b="1" dirty="0" smtClean="0">
                  <a:latin typeface="微软雅黑" pitchFamily="34" charset="-122"/>
                  <a:ea typeface="微软雅黑" pitchFamily="34" charset="-122"/>
                </a:rPr>
                <a:t>下得到保证</a:t>
              </a:r>
              <a:endParaRPr lang="zh-CN" altLang="en-US" b="1" dirty="0">
                <a:latin typeface="微软雅黑" pitchFamily="34" charset="-122"/>
                <a:ea typeface="微软雅黑" pitchFamily="34" charset="-122"/>
              </a:endParaRPr>
            </a:p>
          </p:txBody>
        </p:sp>
      </p:grpSp>
      <p:pic>
        <p:nvPicPr>
          <p:cNvPr id="3" name="图片 2"/>
          <p:cNvPicPr>
            <a:picLocks noChangeAspect="1"/>
          </p:cNvPicPr>
          <p:nvPr/>
        </p:nvPicPr>
        <p:blipFill>
          <a:blip r:embed="rId7"/>
          <a:stretch>
            <a:fillRect/>
          </a:stretch>
        </p:blipFill>
        <p:spPr>
          <a:xfrm>
            <a:off x="2468806" y="3501235"/>
            <a:ext cx="1609899" cy="269900"/>
          </a:xfrm>
          <a:prstGeom prst="rect">
            <a:avLst/>
          </a:prstGeom>
        </p:spPr>
      </p:pic>
      <p:sp>
        <p:nvSpPr>
          <p:cNvPr id="9" name="文本框 8"/>
          <p:cNvSpPr txBox="1"/>
          <p:nvPr/>
        </p:nvSpPr>
        <p:spPr>
          <a:xfrm>
            <a:off x="1354321" y="3438257"/>
            <a:ext cx="1338828"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安全函数：</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3454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55</a:t>
            </a:fld>
            <a:endParaRPr lang="en-US" altLang="zh-CN" dirty="0"/>
          </a:p>
        </p:txBody>
      </p:sp>
      <p:sp>
        <p:nvSpPr>
          <p:cNvPr id="5"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五、面向隐私保护的分布式最优潮流研究</a:t>
            </a:r>
          </a:p>
        </p:txBody>
      </p:sp>
      <p:sp>
        <p:nvSpPr>
          <p:cNvPr id="12" name="内容占位符 2"/>
          <p:cNvSpPr txBox="1">
            <a:spLocks/>
          </p:cNvSpPr>
          <p:nvPr/>
        </p:nvSpPr>
        <p:spPr bwMode="auto">
          <a:xfrm>
            <a:off x="738919" y="1262059"/>
            <a:ext cx="8345487" cy="1938341"/>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latin typeface="微软雅黑" pitchFamily="34" charset="-122"/>
                <a:ea typeface="微软雅黑" pitchFamily="34" charset="-122"/>
                <a:cs typeface="+mj-cs"/>
              </a:rPr>
              <a:t>隐私保护效果</a:t>
            </a:r>
            <a:endParaRPr lang="zh-CN" altLang="en-US" sz="2200" b="1" kern="0" dirty="0">
              <a:ea typeface="微软雅黑" pitchFamily="34" charset="-122"/>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smtClean="0">
              <a:solidFill>
                <a:srgbClr val="8E0000"/>
              </a:solidFill>
              <a:latin typeface="微软雅黑" pitchFamily="34" charset="-122"/>
              <a:ea typeface="微软雅黑" pitchFamily="34" charset="-122"/>
              <a:cs typeface="+mj-cs"/>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342900" indent="-342900" eaLnBrk="0" hangingPunct="0">
              <a:lnSpc>
                <a:spcPct val="125000"/>
              </a:lnSpc>
              <a:spcBef>
                <a:spcPts val="1200"/>
              </a:spcBef>
              <a:buClr>
                <a:srgbClr val="C00000"/>
              </a:buClr>
              <a:buSzPct val="85000"/>
              <a:buFont typeface="Wingdings" pitchFamily="2" charset="2"/>
              <a:buChar char="p"/>
              <a:defRPr/>
            </a:pPr>
            <a:endParaRPr lang="en-US" altLang="zh-CN" sz="2400" b="1" dirty="0">
              <a:solidFill>
                <a:srgbClr val="8E0000"/>
              </a:solidFill>
              <a:latin typeface="微软雅黑" pitchFamily="34" charset="-122"/>
              <a:ea typeface="微软雅黑" pitchFamily="34" charset="-122"/>
              <a:cs typeface="+mj-cs"/>
            </a:endParaRPr>
          </a:p>
        </p:txBody>
      </p:sp>
      <p:grpSp>
        <p:nvGrpSpPr>
          <p:cNvPr id="13" name="组合 12"/>
          <p:cNvGrpSpPr/>
          <p:nvPr/>
        </p:nvGrpSpPr>
        <p:grpSpPr>
          <a:xfrm>
            <a:off x="71920" y="1843125"/>
            <a:ext cx="5989837" cy="4691240"/>
            <a:chOff x="-1727677" y="1052513"/>
            <a:chExt cx="9931726" cy="7140603"/>
          </a:xfrm>
        </p:grpSpPr>
        <p:pic>
          <p:nvPicPr>
            <p:cNvPr id="9" name="图片 8"/>
            <p:cNvPicPr>
              <a:picLocks noChangeAspect="1"/>
            </p:cNvPicPr>
            <p:nvPr/>
          </p:nvPicPr>
          <p:blipFill>
            <a:blip r:embed="rId3">
              <a:clrChange>
                <a:clrFrom>
                  <a:srgbClr val="FFFFFF"/>
                </a:clrFrom>
                <a:clrTo>
                  <a:srgbClr val="FFFFFF">
                    <a:alpha val="0"/>
                  </a:srgbClr>
                </a:clrTo>
              </a:clrChange>
            </a:blip>
            <a:stretch>
              <a:fillRect/>
            </a:stretch>
          </p:blipFill>
          <p:spPr>
            <a:xfrm>
              <a:off x="3393711" y="1052513"/>
              <a:ext cx="4633512" cy="3434792"/>
            </a:xfrm>
            <a:prstGeom prst="rect">
              <a:avLst/>
            </a:prstGeom>
          </p:spPr>
        </p:pic>
        <p:pic>
          <p:nvPicPr>
            <p:cNvPr id="10" name="图片 9"/>
            <p:cNvPicPr>
              <a:picLocks noChangeAspect="1"/>
            </p:cNvPicPr>
            <p:nvPr/>
          </p:nvPicPr>
          <p:blipFill>
            <a:blip r:embed="rId4"/>
            <a:stretch>
              <a:fillRect/>
            </a:stretch>
          </p:blipFill>
          <p:spPr>
            <a:xfrm>
              <a:off x="-1727677" y="4696851"/>
              <a:ext cx="4933191" cy="3496265"/>
            </a:xfrm>
            <a:prstGeom prst="rect">
              <a:avLst/>
            </a:prstGeom>
          </p:spPr>
        </p:pic>
        <p:pic>
          <p:nvPicPr>
            <p:cNvPr id="11" name="图片 10"/>
            <p:cNvPicPr>
              <a:picLocks noChangeAspect="1"/>
            </p:cNvPicPr>
            <p:nvPr/>
          </p:nvPicPr>
          <p:blipFill>
            <a:blip r:embed="rId5"/>
            <a:stretch>
              <a:fillRect/>
            </a:stretch>
          </p:blipFill>
          <p:spPr>
            <a:xfrm>
              <a:off x="3201702" y="4658430"/>
              <a:ext cx="5002347" cy="3534686"/>
            </a:xfrm>
            <a:prstGeom prst="rect">
              <a:avLst/>
            </a:prstGeom>
          </p:spPr>
        </p:pic>
      </p:grpSp>
      <p:sp>
        <p:nvSpPr>
          <p:cNvPr id="17" name="矩形 16"/>
          <p:cNvSpPr/>
          <p:nvPr/>
        </p:nvSpPr>
        <p:spPr>
          <a:xfrm>
            <a:off x="226248" y="1783904"/>
            <a:ext cx="9184451" cy="23042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6216085" y="2369203"/>
            <a:ext cx="3033788" cy="1040743"/>
          </a:xfrm>
          <a:prstGeom prst="roundRect">
            <a:avLst/>
          </a:prstGeom>
          <a:solidFill>
            <a:schemeClr val="bg1"/>
          </a:solidFill>
          <a:ln>
            <a:solidFill>
              <a:srgbClr val="A2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marL="285750" indent="-285750">
              <a:buFont typeface="Wingdings" panose="05000000000000000000" pitchFamily="2" charset="2"/>
              <a:buChar char="l"/>
            </a:pPr>
            <a:r>
              <a:rPr lang="zh-CN" altLang="en-US" dirty="0" smtClean="0">
                <a:solidFill>
                  <a:schemeClr val="tx1"/>
                </a:solidFill>
                <a:latin typeface="微软雅黑" panose="020B0503020204020204" pitchFamily="34" charset="-122"/>
                <a:ea typeface="微软雅黑" panose="020B0503020204020204" pitchFamily="34" charset="-122"/>
              </a:rPr>
              <a:t>没有隐私保护机制，攻击者可以精确还原出节点</a:t>
            </a:r>
            <a:r>
              <a:rPr lang="en-US" altLang="zh-CN" dirty="0" smtClean="0">
                <a:solidFill>
                  <a:schemeClr val="tx1"/>
                </a:solidFill>
                <a:latin typeface="微软雅黑" panose="020B0503020204020204" pitchFamily="34" charset="-122"/>
                <a:ea typeface="微软雅黑" panose="020B0503020204020204" pitchFamily="34" charset="-122"/>
              </a:rPr>
              <a:t>1</a:t>
            </a:r>
            <a:r>
              <a:rPr lang="zh-CN" altLang="en-US" dirty="0" smtClean="0">
                <a:solidFill>
                  <a:schemeClr val="tx1"/>
                </a:solidFill>
                <a:latin typeface="微软雅黑" panose="020B0503020204020204" pitchFamily="34" charset="-122"/>
                <a:ea typeface="微软雅黑" panose="020B0503020204020204" pitchFamily="34" charset="-122"/>
              </a:rPr>
              <a:t>的敏感参数</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0" name="矩形 19"/>
          <p:cNvSpPr/>
          <p:nvPr/>
        </p:nvSpPr>
        <p:spPr>
          <a:xfrm>
            <a:off x="226247" y="4187750"/>
            <a:ext cx="9184451" cy="2411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6">
            <a:clrChange>
              <a:clrFrom>
                <a:srgbClr val="FFFFFF"/>
              </a:clrFrom>
              <a:clrTo>
                <a:srgbClr val="FFFFFF">
                  <a:alpha val="0"/>
                </a:srgbClr>
              </a:clrTo>
            </a:clrChange>
          </a:blip>
          <a:stretch>
            <a:fillRect/>
          </a:stretch>
        </p:blipFill>
        <p:spPr>
          <a:xfrm>
            <a:off x="320131" y="1982061"/>
            <a:ext cx="2746623" cy="1978719"/>
          </a:xfrm>
          <a:prstGeom prst="rect">
            <a:avLst/>
          </a:prstGeom>
        </p:spPr>
      </p:pic>
      <p:sp>
        <p:nvSpPr>
          <p:cNvPr id="14" name="矩形 13"/>
          <p:cNvSpPr/>
          <p:nvPr/>
        </p:nvSpPr>
        <p:spPr bwMode="auto">
          <a:xfrm>
            <a:off x="320131" y="1908239"/>
            <a:ext cx="707285" cy="565930"/>
          </a:xfrm>
          <a:prstGeom prst="rect">
            <a:avLst/>
          </a:prstGeom>
          <a:solidFill>
            <a:srgbClr val="C00000">
              <a:alpha val="29000"/>
            </a:srgbClr>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pic>
        <p:nvPicPr>
          <p:cNvPr id="22" name="图片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773" y="2608424"/>
            <a:ext cx="249229" cy="309620"/>
          </a:xfrm>
          <a:prstGeom prst="rect">
            <a:avLst/>
          </a:prstGeom>
        </p:spPr>
      </p:pic>
      <p:sp>
        <p:nvSpPr>
          <p:cNvPr id="23" name="圆角矩形 22"/>
          <p:cNvSpPr/>
          <p:nvPr/>
        </p:nvSpPr>
        <p:spPr>
          <a:xfrm>
            <a:off x="6216084" y="4458998"/>
            <a:ext cx="3033789" cy="1683452"/>
          </a:xfrm>
          <a:prstGeom prst="roundRect">
            <a:avLst/>
          </a:prstGeom>
          <a:solidFill>
            <a:schemeClr val="bg1"/>
          </a:solidFill>
          <a:ln>
            <a:solidFill>
              <a:srgbClr val="A2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marL="285750" indent="-285750">
              <a:buFont typeface="Wingdings" panose="05000000000000000000" pitchFamily="2" charset="2"/>
              <a:buChar char="l"/>
            </a:pPr>
            <a:r>
              <a:rPr lang="zh-CN" altLang="en-US" dirty="0" smtClean="0">
                <a:solidFill>
                  <a:schemeClr val="tx1"/>
                </a:solidFill>
                <a:latin typeface="微软雅黑" panose="020B0503020204020204" pitchFamily="34" charset="-122"/>
                <a:ea typeface="微软雅黑" panose="020B0503020204020204" pitchFamily="34" charset="-122"/>
              </a:rPr>
              <a:t>注入噪声后，攻击者无法精确还原出节点</a:t>
            </a:r>
            <a:r>
              <a:rPr lang="en-US" altLang="zh-CN" dirty="0" smtClean="0">
                <a:solidFill>
                  <a:schemeClr val="tx1"/>
                </a:solidFill>
                <a:latin typeface="微软雅黑" panose="020B0503020204020204" pitchFamily="34" charset="-122"/>
                <a:ea typeface="微软雅黑" panose="020B0503020204020204" pitchFamily="34" charset="-122"/>
              </a:rPr>
              <a:t>1</a:t>
            </a:r>
            <a:r>
              <a:rPr lang="zh-CN" altLang="en-US" dirty="0" smtClean="0">
                <a:solidFill>
                  <a:schemeClr val="tx1"/>
                </a:solidFill>
                <a:latin typeface="微软雅黑" panose="020B0503020204020204" pitchFamily="34" charset="-122"/>
                <a:ea typeface="微软雅黑" panose="020B0503020204020204" pitchFamily="34" charset="-122"/>
              </a:rPr>
              <a:t>的敏感参数</a:t>
            </a:r>
            <a:endParaRPr lang="en-US" altLang="zh-CN" dirty="0" smtClean="0">
              <a:solidFill>
                <a:schemeClr val="tx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smtClean="0">
                <a:solidFill>
                  <a:schemeClr val="tx1"/>
                </a:solidFill>
                <a:latin typeface="微软雅黑" panose="020B0503020204020204" pitchFamily="34" charset="-122"/>
                <a:ea typeface="微软雅黑" panose="020B0503020204020204" pitchFamily="34" charset="-122"/>
              </a:rPr>
              <a:t>噪声衰减系数与隐私保护效果成正相关关系</a:t>
            </a:r>
            <a:endParaRPr lang="zh-CN" altLang="en-US"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44697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1C970E6-C7E8-405D-A059-F1521ABA02BA}" type="slidenum">
              <a:rPr lang="zh-CN" altLang="en-US" smtClean="0"/>
              <a:pPr>
                <a:defRPr/>
              </a:pPr>
              <a:t>56</a:t>
            </a:fld>
            <a:endParaRPr lang="en-US" altLang="zh-CN" dirty="0"/>
          </a:p>
        </p:txBody>
      </p:sp>
      <p:sp>
        <p:nvSpPr>
          <p:cNvPr id="5"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五、面向隐私保护的分布式最优潮流研究</a:t>
            </a:r>
          </a:p>
        </p:txBody>
      </p:sp>
      <p:sp>
        <p:nvSpPr>
          <p:cNvPr id="12" name="内容占位符 2"/>
          <p:cNvSpPr txBox="1">
            <a:spLocks/>
          </p:cNvSpPr>
          <p:nvPr/>
        </p:nvSpPr>
        <p:spPr bwMode="auto">
          <a:xfrm>
            <a:off x="738919" y="1262059"/>
            <a:ext cx="8345487" cy="1938341"/>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latin typeface="微软雅黑" pitchFamily="34" charset="-122"/>
                <a:ea typeface="微软雅黑" pitchFamily="34" charset="-122"/>
                <a:cs typeface="+mj-cs"/>
              </a:rPr>
              <a:t>隐私保护效果</a:t>
            </a:r>
            <a:endParaRPr lang="zh-CN" altLang="en-US" sz="2200" b="1" kern="0" dirty="0">
              <a:ea typeface="微软雅黑" pitchFamily="34" charset="-122"/>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smtClean="0">
              <a:solidFill>
                <a:srgbClr val="8E0000"/>
              </a:solidFill>
              <a:latin typeface="微软雅黑" pitchFamily="34" charset="-122"/>
              <a:ea typeface="微软雅黑" pitchFamily="34" charset="-122"/>
              <a:cs typeface="+mj-cs"/>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342900" indent="-342900" eaLnBrk="0" hangingPunct="0">
              <a:lnSpc>
                <a:spcPct val="125000"/>
              </a:lnSpc>
              <a:spcBef>
                <a:spcPts val="1200"/>
              </a:spcBef>
              <a:buClr>
                <a:srgbClr val="C00000"/>
              </a:buClr>
              <a:buSzPct val="85000"/>
              <a:buFont typeface="Wingdings" pitchFamily="2" charset="2"/>
              <a:buChar char="p"/>
              <a:defRPr/>
            </a:pPr>
            <a:endParaRPr lang="en-US" altLang="zh-CN" sz="2400" b="1" dirty="0">
              <a:solidFill>
                <a:srgbClr val="8E0000"/>
              </a:solidFill>
              <a:latin typeface="微软雅黑" pitchFamily="34" charset="-122"/>
              <a:ea typeface="微软雅黑" pitchFamily="34" charset="-122"/>
              <a:cs typeface="+mj-cs"/>
            </a:endParaRPr>
          </a:p>
        </p:txBody>
      </p:sp>
      <p:pic>
        <p:nvPicPr>
          <p:cNvPr id="2" name="图片 1"/>
          <p:cNvPicPr>
            <a:picLocks noChangeAspect="1"/>
          </p:cNvPicPr>
          <p:nvPr/>
        </p:nvPicPr>
        <p:blipFill>
          <a:blip r:embed="rId3"/>
          <a:stretch>
            <a:fillRect/>
          </a:stretch>
        </p:blipFill>
        <p:spPr>
          <a:xfrm>
            <a:off x="860848" y="1646821"/>
            <a:ext cx="3739110" cy="2413903"/>
          </a:xfrm>
          <a:prstGeom prst="rect">
            <a:avLst/>
          </a:prstGeom>
        </p:spPr>
      </p:pic>
      <p:pic>
        <p:nvPicPr>
          <p:cNvPr id="3" name="图片 2"/>
          <p:cNvPicPr>
            <a:picLocks noChangeAspect="1"/>
          </p:cNvPicPr>
          <p:nvPr/>
        </p:nvPicPr>
        <p:blipFill>
          <a:blip r:embed="rId4"/>
          <a:stretch>
            <a:fillRect/>
          </a:stretch>
        </p:blipFill>
        <p:spPr>
          <a:xfrm>
            <a:off x="5055280" y="1632784"/>
            <a:ext cx="3870871" cy="2441975"/>
          </a:xfrm>
          <a:prstGeom prst="rect">
            <a:avLst/>
          </a:prstGeom>
        </p:spPr>
      </p:pic>
      <p:grpSp>
        <p:nvGrpSpPr>
          <p:cNvPr id="26" name="组合 25"/>
          <p:cNvGrpSpPr>
            <a:grpSpLocks/>
          </p:cNvGrpSpPr>
          <p:nvPr/>
        </p:nvGrpSpPr>
        <p:grpSpPr bwMode="auto">
          <a:xfrm>
            <a:off x="1153386" y="4050892"/>
            <a:ext cx="7803787" cy="401453"/>
            <a:chOff x="-1031481" y="2427346"/>
            <a:chExt cx="9048757" cy="509668"/>
          </a:xfrm>
        </p:grpSpPr>
        <p:sp>
          <p:nvSpPr>
            <p:cNvPr id="27" name="圆角矩形 26"/>
            <p:cNvSpPr/>
            <p:nvPr/>
          </p:nvSpPr>
          <p:spPr bwMode="auto">
            <a:xfrm>
              <a:off x="-933937" y="2427346"/>
              <a:ext cx="8871708" cy="509668"/>
            </a:xfrm>
            <a:prstGeom prst="roundRect">
              <a:avLst>
                <a:gd name="adj" fmla="val 0"/>
              </a:avLst>
            </a:prstGeom>
            <a:ln w="19050">
              <a:solidFill>
                <a:srgbClr val="3333FF"/>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eaLnBrk="0" hangingPunct="0">
                <a:defRPr/>
              </a:pPr>
              <a:endParaRPr lang="zh-CN" altLang="en-US" sz="1600">
                <a:solidFill>
                  <a:schemeClr val="tx1"/>
                </a:solidFill>
              </a:endParaRPr>
            </a:p>
          </p:txBody>
        </p:sp>
        <p:sp>
          <p:nvSpPr>
            <p:cNvPr id="28" name="TextBox 12"/>
            <p:cNvSpPr txBox="1"/>
            <p:nvPr/>
          </p:nvSpPr>
          <p:spPr>
            <a:xfrm>
              <a:off x="-1031481" y="2459928"/>
              <a:ext cx="9048757" cy="468889"/>
            </a:xfrm>
            <a:prstGeom prst="rect">
              <a:avLst/>
            </a:prstGeom>
            <a:noFill/>
          </p:spPr>
          <p:txBody>
            <a:bodyPr wrap="square">
              <a:spAutoFit/>
            </a:bodyPr>
            <a:lstStyle/>
            <a:p>
              <a:pPr algn="ctr">
                <a:defRPr/>
              </a:pPr>
              <a:r>
                <a:rPr lang="zh-CN" altLang="en-US" b="1" dirty="0" smtClean="0">
                  <a:latin typeface="微软雅黑" pitchFamily="34" charset="-122"/>
                  <a:ea typeface="微软雅黑" pitchFamily="34" charset="-122"/>
                </a:rPr>
                <a:t>噪声初始幅值、衰减系数越大，隐私保护效果越好</a:t>
              </a:r>
              <a:endParaRPr lang="zh-CN" altLang="en-US" b="1" dirty="0">
                <a:latin typeface="微软雅黑" pitchFamily="34" charset="-122"/>
                <a:ea typeface="微软雅黑" pitchFamily="34" charset="-122"/>
              </a:endParaRPr>
            </a:p>
          </p:txBody>
        </p:sp>
      </p:grpSp>
      <p:pic>
        <p:nvPicPr>
          <p:cNvPr id="6" name="图片 5"/>
          <p:cNvPicPr>
            <a:picLocks noChangeAspect="1"/>
          </p:cNvPicPr>
          <p:nvPr/>
        </p:nvPicPr>
        <p:blipFill>
          <a:blip r:embed="rId5">
            <a:clrChange>
              <a:clrFrom>
                <a:srgbClr val="FFFFFF"/>
              </a:clrFrom>
              <a:clrTo>
                <a:srgbClr val="FFFFFF">
                  <a:alpha val="0"/>
                </a:srgbClr>
              </a:clrTo>
            </a:clrChange>
          </a:blip>
          <a:stretch>
            <a:fillRect/>
          </a:stretch>
        </p:blipFill>
        <p:spPr>
          <a:xfrm>
            <a:off x="877196" y="4473093"/>
            <a:ext cx="3722762" cy="2376152"/>
          </a:xfrm>
          <a:prstGeom prst="rect">
            <a:avLst/>
          </a:prstGeom>
        </p:spPr>
      </p:pic>
      <p:grpSp>
        <p:nvGrpSpPr>
          <p:cNvPr id="29" name="组合 28"/>
          <p:cNvGrpSpPr>
            <a:grpSpLocks/>
          </p:cNvGrpSpPr>
          <p:nvPr/>
        </p:nvGrpSpPr>
        <p:grpSpPr bwMode="auto">
          <a:xfrm>
            <a:off x="5176930" y="5288938"/>
            <a:ext cx="3443195" cy="744461"/>
            <a:chOff x="-1031481" y="2427346"/>
            <a:chExt cx="9048757" cy="509668"/>
          </a:xfrm>
        </p:grpSpPr>
        <p:sp>
          <p:nvSpPr>
            <p:cNvPr id="30" name="圆角矩形 29"/>
            <p:cNvSpPr/>
            <p:nvPr/>
          </p:nvSpPr>
          <p:spPr bwMode="auto">
            <a:xfrm>
              <a:off x="-933937" y="2427346"/>
              <a:ext cx="8871708" cy="509668"/>
            </a:xfrm>
            <a:prstGeom prst="roundRect">
              <a:avLst>
                <a:gd name="adj" fmla="val 0"/>
              </a:avLst>
            </a:prstGeom>
            <a:ln w="19050">
              <a:solidFill>
                <a:srgbClr val="3333FF"/>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eaLnBrk="0" hangingPunct="0">
                <a:defRPr/>
              </a:pPr>
              <a:endParaRPr lang="zh-CN" altLang="en-US" sz="1600">
                <a:solidFill>
                  <a:schemeClr val="tx1"/>
                </a:solidFill>
              </a:endParaRPr>
            </a:p>
          </p:txBody>
        </p:sp>
        <p:sp>
          <p:nvSpPr>
            <p:cNvPr id="31" name="TextBox 12"/>
            <p:cNvSpPr txBox="1"/>
            <p:nvPr/>
          </p:nvSpPr>
          <p:spPr>
            <a:xfrm>
              <a:off x="-1031481" y="2459928"/>
              <a:ext cx="9048757" cy="394559"/>
            </a:xfrm>
            <a:prstGeom prst="rect">
              <a:avLst/>
            </a:prstGeom>
            <a:noFill/>
          </p:spPr>
          <p:txBody>
            <a:bodyPr wrap="square">
              <a:spAutoFit/>
            </a:bodyPr>
            <a:lstStyle/>
            <a:p>
              <a:pPr algn="ctr">
                <a:defRPr/>
              </a:pPr>
              <a:r>
                <a:rPr lang="zh-CN" altLang="en-US" b="1" dirty="0" smtClean="0">
                  <a:latin typeface="微软雅黑" pitchFamily="34" charset="-122"/>
                  <a:ea typeface="微软雅黑" pitchFamily="34" charset="-122"/>
                </a:rPr>
                <a:t>安全函数的引入可以有效防御网络窃听者的攻击</a:t>
              </a:r>
              <a:endParaRPr lang="zh-CN" altLang="en-US" b="1" dirty="0">
                <a:latin typeface="微软雅黑" pitchFamily="34" charset="-122"/>
                <a:ea typeface="微软雅黑" pitchFamily="34" charset="-122"/>
              </a:endParaRPr>
            </a:p>
          </p:txBody>
        </p:sp>
      </p:grpSp>
    </p:spTree>
    <p:extLst>
      <p:ext uri="{BB962C8B-B14F-4D97-AF65-F5344CB8AC3E}">
        <p14:creationId xmlns:p14="http://schemas.microsoft.com/office/powerpoint/2010/main" val="274561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95300" y="44450"/>
            <a:ext cx="8915400" cy="1008063"/>
          </a:xfrm>
        </p:spPr>
        <p:txBody>
          <a:bodyPr/>
          <a:lstStyle/>
          <a:p>
            <a:pPr algn="ctr" eaLnBrk="1" hangingPunct="1">
              <a:defRPr/>
            </a:pPr>
            <a:r>
              <a:rPr lang="zh-CN" altLang="en-US" sz="3600" b="1" kern="1200" dirty="0">
                <a:solidFill>
                  <a:srgbClr val="8E0000"/>
                </a:solidFill>
                <a:latin typeface="Georgia" pitchFamily="18" charset="0"/>
                <a:ea typeface="微软雅黑" pitchFamily="34" charset="-122"/>
              </a:rPr>
              <a:t>答辩</a:t>
            </a:r>
            <a:r>
              <a:rPr lang="zh-CN" altLang="en-US" sz="3600" b="1" kern="1200" dirty="0" smtClean="0">
                <a:solidFill>
                  <a:srgbClr val="8E0000"/>
                </a:solidFill>
                <a:latin typeface="Georgia" pitchFamily="18" charset="0"/>
                <a:ea typeface="微软雅黑" pitchFamily="34" charset="-122"/>
              </a:rPr>
              <a:t>提纲</a:t>
            </a:r>
            <a:endParaRPr lang="zh-CN" altLang="en-US" sz="3600" dirty="0">
              <a:latin typeface="Georgia" pitchFamily="18" charset="0"/>
              <a:ea typeface="宋体" pitchFamily="2" charset="-122"/>
            </a:endParaRPr>
          </a:p>
        </p:txBody>
      </p:sp>
      <p:sp>
        <p:nvSpPr>
          <p:cNvPr id="5123" name="内容占位符 2"/>
          <p:cNvSpPr txBox="1">
            <a:spLocks/>
          </p:cNvSpPr>
          <p:nvPr/>
        </p:nvSpPr>
        <p:spPr bwMode="auto">
          <a:xfrm>
            <a:off x="850900" y="1536700"/>
            <a:ext cx="86868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buClr>
                <a:schemeClr val="bg1">
                  <a:lumMod val="85000"/>
                </a:schemeClr>
              </a:buClr>
              <a:buSzPct val="85000"/>
              <a:buFont typeface="Wingdings" pitchFamily="2" charset="2"/>
              <a:buAutoNum type="ea1JpnChsDbPeriod"/>
            </a:pPr>
            <a:r>
              <a:rPr lang="zh-CN" altLang="en-US" sz="2800" b="1" dirty="0" smtClean="0">
                <a:solidFill>
                  <a:schemeClr val="bg1">
                    <a:lumMod val="85000"/>
                  </a:schemeClr>
                </a:solidFill>
                <a:latin typeface="微软雅黑" pitchFamily="34" charset="-122"/>
                <a:ea typeface="微软雅黑" pitchFamily="34" charset="-122"/>
              </a:rPr>
              <a:t>研究背景及现状</a:t>
            </a:r>
            <a:endParaRPr lang="en-US" altLang="zh-CN" sz="2800" b="1" dirty="0">
              <a:solidFill>
                <a:schemeClr val="bg1">
                  <a:lumMod val="85000"/>
                </a:schemeClr>
              </a:solidFill>
              <a:latin typeface="微软雅黑" pitchFamily="34" charset="-122"/>
              <a:ea typeface="微软雅黑" pitchFamily="34" charset="-122"/>
            </a:endParaRPr>
          </a:p>
          <a:p>
            <a:pPr eaLnBrk="1" hangingPunct="1">
              <a:lnSpc>
                <a:spcPct val="150000"/>
              </a:lnSpc>
              <a:buSzPct val="85000"/>
              <a:buFontTx/>
              <a:buAutoNum type="ea1JpnChsDbPeriod"/>
            </a:pPr>
            <a:r>
              <a:rPr lang="zh-CN" altLang="en-US" sz="2800" b="1" dirty="0" smtClean="0">
                <a:solidFill>
                  <a:schemeClr val="bg1">
                    <a:lumMod val="85000"/>
                  </a:schemeClr>
                </a:solidFill>
                <a:latin typeface="微软雅黑" pitchFamily="34" charset="-122"/>
                <a:ea typeface="微软雅黑" pitchFamily="34" charset="-122"/>
              </a:rPr>
              <a:t>面向隐私保护的连续负载调度算法研究</a:t>
            </a:r>
            <a:endParaRPr lang="en-US" altLang="zh-CN" sz="2800" b="1" dirty="0" smtClean="0">
              <a:solidFill>
                <a:schemeClr val="bg1">
                  <a:lumMod val="85000"/>
                </a:schemeClr>
              </a:solidFill>
              <a:latin typeface="微软雅黑" pitchFamily="34" charset="-122"/>
              <a:ea typeface="微软雅黑" pitchFamily="34" charset="-122"/>
            </a:endParaRPr>
          </a:p>
          <a:p>
            <a:pPr eaLnBrk="1" hangingPunct="1">
              <a:lnSpc>
                <a:spcPct val="150000"/>
              </a:lnSpc>
              <a:buSzPct val="85000"/>
              <a:buFontTx/>
              <a:buAutoNum type="ea1JpnChsDbPeriod"/>
            </a:pPr>
            <a:r>
              <a:rPr lang="zh-CN" altLang="en-US" sz="2800" b="1" dirty="0" smtClean="0">
                <a:solidFill>
                  <a:schemeClr val="bg1">
                    <a:lumMod val="85000"/>
                  </a:schemeClr>
                </a:solidFill>
                <a:latin typeface="微软雅黑" pitchFamily="34" charset="-122"/>
                <a:ea typeface="微软雅黑" pitchFamily="34" charset="-122"/>
              </a:rPr>
              <a:t>考虑离散负载的一般化隐私保护负载调度算法研究</a:t>
            </a:r>
            <a:endParaRPr lang="en-US" altLang="zh-CN" sz="2800" b="1" dirty="0" smtClean="0">
              <a:solidFill>
                <a:schemeClr val="bg1">
                  <a:lumMod val="85000"/>
                </a:schemeClr>
              </a:solidFill>
              <a:latin typeface="微软雅黑" pitchFamily="34" charset="-122"/>
              <a:ea typeface="微软雅黑" pitchFamily="34" charset="-122"/>
            </a:endParaRPr>
          </a:p>
          <a:p>
            <a:pPr eaLnBrk="1" hangingPunct="1">
              <a:lnSpc>
                <a:spcPct val="150000"/>
              </a:lnSpc>
              <a:buClr>
                <a:schemeClr val="bg1">
                  <a:lumMod val="85000"/>
                </a:schemeClr>
              </a:buClr>
              <a:buSzPct val="85000"/>
              <a:buFontTx/>
              <a:buAutoNum type="ea1JpnChsDbPeriod"/>
            </a:pPr>
            <a:r>
              <a:rPr lang="zh-CN" altLang="en-US" sz="2800" b="1" dirty="0" smtClean="0">
                <a:solidFill>
                  <a:schemeClr val="bg1">
                    <a:lumMod val="85000"/>
                  </a:schemeClr>
                </a:solidFill>
                <a:latin typeface="微软雅黑" pitchFamily="34" charset="-122"/>
                <a:ea typeface="微软雅黑" pitchFamily="34" charset="-122"/>
              </a:rPr>
              <a:t>隐私保护</a:t>
            </a:r>
            <a:r>
              <a:rPr lang="zh-CN" altLang="en-US" sz="2800" b="1" dirty="0">
                <a:solidFill>
                  <a:srgbClr val="D9D9D9"/>
                </a:solidFill>
                <a:latin typeface="微软雅黑" pitchFamily="34" charset="-122"/>
                <a:ea typeface="微软雅黑" pitchFamily="34" charset="-122"/>
              </a:rPr>
              <a:t>下的用</a:t>
            </a:r>
            <a:r>
              <a:rPr lang="zh-CN" altLang="en-US" sz="2800" b="1" dirty="0">
                <a:solidFill>
                  <a:schemeClr val="bg1">
                    <a:lumMod val="85000"/>
                  </a:schemeClr>
                </a:solidFill>
                <a:latin typeface="微软雅黑" pitchFamily="34" charset="-122"/>
                <a:ea typeface="微软雅黑" pitchFamily="34" charset="-122"/>
              </a:rPr>
              <a:t>电数据收集激励机制</a:t>
            </a:r>
            <a:r>
              <a:rPr lang="zh-CN" altLang="en-US" sz="2800" b="1" dirty="0" smtClean="0">
                <a:solidFill>
                  <a:schemeClr val="bg1">
                    <a:lumMod val="85000"/>
                  </a:schemeClr>
                </a:solidFill>
                <a:latin typeface="微软雅黑" pitchFamily="34" charset="-122"/>
                <a:ea typeface="微软雅黑" pitchFamily="34" charset="-122"/>
              </a:rPr>
              <a:t>研究</a:t>
            </a:r>
            <a:endParaRPr lang="en-US" altLang="zh-CN" sz="2800" b="1" dirty="0" smtClean="0">
              <a:solidFill>
                <a:schemeClr val="bg1">
                  <a:lumMod val="85000"/>
                </a:schemeClr>
              </a:solidFill>
              <a:latin typeface="微软雅黑" pitchFamily="34" charset="-122"/>
              <a:ea typeface="微软雅黑" pitchFamily="34" charset="-122"/>
            </a:endParaRPr>
          </a:p>
          <a:p>
            <a:pPr eaLnBrk="1" hangingPunct="1">
              <a:lnSpc>
                <a:spcPct val="150000"/>
              </a:lnSpc>
              <a:buClr>
                <a:schemeClr val="bg1">
                  <a:lumMod val="85000"/>
                </a:schemeClr>
              </a:buClr>
              <a:buSzPct val="85000"/>
              <a:buFontTx/>
              <a:buAutoNum type="ea1JpnChsDbPeriod"/>
            </a:pPr>
            <a:r>
              <a:rPr lang="zh-CN" altLang="en-US" sz="2800" b="1" dirty="0">
                <a:solidFill>
                  <a:schemeClr val="bg1">
                    <a:lumMod val="85000"/>
                  </a:schemeClr>
                </a:solidFill>
                <a:latin typeface="微软雅黑" pitchFamily="34" charset="-122"/>
                <a:ea typeface="微软雅黑" pitchFamily="34" charset="-122"/>
              </a:rPr>
              <a:t>面向隐私保护的分布式最优潮流研究</a:t>
            </a:r>
            <a:endParaRPr lang="en-US" altLang="zh-CN" sz="2800" b="1" dirty="0">
              <a:solidFill>
                <a:schemeClr val="bg1">
                  <a:lumMod val="85000"/>
                </a:schemeClr>
              </a:solidFill>
              <a:latin typeface="微软雅黑" pitchFamily="34" charset="-122"/>
              <a:ea typeface="微软雅黑" pitchFamily="34" charset="-122"/>
            </a:endParaRPr>
          </a:p>
          <a:p>
            <a:pPr eaLnBrk="1" hangingPunct="1">
              <a:lnSpc>
                <a:spcPct val="150000"/>
              </a:lnSpc>
              <a:buSzPct val="85000"/>
              <a:buFontTx/>
              <a:buAutoNum type="ea1JpnChsDbPeriod"/>
            </a:pPr>
            <a:r>
              <a:rPr lang="zh-CN" altLang="en-US" sz="2800" b="1" dirty="0" smtClean="0">
                <a:latin typeface="微软雅黑" pitchFamily="34" charset="-122"/>
                <a:ea typeface="微软雅黑" pitchFamily="34" charset="-122"/>
              </a:rPr>
              <a:t>总结与展望</a:t>
            </a:r>
            <a:endParaRPr lang="en-US" altLang="zh-CN" sz="2800" b="1" dirty="0" smtClean="0">
              <a:latin typeface="微软雅黑" pitchFamily="34" charset="-122"/>
              <a:ea typeface="微软雅黑" pitchFamily="34" charset="-122"/>
            </a:endParaRPr>
          </a:p>
          <a:p>
            <a:pPr eaLnBrk="1" hangingPunct="1">
              <a:lnSpc>
                <a:spcPct val="150000"/>
              </a:lnSpc>
              <a:buClr>
                <a:srgbClr val="C00000"/>
              </a:buClr>
              <a:buSzPct val="85000"/>
              <a:buFontTx/>
              <a:buAutoNum type="ea1JpnChsDbPeriod"/>
            </a:pPr>
            <a:endParaRPr lang="zh-CN" altLang="en-US" sz="2800" b="1"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113774274"/>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44450"/>
            <a:ext cx="8915400" cy="1008063"/>
          </a:xfrm>
        </p:spPr>
        <p:txBody>
          <a:bodyPr/>
          <a:lstStyle/>
          <a:p>
            <a:pPr>
              <a:defRPr/>
            </a:pPr>
            <a:r>
              <a:rPr lang="zh-CN" altLang="en-US" sz="2800" b="1" kern="1200" dirty="0" smtClean="0">
                <a:solidFill>
                  <a:srgbClr val="8E0000"/>
                </a:solidFill>
                <a:latin typeface="微软雅黑" pitchFamily="34" charset="-122"/>
                <a:ea typeface="微软雅黑" pitchFamily="34" charset="-122"/>
              </a:rPr>
              <a:t>六、总结与展望</a:t>
            </a:r>
            <a:endParaRPr lang="zh-CN" altLang="en-US" sz="2800" b="1" kern="1200" dirty="0">
              <a:solidFill>
                <a:srgbClr val="8E0000"/>
              </a:solidFill>
              <a:latin typeface="微软雅黑" pitchFamily="34" charset="-122"/>
              <a:ea typeface="微软雅黑" pitchFamily="34" charset="-122"/>
            </a:endParaRPr>
          </a:p>
        </p:txBody>
      </p:sp>
      <p:sp>
        <p:nvSpPr>
          <p:cNvPr id="3" name="灯片编号占位符 2"/>
          <p:cNvSpPr>
            <a:spLocks noGrp="1"/>
          </p:cNvSpPr>
          <p:nvPr>
            <p:ph type="sldNum" sz="quarter" idx="12"/>
          </p:nvPr>
        </p:nvSpPr>
        <p:spPr/>
        <p:txBody>
          <a:bodyPr/>
          <a:lstStyle/>
          <a:p>
            <a:pPr>
              <a:defRPr/>
            </a:pPr>
            <a:fld id="{3F3135E4-87F8-4583-8D4B-E9BA5B294103}" type="slidenum">
              <a:rPr lang="zh-CN" altLang="en-US"/>
              <a:pPr>
                <a:defRPr/>
              </a:pPr>
              <a:t>58</a:t>
            </a:fld>
            <a:endParaRPr lang="en-US" altLang="zh-CN" dirty="0"/>
          </a:p>
        </p:txBody>
      </p:sp>
      <p:sp>
        <p:nvSpPr>
          <p:cNvPr id="6" name="内容占位符 2"/>
          <p:cNvSpPr txBox="1">
            <a:spLocks/>
          </p:cNvSpPr>
          <p:nvPr/>
        </p:nvSpPr>
        <p:spPr bwMode="auto">
          <a:xfrm>
            <a:off x="738919" y="1262059"/>
            <a:ext cx="8345487" cy="3333387"/>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smtClean="0">
                <a:solidFill>
                  <a:srgbClr val="8E0000"/>
                </a:solidFill>
                <a:latin typeface="微软雅黑" pitchFamily="34" charset="-122"/>
                <a:ea typeface="微软雅黑" pitchFamily="34" charset="-122"/>
                <a:cs typeface="+mj-cs"/>
              </a:rPr>
              <a:t>全文总结</a:t>
            </a:r>
          </a:p>
          <a:p>
            <a:pPr marL="800100" lvl="1" indent="-342900" eaLnBrk="0" hangingPunct="0">
              <a:spcBef>
                <a:spcPts val="600"/>
              </a:spcBef>
              <a:buClr>
                <a:schemeClr val="tx1"/>
              </a:buClr>
              <a:buSzPct val="100000"/>
              <a:buFont typeface="微软雅黑" pitchFamily="34" charset="-122"/>
              <a:buChar char="◆"/>
              <a:defRPr/>
            </a:pPr>
            <a:r>
              <a:rPr lang="zh-CN" altLang="en-US" sz="2200" b="1" kern="0" dirty="0">
                <a:solidFill>
                  <a:srgbClr val="0066FF"/>
                </a:solidFill>
                <a:ea typeface="微软雅黑" pitchFamily="34" charset="-122"/>
              </a:rPr>
              <a:t>提出</a:t>
            </a:r>
            <a:r>
              <a:rPr lang="zh-CN" altLang="en-US" sz="2200" b="1" kern="0" dirty="0" smtClean="0">
                <a:solidFill>
                  <a:srgbClr val="0066FF"/>
                </a:solidFill>
                <a:ea typeface="微软雅黑" pitchFamily="34" charset="-122"/>
              </a:rPr>
              <a:t>了针对</a:t>
            </a:r>
            <a:r>
              <a:rPr lang="zh-CN" altLang="en-US" sz="2200" b="1" kern="0" dirty="0">
                <a:solidFill>
                  <a:srgbClr val="0066FF"/>
                </a:solidFill>
                <a:ea typeface="微软雅黑" pitchFamily="34" charset="-122"/>
              </a:rPr>
              <a:t>连续</a:t>
            </a:r>
            <a:r>
              <a:rPr lang="zh-CN" altLang="en-US" sz="2200" b="1" kern="0" dirty="0" smtClean="0">
                <a:solidFill>
                  <a:srgbClr val="0066FF"/>
                </a:solidFill>
                <a:ea typeface="微软雅黑" pitchFamily="34" charset="-122"/>
              </a:rPr>
              <a:t>负载</a:t>
            </a:r>
            <a:r>
              <a:rPr lang="zh-CN" altLang="en-US" sz="2200" b="1" kern="0" dirty="0">
                <a:solidFill>
                  <a:srgbClr val="0066FF"/>
                </a:solidFill>
                <a:ea typeface="微软雅黑" pitchFamily="34" charset="-122"/>
              </a:rPr>
              <a:t>、和考虑离散</a:t>
            </a:r>
            <a:r>
              <a:rPr lang="zh-CN" altLang="en-US" sz="2200" b="1" kern="0" dirty="0" smtClean="0">
                <a:solidFill>
                  <a:srgbClr val="0066FF"/>
                </a:solidFill>
                <a:ea typeface="微软雅黑" pitchFamily="34" charset="-122"/>
              </a:rPr>
              <a:t>负载的隐私保护</a:t>
            </a:r>
            <a:r>
              <a:rPr lang="zh-CN" altLang="en-US" sz="2200" b="1" kern="0" dirty="0">
                <a:solidFill>
                  <a:srgbClr val="0066FF"/>
                </a:solidFill>
                <a:ea typeface="微软雅黑" pitchFamily="34" charset="-122"/>
              </a:rPr>
              <a:t>负载</a:t>
            </a:r>
            <a:r>
              <a:rPr lang="zh-CN" altLang="en-US" sz="2200" b="1" kern="0" dirty="0" smtClean="0">
                <a:solidFill>
                  <a:srgbClr val="0066FF"/>
                </a:solidFill>
                <a:ea typeface="微软雅黑" pitchFamily="34" charset="-122"/>
              </a:rPr>
              <a:t>调度</a:t>
            </a:r>
            <a:r>
              <a:rPr lang="zh-CN" altLang="en-US" sz="2200" b="1" kern="0" dirty="0">
                <a:solidFill>
                  <a:srgbClr val="0066FF"/>
                </a:solidFill>
                <a:ea typeface="微软雅黑" pitchFamily="34" charset="-122"/>
              </a:rPr>
              <a:t>算法</a:t>
            </a:r>
            <a:r>
              <a:rPr lang="zh-CN" altLang="en-US" sz="2200" b="1" kern="0" dirty="0">
                <a:ea typeface="微软雅黑" pitchFamily="34" charset="-122"/>
              </a:rPr>
              <a:t>，有效地提高</a:t>
            </a:r>
            <a:r>
              <a:rPr lang="zh-CN" altLang="en-US" sz="2200" b="1" kern="0" dirty="0" smtClean="0">
                <a:ea typeface="微软雅黑" pitchFamily="34" charset="-122"/>
              </a:rPr>
              <a:t>了用电数据隐私保护</a:t>
            </a:r>
            <a:r>
              <a:rPr lang="zh-CN" altLang="en-US" sz="2200" b="1" kern="0" dirty="0">
                <a:ea typeface="微软雅黑" pitchFamily="34" charset="-122"/>
              </a:rPr>
              <a:t>的裕度，降低</a:t>
            </a:r>
            <a:r>
              <a:rPr lang="zh-CN" altLang="en-US" sz="2200" b="1" kern="0" dirty="0" smtClean="0">
                <a:ea typeface="微软雅黑" pitchFamily="34" charset="-122"/>
              </a:rPr>
              <a:t>了前期投入、以及算法</a:t>
            </a:r>
            <a:r>
              <a:rPr lang="zh-CN" altLang="en-US" sz="2200" b="1" kern="0" dirty="0">
                <a:ea typeface="微软雅黑" pitchFamily="34" charset="-122"/>
              </a:rPr>
              <a:t>性能对电池容量大小的</a:t>
            </a:r>
            <a:r>
              <a:rPr lang="zh-CN" altLang="en-US" sz="2200" b="1" kern="0" dirty="0" smtClean="0">
                <a:ea typeface="微软雅黑" pitchFamily="34" charset="-122"/>
              </a:rPr>
              <a:t>依赖。</a:t>
            </a:r>
            <a:endParaRPr lang="en-US" altLang="zh-CN" sz="2200" b="1" kern="0" dirty="0" smtClean="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smtClean="0">
                <a:solidFill>
                  <a:srgbClr val="0066FF"/>
                </a:solidFill>
                <a:ea typeface="微软雅黑" pitchFamily="34" charset="-122"/>
              </a:rPr>
              <a:t>提出</a:t>
            </a:r>
            <a:r>
              <a:rPr lang="zh-CN" altLang="en-US" sz="2200" b="1" kern="0" dirty="0">
                <a:solidFill>
                  <a:srgbClr val="0066FF"/>
                </a:solidFill>
                <a:ea typeface="微软雅黑" pitchFamily="34" charset="-122"/>
              </a:rPr>
              <a:t>了一种基于契约理论的供电方隐私激励机制</a:t>
            </a:r>
            <a:r>
              <a:rPr lang="zh-CN" altLang="en-US" sz="2200" b="1" kern="0" dirty="0">
                <a:ea typeface="微软雅黑" pitchFamily="34" charset="-122"/>
              </a:rPr>
              <a:t>，有效</a:t>
            </a:r>
            <a:r>
              <a:rPr lang="zh-CN" altLang="en-US" sz="2200" b="1" kern="0" dirty="0" smtClean="0">
                <a:ea typeface="微软雅黑" pitchFamily="34" charset="-122"/>
              </a:rPr>
              <a:t>处理了用户</a:t>
            </a:r>
            <a:r>
              <a:rPr lang="zh-CN" altLang="en-US" sz="2200" b="1" kern="0" dirty="0">
                <a:ea typeface="微软雅黑" pitchFamily="34" charset="-122"/>
              </a:rPr>
              <a:t>隐私需求、</a:t>
            </a:r>
            <a:r>
              <a:rPr lang="zh-CN" altLang="en-US" sz="2200" b="1" kern="0" dirty="0" smtClean="0">
                <a:ea typeface="微软雅黑" pitchFamily="34" charset="-122"/>
              </a:rPr>
              <a:t>运营</a:t>
            </a:r>
            <a:r>
              <a:rPr lang="zh-CN" altLang="en-US" sz="2200" b="1" kern="0" dirty="0">
                <a:ea typeface="微软雅黑" pitchFamily="34" charset="-122"/>
              </a:rPr>
              <a:t>方系统</a:t>
            </a:r>
            <a:r>
              <a:rPr lang="zh-CN" altLang="en-US" sz="2200" b="1" kern="0" dirty="0" smtClean="0">
                <a:ea typeface="微软雅黑" pitchFamily="34" charset="-122"/>
              </a:rPr>
              <a:t>效能之间</a:t>
            </a:r>
            <a:r>
              <a:rPr lang="zh-CN" altLang="en-US" sz="2200" b="1" kern="0" dirty="0">
                <a:ea typeface="微软雅黑" pitchFamily="34" charset="-122"/>
              </a:rPr>
              <a:t>的</a:t>
            </a:r>
            <a:r>
              <a:rPr lang="zh-CN" altLang="en-US" sz="2200" b="1" kern="0" dirty="0" smtClean="0">
                <a:ea typeface="微软雅黑" pitchFamily="34" charset="-122"/>
              </a:rPr>
              <a:t>矛盾关系。</a:t>
            </a:r>
            <a:endParaRPr lang="en-US" altLang="zh-CN" sz="2200" b="1" kern="0" dirty="0" smtClean="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a:solidFill>
                  <a:srgbClr val="0066FF"/>
                </a:solidFill>
                <a:ea typeface="微软雅黑" pitchFamily="34" charset="-122"/>
              </a:rPr>
              <a:t>提出了一种隐私保护的分布式最优潮流计算方法</a:t>
            </a:r>
            <a:r>
              <a:rPr lang="zh-CN" altLang="en-US" sz="2200" b="1" kern="0" dirty="0">
                <a:ea typeface="微软雅黑" pitchFamily="34" charset="-122"/>
              </a:rPr>
              <a:t>，有效</a:t>
            </a:r>
            <a:r>
              <a:rPr lang="zh-CN" altLang="en-US" sz="2200" b="1" kern="0" dirty="0" smtClean="0">
                <a:ea typeface="微软雅黑" pitchFamily="34" charset="-122"/>
              </a:rPr>
              <a:t>防止了各</a:t>
            </a:r>
            <a:r>
              <a:rPr lang="zh-CN" altLang="en-US" sz="2200" b="1" kern="0" dirty="0">
                <a:ea typeface="微软雅黑" pitchFamily="34" charset="-122"/>
              </a:rPr>
              <a:t>运营方敏感信息的</a:t>
            </a:r>
            <a:r>
              <a:rPr lang="zh-CN" altLang="en-US" sz="2200" b="1" kern="0" dirty="0" smtClean="0">
                <a:ea typeface="微软雅黑" pitchFamily="34" charset="-122"/>
              </a:rPr>
              <a:t>泄露</a:t>
            </a:r>
            <a:r>
              <a:rPr lang="zh-CN" altLang="en-US" sz="2200" b="1" kern="0" dirty="0">
                <a:ea typeface="微软雅黑" pitchFamily="34" charset="-122"/>
              </a:rPr>
              <a:t>。</a:t>
            </a:r>
            <a:endParaRPr lang="en-US" altLang="zh-CN" sz="2200" b="1" kern="0" dirty="0" smtClean="0">
              <a:ea typeface="微软雅黑" pitchFamily="34" charset="-122"/>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zh-CN" altLang="en-US" sz="2400" b="1" kern="0" dirty="0">
              <a:solidFill>
                <a:srgbClr val="177CB0"/>
              </a:solidFill>
              <a:ea typeface="微软雅黑" pitchFamily="34" charset="-122"/>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smtClean="0">
              <a:solidFill>
                <a:srgbClr val="8E0000"/>
              </a:solidFill>
              <a:latin typeface="微软雅黑" pitchFamily="34" charset="-122"/>
              <a:ea typeface="微软雅黑" pitchFamily="34" charset="-122"/>
              <a:cs typeface="+mj-cs"/>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342900" indent="-342900" eaLnBrk="0" hangingPunct="0">
              <a:lnSpc>
                <a:spcPct val="125000"/>
              </a:lnSpc>
              <a:spcBef>
                <a:spcPts val="1200"/>
              </a:spcBef>
              <a:buClr>
                <a:srgbClr val="C00000"/>
              </a:buClr>
              <a:buSzPct val="85000"/>
              <a:buFont typeface="Wingdings" pitchFamily="2" charset="2"/>
              <a:buChar char="p"/>
              <a:defRPr/>
            </a:pPr>
            <a:endParaRPr lang="en-US" altLang="zh-CN" sz="2400" b="1" dirty="0">
              <a:solidFill>
                <a:srgbClr val="8E0000"/>
              </a:solidFill>
              <a:latin typeface="微软雅黑" pitchFamily="34" charset="-122"/>
              <a:ea typeface="微软雅黑" pitchFamily="34" charset="-122"/>
              <a:cs typeface="+mj-cs"/>
            </a:endParaRPr>
          </a:p>
        </p:txBody>
      </p:sp>
      <p:sp>
        <p:nvSpPr>
          <p:cNvPr id="5" name="内容占位符 2"/>
          <p:cNvSpPr txBox="1">
            <a:spLocks/>
          </p:cNvSpPr>
          <p:nvPr/>
        </p:nvSpPr>
        <p:spPr bwMode="auto">
          <a:xfrm>
            <a:off x="738919" y="4474494"/>
            <a:ext cx="8345487" cy="1722441"/>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smtClean="0">
                <a:solidFill>
                  <a:srgbClr val="8E0000"/>
                </a:solidFill>
                <a:latin typeface="微软雅黑" pitchFamily="34" charset="-122"/>
                <a:ea typeface="微软雅黑" pitchFamily="34" charset="-122"/>
                <a:cs typeface="+mj-cs"/>
              </a:rPr>
              <a:t>展望</a:t>
            </a:r>
          </a:p>
          <a:p>
            <a:pPr marL="800100" lvl="1" indent="-342900" eaLnBrk="0" hangingPunct="0">
              <a:spcBef>
                <a:spcPts val="600"/>
              </a:spcBef>
              <a:buClr>
                <a:schemeClr val="tx1"/>
              </a:buClr>
              <a:buSzPct val="100000"/>
              <a:buFont typeface="微软雅黑" pitchFamily="34" charset="-122"/>
              <a:buChar char="◆"/>
              <a:defRPr/>
            </a:pPr>
            <a:r>
              <a:rPr lang="zh-CN" altLang="en-US" sz="2200" b="1" kern="0" dirty="0">
                <a:ea typeface="微软雅黑" pitchFamily="34" charset="-122"/>
              </a:rPr>
              <a:t>建立针对智能电网的统一隐私度量</a:t>
            </a:r>
            <a:r>
              <a:rPr lang="zh-CN" altLang="en-US" sz="2200" b="1" kern="0" dirty="0" smtClean="0">
                <a:ea typeface="微软雅黑" pitchFamily="34" charset="-122"/>
              </a:rPr>
              <a:t>指标</a:t>
            </a:r>
            <a:endParaRPr lang="en-US" altLang="zh-CN" sz="2200" b="1" kern="0" dirty="0" smtClean="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a:ea typeface="微软雅黑" pitchFamily="34" charset="-122"/>
              </a:rPr>
              <a:t>建立智能电网隐私泄露风险评估体系</a:t>
            </a:r>
            <a:endParaRPr lang="en-US" altLang="zh-CN" sz="2200" b="1" kern="0" dirty="0" smtClean="0">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a:ea typeface="微软雅黑" pitchFamily="34" charset="-122"/>
              </a:rPr>
              <a:t>探索智能电网在人工智能等新技术形势下的隐私保护问题</a:t>
            </a: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smtClean="0">
              <a:solidFill>
                <a:srgbClr val="8E0000"/>
              </a:solidFill>
              <a:latin typeface="微软雅黑" pitchFamily="34" charset="-122"/>
              <a:ea typeface="微软雅黑" pitchFamily="34" charset="-122"/>
              <a:cs typeface="+mj-cs"/>
            </a:endParaRPr>
          </a:p>
          <a:p>
            <a:pPr marL="800100" lvl="1" indent="-342900" eaLnBrk="0" latinLnBrk="1" hangingPunct="0">
              <a:lnSpc>
                <a:spcPct val="125000"/>
              </a:lnSpc>
              <a:spcBef>
                <a:spcPts val="600"/>
              </a:spcBef>
              <a:buClr>
                <a:srgbClr val="C00000"/>
              </a:buClr>
              <a:buSzPct val="85000"/>
              <a:buFont typeface="Wingdings" pitchFamily="2" charset="2"/>
              <a:buChar char="l"/>
              <a:defRPr/>
            </a:pPr>
            <a:endParaRPr lang="en-US" altLang="zh-CN" sz="2400" b="1" dirty="0">
              <a:solidFill>
                <a:srgbClr val="8E0000"/>
              </a:solidFill>
              <a:latin typeface="微软雅黑" pitchFamily="34" charset="-122"/>
              <a:ea typeface="微软雅黑" pitchFamily="34" charset="-122"/>
              <a:cs typeface="+mj-cs"/>
            </a:endParaRPr>
          </a:p>
          <a:p>
            <a:pPr marL="342900" indent="-342900" eaLnBrk="0" hangingPunct="0">
              <a:lnSpc>
                <a:spcPct val="125000"/>
              </a:lnSpc>
              <a:spcBef>
                <a:spcPts val="1200"/>
              </a:spcBef>
              <a:buClr>
                <a:srgbClr val="C00000"/>
              </a:buClr>
              <a:buSzPct val="85000"/>
              <a:buFont typeface="Wingdings" pitchFamily="2" charset="2"/>
              <a:buChar char="p"/>
              <a:defRPr/>
            </a:pPr>
            <a:endParaRPr lang="en-US" altLang="zh-CN" sz="2400" b="1" dirty="0">
              <a:solidFill>
                <a:srgbClr val="8E0000"/>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19162919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8950" y="2696307"/>
            <a:ext cx="9028113" cy="4109305"/>
          </a:xfrm>
        </p:spPr>
        <p:txBody>
          <a:bodyPr>
            <a:noAutofit/>
          </a:bodyPr>
          <a:lstStyle/>
          <a:p>
            <a:pPr marL="457200" indent="-457200" algn="ctr" eaLnBrk="1" hangingPunct="1">
              <a:lnSpc>
                <a:spcPct val="120000"/>
              </a:lnSpc>
              <a:spcBef>
                <a:spcPts val="0"/>
              </a:spcBef>
              <a:spcAft>
                <a:spcPts val="1200"/>
              </a:spcAft>
              <a:buSzPct val="75000"/>
              <a:buFont typeface="Wingdings" pitchFamily="2" charset="2"/>
              <a:buNone/>
              <a:defRPr/>
            </a:pPr>
            <a:r>
              <a:rPr lang="zh-CN" altLang="en-US" sz="4800" b="1" kern="1200" dirty="0" smtClean="0">
                <a:solidFill>
                  <a:srgbClr val="8E0000"/>
                </a:solidFill>
                <a:latin typeface="微软雅黑" pitchFamily="34" charset="-122"/>
                <a:ea typeface="微软雅黑" pitchFamily="34" charset="-122"/>
                <a:cs typeface="+mj-cs"/>
              </a:rPr>
              <a:t>谢谢大家！</a:t>
            </a:r>
            <a:endParaRPr lang="zh-CN" altLang="en-US" sz="4800" b="1" kern="1200" dirty="0">
              <a:solidFill>
                <a:srgbClr val="8E0000"/>
              </a:solidFill>
              <a:latin typeface="微软雅黑" pitchFamily="34" charset="-122"/>
              <a:ea typeface="微软雅黑" pitchFamily="34" charset="-122"/>
              <a:cs typeface="+mj-cs"/>
            </a:endParaRPr>
          </a:p>
        </p:txBody>
      </p:sp>
      <p:sp>
        <p:nvSpPr>
          <p:cNvPr id="2" name="灯片编号占位符 1"/>
          <p:cNvSpPr>
            <a:spLocks noGrp="1"/>
          </p:cNvSpPr>
          <p:nvPr>
            <p:ph type="sldNum" sz="quarter" idx="12"/>
          </p:nvPr>
        </p:nvSpPr>
        <p:spPr/>
        <p:txBody>
          <a:bodyPr/>
          <a:lstStyle/>
          <a:p>
            <a:pPr>
              <a:defRPr/>
            </a:pPr>
            <a:fld id="{59963A25-E6C2-4C04-A47F-4A11AC0DF908}" type="slidenum">
              <a:rPr lang="zh-CN" altLang="en-US"/>
              <a:pPr>
                <a:defRPr/>
              </a:pPr>
              <a:t>59</a:t>
            </a:fld>
            <a:endParaRPr lang="en-US" altLang="zh-C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一 </a:t>
            </a:r>
            <a:r>
              <a:rPr lang="en-US" altLang="zh-CN" sz="2800" b="1" kern="1200" dirty="0">
                <a:solidFill>
                  <a:srgbClr val="8E0000"/>
                </a:solidFill>
                <a:latin typeface="微软雅黑" pitchFamily="34" charset="-122"/>
                <a:ea typeface="微软雅黑" pitchFamily="34" charset="-122"/>
              </a:rPr>
              <a:t>. </a:t>
            </a:r>
            <a:r>
              <a:rPr lang="zh-CN" altLang="en-US" sz="2800" b="1" kern="1200" dirty="0">
                <a:solidFill>
                  <a:srgbClr val="8E0000"/>
                </a:solidFill>
                <a:latin typeface="微软雅黑" pitchFamily="34" charset="-122"/>
                <a:ea typeface="微软雅黑" pitchFamily="34" charset="-122"/>
              </a:rPr>
              <a:t>研究背景及现状</a:t>
            </a:r>
          </a:p>
        </p:txBody>
      </p:sp>
      <p:sp>
        <p:nvSpPr>
          <p:cNvPr id="10" name="灯片编号占位符 9"/>
          <p:cNvSpPr>
            <a:spLocks noGrp="1"/>
          </p:cNvSpPr>
          <p:nvPr>
            <p:ph type="sldNum" sz="quarter" idx="12"/>
          </p:nvPr>
        </p:nvSpPr>
        <p:spPr/>
        <p:txBody>
          <a:bodyPr/>
          <a:lstStyle/>
          <a:p>
            <a:pPr>
              <a:defRPr/>
            </a:pPr>
            <a:fld id="{0D56DE49-7D69-42D4-97F4-8FD584C7B30F}" type="slidenum">
              <a:rPr lang="zh-CN" altLang="en-US"/>
              <a:pPr>
                <a:defRPr/>
              </a:pPr>
              <a:t>6</a:t>
            </a:fld>
            <a:endParaRPr lang="en-US" altLang="zh-CN" dirty="0"/>
          </a:p>
        </p:txBody>
      </p:sp>
      <p:sp>
        <p:nvSpPr>
          <p:cNvPr id="61" name="内容占位符 2"/>
          <p:cNvSpPr txBox="1">
            <a:spLocks/>
          </p:cNvSpPr>
          <p:nvPr/>
        </p:nvSpPr>
        <p:spPr bwMode="auto">
          <a:xfrm>
            <a:off x="738919" y="1262060"/>
            <a:ext cx="8345487" cy="1620186"/>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solidFill>
                  <a:srgbClr val="8E0000"/>
                </a:solidFill>
                <a:latin typeface="微软雅黑" pitchFamily="34" charset="-122"/>
                <a:ea typeface="微软雅黑" pitchFamily="34" charset="-122"/>
              </a:rPr>
              <a:t>运营</a:t>
            </a:r>
            <a:r>
              <a:rPr lang="zh-CN" altLang="en-US" sz="2400" b="1" dirty="0" smtClean="0">
                <a:solidFill>
                  <a:srgbClr val="8E0000"/>
                </a:solidFill>
                <a:latin typeface="微软雅黑" pitchFamily="34" charset="-122"/>
                <a:ea typeface="微软雅黑" pitchFamily="34" charset="-122"/>
              </a:rPr>
              <a:t>方数据</a:t>
            </a:r>
            <a:r>
              <a:rPr lang="zh-CN" altLang="en-US" sz="2400" b="1" dirty="0">
                <a:solidFill>
                  <a:srgbClr val="8E0000"/>
                </a:solidFill>
                <a:latin typeface="微软雅黑" pitchFamily="34" charset="-122"/>
                <a:ea typeface="微软雅黑" pitchFamily="34" charset="-122"/>
              </a:rPr>
              <a:t>传输存在隐私隐患</a:t>
            </a:r>
          </a:p>
          <a:p>
            <a:pPr marL="800100" lvl="1" indent="-342900" eaLnBrk="0" hangingPunct="0">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分布式智能电网构架下，数据交互不可避免</a:t>
            </a:r>
            <a:r>
              <a:rPr lang="en-US" altLang="zh-CN" sz="2200" b="1" kern="0" baseline="30000" dirty="0" smtClean="0">
                <a:ea typeface="微软雅黑" pitchFamily="34" charset="-122"/>
              </a:rPr>
              <a:t>[1]</a:t>
            </a:r>
          </a:p>
          <a:p>
            <a:pPr marL="800100" lvl="1" indent="-342900" eaLnBrk="0" hangingPunct="0">
              <a:spcBef>
                <a:spcPts val="600"/>
              </a:spcBef>
              <a:buClr>
                <a:schemeClr val="tx1"/>
              </a:buClr>
              <a:buSzPct val="100000"/>
              <a:buFont typeface="微软雅黑" pitchFamily="34" charset="-122"/>
              <a:buChar char="◆"/>
              <a:defRPr/>
            </a:pPr>
            <a:r>
              <a:rPr lang="zh-CN" altLang="en-US" sz="2200" b="1" kern="0" dirty="0">
                <a:ea typeface="微软雅黑" pitchFamily="34" charset="-122"/>
              </a:rPr>
              <a:t>运营方</a:t>
            </a:r>
            <a:r>
              <a:rPr lang="zh-CN" altLang="en-US" sz="2200" b="1" kern="0" dirty="0" smtClean="0">
                <a:ea typeface="微软雅黑" pitchFamily="34" charset="-122"/>
              </a:rPr>
              <a:t>敏感信息，如节点</a:t>
            </a:r>
            <a:r>
              <a:rPr lang="zh-CN" altLang="en-US" sz="2200" b="1" kern="0" dirty="0">
                <a:ea typeface="微软雅黑" pitchFamily="34" charset="-122"/>
              </a:rPr>
              <a:t>电力负荷、发电成本、关键电力</a:t>
            </a:r>
            <a:r>
              <a:rPr lang="zh-CN" altLang="en-US" sz="2200" b="1" kern="0" dirty="0" smtClean="0">
                <a:ea typeface="微软雅黑" pitchFamily="34" charset="-122"/>
              </a:rPr>
              <a:t>参数等，存在泄露风险</a:t>
            </a:r>
            <a:r>
              <a:rPr lang="en-US" altLang="zh-CN" sz="2200" b="1" kern="0" baseline="30000" dirty="0" smtClean="0">
                <a:ea typeface="微软雅黑" pitchFamily="34" charset="-122"/>
              </a:rPr>
              <a:t>[2,3]</a:t>
            </a:r>
            <a:endParaRPr lang="en-US" altLang="zh-CN" sz="2200" b="1" kern="0" baseline="30000" dirty="0">
              <a:ea typeface="微软雅黑" pitchFamily="34" charset="-122"/>
            </a:endParaRPr>
          </a:p>
        </p:txBody>
      </p:sp>
      <p:sp>
        <p:nvSpPr>
          <p:cNvPr id="3" name="矩形 2"/>
          <p:cNvSpPr/>
          <p:nvPr/>
        </p:nvSpPr>
        <p:spPr>
          <a:xfrm>
            <a:off x="1077274" y="5370155"/>
            <a:ext cx="8007132" cy="1384995"/>
          </a:xfrm>
          <a:prstGeom prst="rect">
            <a:avLst/>
          </a:prstGeom>
        </p:spPr>
        <p:txBody>
          <a:bodyPr wrap="square">
            <a:spAutoFit/>
          </a:bodyPr>
          <a:lstStyle/>
          <a:p>
            <a:r>
              <a:rPr lang="en-US" altLang="zh-CN" sz="1400" dirty="0" smtClean="0">
                <a:solidFill>
                  <a:srgbClr val="222222"/>
                </a:solidFill>
                <a:latin typeface="Arial" panose="020B0604020202020204" pitchFamily="34" charset="0"/>
              </a:rPr>
              <a:t>[1] </a:t>
            </a:r>
            <a:r>
              <a:rPr lang="en-US" altLang="zh-CN" sz="1400" dirty="0" err="1" smtClean="0">
                <a:solidFill>
                  <a:srgbClr val="222222"/>
                </a:solidFill>
                <a:latin typeface="Arial" panose="020B0604020202020204" pitchFamily="34" charset="0"/>
              </a:rPr>
              <a:t>Sankar</a:t>
            </a:r>
            <a:r>
              <a:rPr lang="en-US" altLang="zh-CN" sz="1400" dirty="0">
                <a:solidFill>
                  <a:srgbClr val="222222"/>
                </a:solidFill>
                <a:latin typeface="Arial" panose="020B0604020202020204" pitchFamily="34" charset="0"/>
              </a:rPr>
              <a:t>, </a:t>
            </a:r>
            <a:r>
              <a:rPr lang="en-US" altLang="zh-CN" sz="1400" dirty="0" err="1">
                <a:solidFill>
                  <a:srgbClr val="222222"/>
                </a:solidFill>
                <a:latin typeface="Arial" panose="020B0604020202020204" pitchFamily="34" charset="0"/>
              </a:rPr>
              <a:t>Lalitha</a:t>
            </a:r>
            <a:r>
              <a:rPr lang="en-US" altLang="zh-CN" sz="1400" dirty="0">
                <a:solidFill>
                  <a:srgbClr val="222222"/>
                </a:solidFill>
                <a:latin typeface="Arial" panose="020B0604020202020204" pitchFamily="34" charset="0"/>
              </a:rPr>
              <a:t>. </a:t>
            </a:r>
            <a:r>
              <a:rPr lang="en-US" altLang="zh-CN" sz="1400" dirty="0" smtClean="0">
                <a:solidFill>
                  <a:srgbClr val="222222"/>
                </a:solidFill>
                <a:latin typeface="Arial" panose="020B0604020202020204" pitchFamily="34" charset="0"/>
              </a:rPr>
              <a:t>Competitive </a:t>
            </a:r>
            <a:r>
              <a:rPr lang="en-US" altLang="zh-CN" sz="1400" dirty="0">
                <a:solidFill>
                  <a:srgbClr val="222222"/>
                </a:solidFill>
                <a:latin typeface="Arial" panose="020B0604020202020204" pitchFamily="34" charset="0"/>
              </a:rPr>
              <a:t>privacy: Distributed computation with privacy guarantees</a:t>
            </a:r>
            <a:r>
              <a:rPr lang="en-US" altLang="zh-CN" sz="1400" dirty="0" smtClean="0">
                <a:solidFill>
                  <a:srgbClr val="222222"/>
                </a:solidFill>
                <a:latin typeface="Arial" panose="020B0604020202020204" pitchFamily="34" charset="0"/>
              </a:rPr>
              <a:t>.</a:t>
            </a:r>
            <a:r>
              <a:rPr lang="en-US" altLang="zh-CN" sz="1400" dirty="0">
                <a:solidFill>
                  <a:srgbClr val="222222"/>
                </a:solidFill>
                <a:latin typeface="Arial" panose="020B0604020202020204" pitchFamily="34" charset="0"/>
              </a:rPr>
              <a:t> </a:t>
            </a:r>
            <a:r>
              <a:rPr lang="en-US" altLang="zh-CN" sz="1400" i="1" dirty="0">
                <a:solidFill>
                  <a:srgbClr val="222222"/>
                </a:solidFill>
                <a:latin typeface="Arial" panose="020B0604020202020204" pitchFamily="34" charset="0"/>
              </a:rPr>
              <a:t>Global Conference on Signal and Information Processing (</a:t>
            </a:r>
            <a:r>
              <a:rPr lang="en-US" altLang="zh-CN" sz="1400" i="1" dirty="0" err="1">
                <a:solidFill>
                  <a:srgbClr val="222222"/>
                </a:solidFill>
                <a:latin typeface="Arial" panose="020B0604020202020204" pitchFamily="34" charset="0"/>
              </a:rPr>
              <a:t>GlobalSIP</a:t>
            </a:r>
            <a:r>
              <a:rPr lang="en-US" altLang="zh-CN" sz="1400" i="1" dirty="0">
                <a:solidFill>
                  <a:srgbClr val="222222"/>
                </a:solidFill>
                <a:latin typeface="Arial" panose="020B0604020202020204" pitchFamily="34" charset="0"/>
              </a:rPr>
              <a:t>), </a:t>
            </a:r>
            <a:r>
              <a:rPr lang="en-US" altLang="zh-CN" sz="1400" dirty="0" smtClean="0">
                <a:solidFill>
                  <a:srgbClr val="222222"/>
                </a:solidFill>
                <a:latin typeface="Arial" panose="020B0604020202020204" pitchFamily="34" charset="0"/>
              </a:rPr>
              <a:t>IEEE</a:t>
            </a:r>
            <a:r>
              <a:rPr lang="en-US" altLang="zh-CN" sz="1400" dirty="0">
                <a:solidFill>
                  <a:srgbClr val="222222"/>
                </a:solidFill>
                <a:latin typeface="Arial" panose="020B0604020202020204" pitchFamily="34" charset="0"/>
              </a:rPr>
              <a:t>, 2013</a:t>
            </a:r>
            <a:r>
              <a:rPr lang="en-US" altLang="zh-CN" sz="1400" dirty="0" smtClean="0">
                <a:solidFill>
                  <a:srgbClr val="222222"/>
                </a:solidFill>
                <a:latin typeface="Arial" panose="020B0604020202020204" pitchFamily="34" charset="0"/>
              </a:rPr>
              <a:t>.</a:t>
            </a:r>
          </a:p>
          <a:p>
            <a:r>
              <a:rPr lang="en-US" altLang="zh-CN" sz="1400" dirty="0" smtClean="0"/>
              <a:t>[2] Zhao</a:t>
            </a:r>
            <a:r>
              <a:rPr lang="en-US" altLang="zh-CN" sz="1400" dirty="0"/>
              <a:t>, </a:t>
            </a:r>
            <a:r>
              <a:rPr lang="en-US" altLang="zh-CN" sz="1400" dirty="0" err="1"/>
              <a:t>Chengcheng</a:t>
            </a:r>
            <a:r>
              <a:rPr lang="en-US" altLang="zh-CN" sz="1400" dirty="0"/>
              <a:t>, </a:t>
            </a:r>
            <a:r>
              <a:rPr lang="en-US" altLang="zh-CN" sz="1400" dirty="0" smtClean="0"/>
              <a:t>He, </a:t>
            </a:r>
            <a:r>
              <a:rPr lang="en-US" altLang="zh-CN" sz="1400" dirty="0" err="1" smtClean="0"/>
              <a:t>Jianping</a:t>
            </a:r>
            <a:r>
              <a:rPr lang="en-US" altLang="zh-CN" sz="1400" dirty="0" smtClean="0"/>
              <a:t>, Cheng, </a:t>
            </a:r>
            <a:r>
              <a:rPr lang="en-US" altLang="zh-CN" sz="1400" dirty="0" err="1" smtClean="0"/>
              <a:t>Peng</a:t>
            </a:r>
            <a:r>
              <a:rPr lang="en-US" altLang="zh-CN" sz="1400" dirty="0" smtClean="0"/>
              <a:t>, Chen, </a:t>
            </a:r>
            <a:r>
              <a:rPr lang="en-US" altLang="zh-CN" sz="1400" dirty="0" err="1" smtClean="0"/>
              <a:t>Jiming</a:t>
            </a:r>
            <a:r>
              <a:rPr lang="en-US" altLang="zh-CN" sz="1400" dirty="0" smtClean="0"/>
              <a:t>. Privacy-preserving </a:t>
            </a:r>
            <a:r>
              <a:rPr lang="en-US" altLang="zh-CN" sz="1400" dirty="0"/>
              <a:t>consensus-based energy management in smart grid</a:t>
            </a:r>
            <a:r>
              <a:rPr lang="en-US" altLang="zh-CN" sz="1400" dirty="0" smtClean="0"/>
              <a:t>.</a:t>
            </a:r>
            <a:r>
              <a:rPr lang="en-US" altLang="zh-CN" sz="1400" dirty="0"/>
              <a:t> </a:t>
            </a:r>
            <a:r>
              <a:rPr lang="en-US" altLang="zh-CN" sz="1400" i="1" dirty="0"/>
              <a:t>Power &amp; Energy Society General Meeting, </a:t>
            </a:r>
            <a:r>
              <a:rPr lang="en-US" altLang="zh-CN" sz="1400" dirty="0" smtClean="0"/>
              <a:t>IEEE</a:t>
            </a:r>
            <a:r>
              <a:rPr lang="en-US" altLang="zh-CN" sz="1400" dirty="0"/>
              <a:t>, 2017</a:t>
            </a:r>
            <a:r>
              <a:rPr lang="en-US" altLang="zh-CN" sz="1400" dirty="0" smtClean="0"/>
              <a:t>.</a:t>
            </a:r>
          </a:p>
          <a:p>
            <a:r>
              <a:rPr lang="en-US" altLang="zh-CN" sz="1400" dirty="0" smtClean="0"/>
              <a:t>[3] </a:t>
            </a:r>
            <a:r>
              <a:rPr lang="en-US" altLang="zh-CN" sz="1400" dirty="0" err="1"/>
              <a:t>Mandal</a:t>
            </a:r>
            <a:r>
              <a:rPr lang="en-US" altLang="zh-CN" sz="1400" dirty="0"/>
              <a:t>, </a:t>
            </a:r>
            <a:r>
              <a:rPr lang="en-US" altLang="zh-CN" sz="1400" dirty="0" err="1"/>
              <a:t>Avikarsha</a:t>
            </a:r>
            <a:r>
              <a:rPr lang="en-US" altLang="zh-CN" sz="1400" dirty="0"/>
              <a:t>. </a:t>
            </a:r>
            <a:r>
              <a:rPr lang="en-US" altLang="zh-CN" sz="1400" dirty="0" smtClean="0"/>
              <a:t>Privacy </a:t>
            </a:r>
            <a:r>
              <a:rPr lang="en-US" altLang="zh-CN" sz="1400" dirty="0"/>
              <a:t>preserving consensus-based economic dispatch in smart grid systems</a:t>
            </a:r>
            <a:r>
              <a:rPr lang="en-US" altLang="zh-CN" sz="1400" dirty="0" smtClean="0"/>
              <a:t>.</a:t>
            </a:r>
            <a:r>
              <a:rPr lang="en-US" altLang="zh-CN" sz="1400" dirty="0"/>
              <a:t> </a:t>
            </a:r>
            <a:r>
              <a:rPr lang="en-US" altLang="zh-CN" sz="1400" i="1" dirty="0"/>
              <a:t>International Conference on Future Network Systems and Security</a:t>
            </a:r>
            <a:r>
              <a:rPr lang="en-US" altLang="zh-CN" sz="1400" dirty="0"/>
              <a:t>. Springer, Cham, 2016.</a:t>
            </a:r>
            <a:endParaRPr lang="zh-CN" altLang="en-US" sz="1400" dirty="0"/>
          </a:p>
        </p:txBody>
      </p:sp>
      <p:pic>
        <p:nvPicPr>
          <p:cNvPr id="4" name="图片 3"/>
          <p:cNvPicPr>
            <a:picLocks noChangeAspect="1"/>
          </p:cNvPicPr>
          <p:nvPr/>
        </p:nvPicPr>
        <p:blipFill>
          <a:blip r:embed="rId3"/>
          <a:stretch>
            <a:fillRect/>
          </a:stretch>
        </p:blipFill>
        <p:spPr>
          <a:xfrm>
            <a:off x="6170276" y="2835779"/>
            <a:ext cx="2477952" cy="2580843"/>
          </a:xfrm>
          <a:prstGeom prst="rect">
            <a:avLst/>
          </a:prstGeom>
        </p:spPr>
      </p:pic>
      <p:pic>
        <p:nvPicPr>
          <p:cNvPr id="6" name="图片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4729" y="2882246"/>
            <a:ext cx="7325805" cy="2405392"/>
          </a:xfrm>
          <a:prstGeom prst="rect">
            <a:avLst/>
          </a:prstGeom>
        </p:spPr>
      </p:pic>
    </p:spTree>
    <p:extLst>
      <p:ext uri="{BB962C8B-B14F-4D97-AF65-F5344CB8AC3E}">
        <p14:creationId xmlns:p14="http://schemas.microsoft.com/office/powerpoint/2010/main" val="4002516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一 </a:t>
            </a:r>
            <a:r>
              <a:rPr lang="en-US" altLang="zh-CN" sz="2800" b="1" kern="1200" dirty="0">
                <a:solidFill>
                  <a:srgbClr val="8E0000"/>
                </a:solidFill>
                <a:latin typeface="微软雅黑" pitchFamily="34" charset="-122"/>
                <a:ea typeface="微软雅黑" pitchFamily="34" charset="-122"/>
              </a:rPr>
              <a:t>. </a:t>
            </a:r>
            <a:r>
              <a:rPr lang="zh-CN" altLang="en-US" sz="2800" b="1" kern="1200" dirty="0">
                <a:solidFill>
                  <a:srgbClr val="8E0000"/>
                </a:solidFill>
                <a:latin typeface="微软雅黑" pitchFamily="34" charset="-122"/>
                <a:ea typeface="微软雅黑" pitchFamily="34" charset="-122"/>
              </a:rPr>
              <a:t>研究背景及现状</a:t>
            </a:r>
          </a:p>
        </p:txBody>
      </p:sp>
      <p:sp>
        <p:nvSpPr>
          <p:cNvPr id="10" name="灯片编号占位符 9"/>
          <p:cNvSpPr>
            <a:spLocks noGrp="1"/>
          </p:cNvSpPr>
          <p:nvPr>
            <p:ph type="sldNum" sz="quarter" idx="12"/>
          </p:nvPr>
        </p:nvSpPr>
        <p:spPr/>
        <p:txBody>
          <a:bodyPr/>
          <a:lstStyle/>
          <a:p>
            <a:pPr>
              <a:defRPr/>
            </a:pPr>
            <a:fld id="{0D56DE49-7D69-42D4-97F4-8FD584C7B30F}" type="slidenum">
              <a:rPr lang="zh-CN" altLang="en-US"/>
              <a:pPr>
                <a:defRPr/>
              </a:pPr>
              <a:t>7</a:t>
            </a:fld>
            <a:endParaRPr lang="en-US" altLang="zh-CN" dirty="0"/>
          </a:p>
        </p:txBody>
      </p:sp>
      <p:graphicFrame>
        <p:nvGraphicFramePr>
          <p:cNvPr id="6" name="图示 5"/>
          <p:cNvGraphicFramePr/>
          <p:nvPr>
            <p:extLst>
              <p:ext uri="{D42A27DB-BD31-4B8C-83A1-F6EECF244321}">
                <p14:modId xmlns:p14="http://schemas.microsoft.com/office/powerpoint/2010/main" val="2632577132"/>
              </p:ext>
            </p:extLst>
          </p:nvPr>
        </p:nvGraphicFramePr>
        <p:xfrm>
          <a:off x="-1541000" y="2089459"/>
          <a:ext cx="6604000" cy="4402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圆角矩形 6"/>
          <p:cNvSpPr/>
          <p:nvPr/>
        </p:nvSpPr>
        <p:spPr bwMode="auto">
          <a:xfrm>
            <a:off x="3366820" y="2348764"/>
            <a:ext cx="4941910" cy="1203768"/>
          </a:xfrm>
          <a:prstGeom prst="roundRect">
            <a:avLst/>
          </a:prstGeom>
          <a:ln>
            <a:solidFill>
              <a:srgbClr val="C0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hangingPunct="0">
              <a:lnSpc>
                <a:spcPct val="125000"/>
              </a:lnSpc>
            </a:pPr>
            <a:r>
              <a:rPr lang="zh-CN" altLang="en-US" b="1" dirty="0">
                <a:solidFill>
                  <a:schemeClr val="tx1"/>
                </a:solidFill>
                <a:latin typeface="Arial" pitchFamily="34" charset="0"/>
              </a:rPr>
              <a:t>敏感</a:t>
            </a:r>
            <a:r>
              <a:rPr lang="zh-CN" altLang="en-US" b="1" dirty="0" smtClean="0">
                <a:solidFill>
                  <a:schemeClr val="tx1"/>
                </a:solidFill>
                <a:latin typeface="Arial" pitchFamily="34" charset="0"/>
              </a:rPr>
              <a:t>数据</a:t>
            </a:r>
            <a:r>
              <a:rPr lang="zh-CN" altLang="en-US" b="1" dirty="0">
                <a:solidFill>
                  <a:schemeClr val="tx1"/>
                </a:solidFill>
                <a:latin typeface="Arial" pitchFamily="34" charset="0"/>
              </a:rPr>
              <a:t>只有</a:t>
            </a:r>
            <a:r>
              <a:rPr lang="zh-CN" altLang="en-US" b="1" dirty="0">
                <a:solidFill>
                  <a:srgbClr val="3333FF"/>
                </a:solidFill>
                <a:latin typeface="Arial" pitchFamily="34" charset="0"/>
              </a:rPr>
              <a:t>被授权的对象</a:t>
            </a:r>
            <a:r>
              <a:rPr lang="zh-CN" altLang="en-US" b="1" dirty="0">
                <a:solidFill>
                  <a:schemeClr val="tx1"/>
                </a:solidFill>
                <a:latin typeface="Arial" pitchFamily="34" charset="0"/>
              </a:rPr>
              <a:t>才可以访问，未授权对象无法获悉数据中的真实信息或只能获取不足以进行分析推断的部分信息。</a:t>
            </a:r>
            <a:endParaRPr kumimoji="0" lang="zh-CN" altLang="en-US" sz="1800" b="1" i="0" u="none" strike="noStrike" cap="none" normalizeH="0" baseline="0" dirty="0">
              <a:ln>
                <a:noFill/>
              </a:ln>
              <a:solidFill>
                <a:schemeClr val="tx1"/>
              </a:solidFill>
              <a:effectLst/>
              <a:latin typeface="Arial" pitchFamily="34" charset="0"/>
            </a:endParaRPr>
          </a:p>
        </p:txBody>
      </p:sp>
      <p:sp>
        <p:nvSpPr>
          <p:cNvPr id="8" name="圆角矩形 7"/>
          <p:cNvSpPr/>
          <p:nvPr/>
        </p:nvSpPr>
        <p:spPr bwMode="auto">
          <a:xfrm>
            <a:off x="3366819" y="5061102"/>
            <a:ext cx="4941912" cy="1203768"/>
          </a:xfrm>
          <a:prstGeom prst="roundRect">
            <a:avLst/>
          </a:prstGeom>
          <a:ln>
            <a:solidFill>
              <a:srgbClr val="C0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hangingPunct="0">
              <a:lnSpc>
                <a:spcPct val="125000"/>
              </a:lnSpc>
            </a:pPr>
            <a:r>
              <a:rPr lang="zh-CN" altLang="en-US" b="1" dirty="0" smtClean="0">
                <a:solidFill>
                  <a:schemeClr val="tx1"/>
                </a:solidFill>
                <a:latin typeface="Arial" pitchFamily="34" charset="0"/>
              </a:rPr>
              <a:t>强调智能电网体系</a:t>
            </a:r>
            <a:r>
              <a:rPr lang="zh-CN" altLang="en-US" b="1" dirty="0">
                <a:solidFill>
                  <a:schemeClr val="tx1"/>
                </a:solidFill>
                <a:latin typeface="Arial" pitchFamily="34" charset="0"/>
              </a:rPr>
              <a:t>中数据传输的</a:t>
            </a:r>
            <a:r>
              <a:rPr lang="zh-CN" altLang="en-US" b="1" dirty="0">
                <a:solidFill>
                  <a:srgbClr val="3333FF"/>
                </a:solidFill>
                <a:latin typeface="Arial" pitchFamily="34" charset="0"/>
              </a:rPr>
              <a:t>真实性</a:t>
            </a:r>
            <a:r>
              <a:rPr lang="zh-CN" altLang="en-US" b="1" dirty="0">
                <a:solidFill>
                  <a:schemeClr val="tx1"/>
                </a:solidFill>
                <a:latin typeface="Arial" pitchFamily="34" charset="0"/>
              </a:rPr>
              <a:t>和</a:t>
            </a:r>
            <a:r>
              <a:rPr lang="zh-CN" altLang="en-US" b="1" dirty="0">
                <a:solidFill>
                  <a:srgbClr val="3333FF"/>
                </a:solidFill>
                <a:latin typeface="Arial" pitchFamily="34" charset="0"/>
              </a:rPr>
              <a:t>可靠性</a:t>
            </a:r>
            <a:r>
              <a:rPr lang="zh-CN" altLang="en-US" b="1" dirty="0">
                <a:solidFill>
                  <a:schemeClr val="tx1"/>
                </a:solidFill>
                <a:latin typeface="Arial" pitchFamily="34" charset="0"/>
              </a:rPr>
              <a:t>，从协议设计层面避免传输的数据被恶意攻击者非法损坏或篡改。</a:t>
            </a:r>
            <a:endParaRPr kumimoji="0" lang="zh-CN" altLang="en-US" sz="1800" b="1" i="0" u="none" strike="noStrike" cap="none" normalizeH="0" baseline="0" dirty="0">
              <a:ln>
                <a:noFill/>
              </a:ln>
              <a:solidFill>
                <a:schemeClr val="tx1"/>
              </a:solidFill>
              <a:effectLst/>
              <a:latin typeface="Arial" pitchFamily="34" charset="0"/>
            </a:endParaRPr>
          </a:p>
        </p:txBody>
      </p:sp>
      <p:sp>
        <p:nvSpPr>
          <p:cNvPr id="9" name="圆角矩形 8"/>
          <p:cNvSpPr/>
          <p:nvPr/>
        </p:nvSpPr>
        <p:spPr bwMode="auto">
          <a:xfrm>
            <a:off x="2849817" y="3704933"/>
            <a:ext cx="5458913" cy="1203768"/>
          </a:xfrm>
          <a:prstGeom prst="roundRect">
            <a:avLst/>
          </a:prstGeom>
          <a:ln>
            <a:solidFill>
              <a:srgbClr val="C0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hangingPunct="0">
              <a:lnSpc>
                <a:spcPct val="125000"/>
              </a:lnSpc>
            </a:pPr>
            <a:r>
              <a:rPr lang="zh-CN" altLang="en-US" b="1" dirty="0">
                <a:solidFill>
                  <a:schemeClr val="tx1"/>
                </a:solidFill>
                <a:latin typeface="微软雅黑" panose="020B0503020204020204" pitchFamily="34" charset="-122"/>
                <a:ea typeface="微软雅黑" panose="020B0503020204020204" pitchFamily="34" charset="-122"/>
              </a:rPr>
              <a:t>智能电网</a:t>
            </a:r>
            <a:r>
              <a:rPr lang="zh-CN" altLang="en-US" b="1" dirty="0" smtClean="0">
                <a:solidFill>
                  <a:schemeClr val="tx1"/>
                </a:solidFill>
                <a:latin typeface="微软雅黑" panose="020B0503020204020204" pitchFamily="34" charset="-122"/>
                <a:ea typeface="微软雅黑" panose="020B0503020204020204" pitchFamily="34" charset="-122"/>
              </a:rPr>
              <a:t>中</a:t>
            </a:r>
            <a:r>
              <a:rPr lang="zh-CN" altLang="en-US" b="1" dirty="0">
                <a:solidFill>
                  <a:schemeClr val="tx1"/>
                </a:solidFill>
                <a:latin typeface="微软雅黑" panose="020B0503020204020204" pitchFamily="34" charset="-122"/>
                <a:ea typeface="微软雅黑" panose="020B0503020204020204" pitchFamily="34" charset="-122"/>
              </a:rPr>
              <a:t>的所有通讯节点（如：传感器、控制系统、工作站、远程终端、电力用户等）之间的</a:t>
            </a:r>
            <a:r>
              <a:rPr lang="zh-CN" altLang="en-US" b="1" dirty="0">
                <a:solidFill>
                  <a:srgbClr val="3333FF"/>
                </a:solidFill>
                <a:latin typeface="微软雅黑" panose="020B0503020204020204" pitchFamily="34" charset="-122"/>
                <a:ea typeface="微软雅黑" panose="020B0503020204020204" pitchFamily="34" charset="-122"/>
              </a:rPr>
              <a:t>正常访问不会被攻击者阻断</a:t>
            </a:r>
            <a:r>
              <a:rPr lang="zh-CN" altLang="en-US" b="1" dirty="0">
                <a:solidFill>
                  <a:schemeClr val="tx1"/>
                </a:solidFill>
                <a:latin typeface="微软雅黑" panose="020B0503020204020204" pitchFamily="34" charset="-122"/>
                <a:ea typeface="微软雅黑" panose="020B0503020204020204" pitchFamily="34" charset="-122"/>
              </a:rPr>
              <a:t>。</a:t>
            </a:r>
            <a:endPar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9" name="内容占位符 2"/>
          <p:cNvSpPr txBox="1">
            <a:spLocks/>
          </p:cNvSpPr>
          <p:nvPr/>
        </p:nvSpPr>
        <p:spPr bwMode="auto">
          <a:xfrm>
            <a:off x="738919" y="1262060"/>
            <a:ext cx="8345487" cy="851875"/>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smtClean="0">
                <a:solidFill>
                  <a:srgbClr val="8E0000"/>
                </a:solidFill>
                <a:latin typeface="微软雅黑" pitchFamily="34" charset="-122"/>
                <a:ea typeface="微软雅黑" pitchFamily="34" charset="-122"/>
              </a:rPr>
              <a:t>数据</a:t>
            </a:r>
            <a:r>
              <a:rPr lang="zh-CN" altLang="en-US" sz="2400" b="1" dirty="0">
                <a:solidFill>
                  <a:srgbClr val="8E0000"/>
                </a:solidFill>
                <a:latin typeface="微软雅黑" pitchFamily="34" charset="-122"/>
                <a:ea typeface="微软雅黑" pitchFamily="34" charset="-122"/>
              </a:rPr>
              <a:t>隐私性和系统效能之间的权衡问题</a:t>
            </a:r>
          </a:p>
        </p:txBody>
      </p:sp>
    </p:spTree>
    <p:extLst>
      <p:ext uri="{BB962C8B-B14F-4D97-AF65-F5344CB8AC3E}">
        <p14:creationId xmlns:p14="http://schemas.microsoft.com/office/powerpoint/2010/main" val="40707325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一 </a:t>
            </a:r>
            <a:r>
              <a:rPr lang="en-US" altLang="zh-CN" sz="2800" b="1" kern="1200" dirty="0">
                <a:solidFill>
                  <a:srgbClr val="8E0000"/>
                </a:solidFill>
                <a:latin typeface="微软雅黑" pitchFamily="34" charset="-122"/>
                <a:ea typeface="微软雅黑" pitchFamily="34" charset="-122"/>
              </a:rPr>
              <a:t>. </a:t>
            </a:r>
            <a:r>
              <a:rPr lang="zh-CN" altLang="en-US" sz="2800" b="1" kern="1200" dirty="0">
                <a:solidFill>
                  <a:srgbClr val="8E0000"/>
                </a:solidFill>
                <a:latin typeface="微软雅黑" pitchFamily="34" charset="-122"/>
                <a:ea typeface="微软雅黑" pitchFamily="34" charset="-122"/>
              </a:rPr>
              <a:t>研究背景及现状</a:t>
            </a:r>
          </a:p>
        </p:txBody>
      </p:sp>
      <p:sp>
        <p:nvSpPr>
          <p:cNvPr id="10" name="灯片编号占位符 9"/>
          <p:cNvSpPr>
            <a:spLocks noGrp="1"/>
          </p:cNvSpPr>
          <p:nvPr>
            <p:ph type="sldNum" sz="quarter" idx="12"/>
          </p:nvPr>
        </p:nvSpPr>
        <p:spPr/>
        <p:txBody>
          <a:bodyPr/>
          <a:lstStyle/>
          <a:p>
            <a:pPr>
              <a:defRPr/>
            </a:pPr>
            <a:fld id="{0D56DE49-7D69-42D4-97F4-8FD584C7B30F}" type="slidenum">
              <a:rPr lang="zh-CN" altLang="en-US"/>
              <a:pPr>
                <a:defRPr/>
              </a:pPr>
              <a:t>8</a:t>
            </a:fld>
            <a:endParaRPr lang="en-US" altLang="zh-CN" dirty="0"/>
          </a:p>
        </p:txBody>
      </p:sp>
      <p:sp>
        <p:nvSpPr>
          <p:cNvPr id="33" name="内容占位符 2"/>
          <p:cNvSpPr txBox="1">
            <a:spLocks/>
          </p:cNvSpPr>
          <p:nvPr/>
        </p:nvSpPr>
        <p:spPr bwMode="auto">
          <a:xfrm>
            <a:off x="738919" y="1262060"/>
            <a:ext cx="8345487" cy="1620186"/>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smtClean="0">
                <a:solidFill>
                  <a:srgbClr val="8E0000"/>
                </a:solidFill>
                <a:latin typeface="微软雅黑" pitchFamily="34" charset="-122"/>
                <a:ea typeface="微软雅黑" pitchFamily="34" charset="-122"/>
              </a:rPr>
              <a:t>用电数据隐私保护</a:t>
            </a:r>
            <a:endParaRPr lang="en-US" altLang="zh-CN" sz="2400" b="1" dirty="0" smtClean="0">
              <a:solidFill>
                <a:srgbClr val="8E0000"/>
              </a:solidFill>
              <a:latin typeface="微软雅黑" pitchFamily="34" charset="-122"/>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a:ea typeface="微软雅黑" pitchFamily="34" charset="-122"/>
              </a:rPr>
              <a:t>基于</a:t>
            </a:r>
            <a:r>
              <a:rPr lang="zh-CN" altLang="en-US" sz="2200" b="1" kern="0" dirty="0">
                <a:solidFill>
                  <a:srgbClr val="0066FF"/>
                </a:solidFill>
                <a:ea typeface="微软雅黑" pitchFamily="34" charset="-122"/>
              </a:rPr>
              <a:t>访问控制</a:t>
            </a:r>
            <a:r>
              <a:rPr lang="zh-CN" altLang="en-US" sz="2200" b="1" kern="0" dirty="0">
                <a:ea typeface="微软雅黑" pitchFamily="34" charset="-122"/>
              </a:rPr>
              <a:t>的</a:t>
            </a:r>
            <a:r>
              <a:rPr lang="zh-CN" altLang="en-US" sz="2200" b="1" kern="0" dirty="0" smtClean="0">
                <a:ea typeface="微软雅黑" pitchFamily="34" charset="-122"/>
              </a:rPr>
              <a:t>用电隐私保护</a:t>
            </a:r>
            <a:r>
              <a:rPr lang="zh-CN" altLang="en-US" sz="2200" b="1" kern="0" dirty="0">
                <a:ea typeface="微软雅黑" pitchFamily="34" charset="-122"/>
              </a:rPr>
              <a:t>方法</a:t>
            </a:r>
          </a:p>
          <a:p>
            <a:pPr marL="800100" lvl="1" indent="-342900" eaLnBrk="0" hangingPunct="0">
              <a:spcBef>
                <a:spcPts val="600"/>
              </a:spcBef>
              <a:buClr>
                <a:schemeClr val="tx1"/>
              </a:buClr>
              <a:buSzPct val="100000"/>
              <a:buFont typeface="微软雅黑" pitchFamily="34" charset="-122"/>
              <a:buChar char="◆"/>
              <a:defRPr/>
            </a:pPr>
            <a:r>
              <a:rPr lang="zh-CN" altLang="en-US" sz="2200" b="1" kern="0" dirty="0">
                <a:ea typeface="微软雅黑" pitchFamily="34" charset="-122"/>
              </a:rPr>
              <a:t>基于</a:t>
            </a:r>
            <a:r>
              <a:rPr lang="zh-CN" altLang="en-US" sz="2200" b="1" kern="0" dirty="0">
                <a:solidFill>
                  <a:srgbClr val="0066FF"/>
                </a:solidFill>
                <a:ea typeface="微软雅黑" pitchFamily="34" charset="-122"/>
              </a:rPr>
              <a:t>匿名化</a:t>
            </a:r>
            <a:r>
              <a:rPr lang="zh-CN" altLang="en-US" sz="2200" b="1" kern="0" dirty="0">
                <a:ea typeface="微软雅黑" pitchFamily="34" charset="-122"/>
              </a:rPr>
              <a:t>的</a:t>
            </a:r>
            <a:r>
              <a:rPr lang="zh-CN" altLang="en-US" sz="2200" b="1" kern="0" dirty="0" smtClean="0">
                <a:ea typeface="微软雅黑" pitchFamily="34" charset="-122"/>
              </a:rPr>
              <a:t>用电隐私保护</a:t>
            </a:r>
            <a:r>
              <a:rPr lang="zh-CN" altLang="en-US" sz="2200" b="1" kern="0" dirty="0">
                <a:ea typeface="微软雅黑" pitchFamily="34" charset="-122"/>
              </a:rPr>
              <a:t>方法</a:t>
            </a:r>
          </a:p>
          <a:p>
            <a:pPr marL="800100" lvl="1" indent="-342900" eaLnBrk="0" hangingPunct="0">
              <a:spcBef>
                <a:spcPts val="600"/>
              </a:spcBef>
              <a:buClr>
                <a:schemeClr val="tx1"/>
              </a:buClr>
              <a:buSzPct val="100000"/>
              <a:buFont typeface="微软雅黑" pitchFamily="34" charset="-122"/>
              <a:buChar char="◆"/>
              <a:defRPr/>
            </a:pPr>
            <a:r>
              <a:rPr lang="zh-CN" altLang="en-US" sz="2200" b="1" kern="0" dirty="0">
                <a:ea typeface="微软雅黑" pitchFamily="34" charset="-122"/>
              </a:rPr>
              <a:t>基于</a:t>
            </a:r>
            <a:r>
              <a:rPr lang="zh-CN" altLang="en-US" sz="2200" b="1" kern="0" dirty="0">
                <a:solidFill>
                  <a:srgbClr val="0066FF"/>
                </a:solidFill>
                <a:ea typeface="微软雅黑" pitchFamily="34" charset="-122"/>
              </a:rPr>
              <a:t>数据聚合</a:t>
            </a:r>
            <a:r>
              <a:rPr lang="zh-CN" altLang="en-US" sz="2200" b="1" kern="0" dirty="0">
                <a:ea typeface="微软雅黑" pitchFamily="34" charset="-122"/>
              </a:rPr>
              <a:t>的</a:t>
            </a:r>
            <a:r>
              <a:rPr lang="zh-CN" altLang="en-US" sz="2200" b="1" kern="0" dirty="0" smtClean="0">
                <a:ea typeface="微软雅黑" pitchFamily="34" charset="-122"/>
              </a:rPr>
              <a:t>用电隐私保护</a:t>
            </a:r>
            <a:r>
              <a:rPr lang="zh-CN" altLang="en-US" sz="2200" b="1" kern="0" dirty="0">
                <a:ea typeface="微软雅黑" pitchFamily="34" charset="-122"/>
              </a:rPr>
              <a:t>方法</a:t>
            </a:r>
          </a:p>
          <a:p>
            <a:pPr marL="800100" lvl="1" indent="-342900" eaLnBrk="0" hangingPunct="0">
              <a:spcBef>
                <a:spcPts val="600"/>
              </a:spcBef>
              <a:buClr>
                <a:schemeClr val="tx1"/>
              </a:buClr>
              <a:buSzPct val="100000"/>
              <a:buFont typeface="微软雅黑" pitchFamily="34" charset="-122"/>
              <a:buChar char="◆"/>
              <a:defRPr/>
            </a:pPr>
            <a:r>
              <a:rPr lang="zh-CN" altLang="en-US" sz="2200" b="1" kern="0" dirty="0" smtClean="0">
                <a:ea typeface="微软雅黑" pitchFamily="34" charset="-122"/>
              </a:rPr>
              <a:t>基于</a:t>
            </a:r>
            <a:r>
              <a:rPr lang="zh-CN" altLang="en-US" sz="2200" b="1" kern="0" dirty="0">
                <a:solidFill>
                  <a:srgbClr val="0066FF"/>
                </a:solidFill>
                <a:ea typeface="微软雅黑" pitchFamily="34" charset="-122"/>
              </a:rPr>
              <a:t>负载</a:t>
            </a:r>
            <a:r>
              <a:rPr lang="zh-CN" altLang="en-US" sz="2200" b="1" kern="0" dirty="0" smtClean="0">
                <a:solidFill>
                  <a:srgbClr val="0066FF"/>
                </a:solidFill>
                <a:ea typeface="微软雅黑" pitchFamily="34" charset="-122"/>
              </a:rPr>
              <a:t>调度</a:t>
            </a:r>
            <a:r>
              <a:rPr lang="zh-CN" altLang="en-US" sz="2200" b="1" kern="0" dirty="0">
                <a:ea typeface="微软雅黑" pitchFamily="34" charset="-122"/>
              </a:rPr>
              <a:t>的</a:t>
            </a:r>
            <a:r>
              <a:rPr lang="zh-CN" altLang="en-US" sz="2200" b="1" kern="0" dirty="0" smtClean="0">
                <a:ea typeface="微软雅黑" pitchFamily="34" charset="-122"/>
              </a:rPr>
              <a:t>用电隐私保护方法</a:t>
            </a:r>
            <a:endParaRPr lang="zh-CN" altLang="en-US" sz="2200" b="1" kern="0" dirty="0">
              <a:ea typeface="微软雅黑" pitchFamily="34" charset="-122"/>
            </a:endParaRPr>
          </a:p>
        </p:txBody>
      </p:sp>
      <p:sp>
        <p:nvSpPr>
          <p:cNvPr id="34" name="内容占位符 2"/>
          <p:cNvSpPr txBox="1">
            <a:spLocks/>
          </p:cNvSpPr>
          <p:nvPr/>
        </p:nvSpPr>
        <p:spPr bwMode="auto">
          <a:xfrm>
            <a:off x="738919" y="3454656"/>
            <a:ext cx="8345487" cy="920698"/>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solidFill>
                  <a:srgbClr val="8E0000"/>
                </a:solidFill>
                <a:latin typeface="微软雅黑" pitchFamily="34" charset="-122"/>
                <a:ea typeface="微软雅黑" pitchFamily="34" charset="-122"/>
              </a:rPr>
              <a:t>运营</a:t>
            </a:r>
            <a:r>
              <a:rPr lang="zh-CN" altLang="en-US" sz="2400" b="1" dirty="0" smtClean="0">
                <a:solidFill>
                  <a:srgbClr val="8E0000"/>
                </a:solidFill>
                <a:latin typeface="微软雅黑" pitchFamily="34" charset="-122"/>
                <a:ea typeface="微软雅黑" pitchFamily="34" charset="-122"/>
              </a:rPr>
              <a:t>方敏感数据保护</a:t>
            </a:r>
          </a:p>
          <a:p>
            <a:pPr marL="800100" lvl="1" indent="-342900" eaLnBrk="0" hangingPunct="0">
              <a:spcBef>
                <a:spcPts val="600"/>
              </a:spcBef>
              <a:buClr>
                <a:schemeClr val="tx1"/>
              </a:buClr>
              <a:buSzPct val="100000"/>
              <a:buFont typeface="微软雅黑" pitchFamily="34" charset="-122"/>
              <a:buChar char="◆"/>
              <a:defRPr/>
            </a:pPr>
            <a:r>
              <a:rPr lang="zh-CN" altLang="en-US" sz="2200" b="1" kern="0" dirty="0">
                <a:ea typeface="微软雅黑" pitchFamily="34" charset="-122"/>
              </a:rPr>
              <a:t>具有隐私保护特性的最优潮流计算方法</a:t>
            </a:r>
            <a:endParaRPr lang="zh-CN" altLang="en-US" sz="2200" b="1" kern="0" dirty="0" smtClean="0">
              <a:ea typeface="微软雅黑" pitchFamily="34" charset="-122"/>
            </a:endParaRPr>
          </a:p>
        </p:txBody>
      </p:sp>
      <p:sp>
        <p:nvSpPr>
          <p:cNvPr id="35" name="内容占位符 2"/>
          <p:cNvSpPr txBox="1">
            <a:spLocks/>
          </p:cNvSpPr>
          <p:nvPr/>
        </p:nvSpPr>
        <p:spPr bwMode="auto">
          <a:xfrm>
            <a:off x="738918" y="4418222"/>
            <a:ext cx="8345487" cy="920698"/>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solidFill>
                  <a:srgbClr val="8E0000"/>
                </a:solidFill>
                <a:latin typeface="微软雅黑" pitchFamily="34" charset="-122"/>
                <a:ea typeface="微软雅黑" pitchFamily="34" charset="-122"/>
              </a:rPr>
              <a:t>数据</a:t>
            </a:r>
            <a:r>
              <a:rPr lang="zh-CN" altLang="en-US" sz="2400" b="1" dirty="0" smtClean="0">
                <a:solidFill>
                  <a:srgbClr val="8E0000"/>
                </a:solidFill>
                <a:latin typeface="微软雅黑" pitchFamily="34" charset="-122"/>
                <a:ea typeface="微软雅黑" pitchFamily="34" charset="-122"/>
              </a:rPr>
              <a:t>隐私与系统效能权衡</a:t>
            </a:r>
            <a:r>
              <a:rPr lang="zh-CN" altLang="en-US" sz="2400" b="1" dirty="0">
                <a:solidFill>
                  <a:srgbClr val="8E0000"/>
                </a:solidFill>
                <a:latin typeface="微软雅黑" pitchFamily="34" charset="-122"/>
                <a:ea typeface="微软雅黑" pitchFamily="34" charset="-122"/>
              </a:rPr>
              <a:t>研究</a:t>
            </a:r>
            <a:endParaRPr lang="zh-CN" altLang="en-US" sz="2400" b="1" dirty="0" smtClean="0">
              <a:solidFill>
                <a:srgbClr val="8E0000"/>
              </a:solidFill>
              <a:latin typeface="微软雅黑" pitchFamily="34" charset="-122"/>
              <a:ea typeface="微软雅黑" pitchFamily="34" charset="-122"/>
            </a:endParaRPr>
          </a:p>
          <a:p>
            <a:pPr marL="800100" lvl="1" indent="-342900" eaLnBrk="0" hangingPunct="0">
              <a:spcBef>
                <a:spcPts val="600"/>
              </a:spcBef>
              <a:buClr>
                <a:schemeClr val="tx1"/>
              </a:buClr>
              <a:buSzPct val="100000"/>
              <a:buFont typeface="微软雅黑" pitchFamily="34" charset="-122"/>
              <a:buChar char="◆"/>
              <a:defRPr/>
            </a:pPr>
            <a:r>
              <a:rPr lang="zh-CN" altLang="en-US" sz="2200" b="1" kern="0" dirty="0">
                <a:ea typeface="微软雅黑" pitchFamily="34" charset="-122"/>
              </a:rPr>
              <a:t>基于激励机制的隐私</a:t>
            </a:r>
            <a:r>
              <a:rPr lang="en-US" altLang="zh-CN" sz="2200" b="1" kern="0" dirty="0">
                <a:ea typeface="微软雅黑" pitchFamily="34" charset="-122"/>
              </a:rPr>
              <a:t>-</a:t>
            </a:r>
            <a:r>
              <a:rPr lang="zh-CN" altLang="en-US" sz="2200" b="1" kern="0" dirty="0">
                <a:ea typeface="微软雅黑" pitchFamily="34" charset="-122"/>
              </a:rPr>
              <a:t>效用权衡方法</a:t>
            </a:r>
            <a:endParaRPr lang="zh-CN" altLang="en-US" sz="2200" b="1" kern="0" dirty="0" smtClean="0">
              <a:ea typeface="微软雅黑" pitchFamily="34" charset="-122"/>
            </a:endParaRPr>
          </a:p>
        </p:txBody>
      </p:sp>
    </p:spTree>
    <p:extLst>
      <p:ext uri="{BB962C8B-B14F-4D97-AF65-F5344CB8AC3E}">
        <p14:creationId xmlns:p14="http://schemas.microsoft.com/office/powerpoint/2010/main" val="9694927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44450"/>
            <a:ext cx="8915400" cy="1008063"/>
          </a:xfrm>
        </p:spPr>
        <p:txBody>
          <a:bodyPr/>
          <a:lstStyle/>
          <a:p>
            <a:pPr>
              <a:defRPr/>
            </a:pPr>
            <a:r>
              <a:rPr lang="zh-CN" altLang="en-US" sz="2800" b="1" kern="1200" dirty="0">
                <a:solidFill>
                  <a:srgbClr val="8E0000"/>
                </a:solidFill>
                <a:latin typeface="微软雅黑" pitchFamily="34" charset="-122"/>
                <a:ea typeface="微软雅黑" pitchFamily="34" charset="-122"/>
              </a:rPr>
              <a:t>一 </a:t>
            </a:r>
            <a:r>
              <a:rPr lang="en-US" altLang="zh-CN" sz="2800" b="1" kern="1200" dirty="0">
                <a:solidFill>
                  <a:srgbClr val="8E0000"/>
                </a:solidFill>
                <a:latin typeface="微软雅黑" pitchFamily="34" charset="-122"/>
                <a:ea typeface="微软雅黑" pitchFamily="34" charset="-122"/>
              </a:rPr>
              <a:t>. </a:t>
            </a:r>
            <a:r>
              <a:rPr lang="zh-CN" altLang="en-US" sz="2800" b="1" kern="1200" dirty="0">
                <a:solidFill>
                  <a:srgbClr val="8E0000"/>
                </a:solidFill>
                <a:latin typeface="微软雅黑" pitchFamily="34" charset="-122"/>
                <a:ea typeface="微软雅黑" pitchFamily="34" charset="-122"/>
              </a:rPr>
              <a:t>研究背景及现状</a:t>
            </a:r>
          </a:p>
        </p:txBody>
      </p:sp>
      <p:sp>
        <p:nvSpPr>
          <p:cNvPr id="10" name="灯片编号占位符 9"/>
          <p:cNvSpPr>
            <a:spLocks noGrp="1"/>
          </p:cNvSpPr>
          <p:nvPr>
            <p:ph type="sldNum" sz="quarter" idx="12"/>
          </p:nvPr>
        </p:nvSpPr>
        <p:spPr/>
        <p:txBody>
          <a:bodyPr/>
          <a:lstStyle/>
          <a:p>
            <a:pPr>
              <a:defRPr/>
            </a:pPr>
            <a:fld id="{0D56DE49-7D69-42D4-97F4-8FD584C7B30F}" type="slidenum">
              <a:rPr lang="zh-CN" altLang="en-US"/>
              <a:pPr>
                <a:defRPr/>
              </a:pPr>
              <a:t>9</a:t>
            </a:fld>
            <a:endParaRPr lang="en-US" altLang="zh-CN" dirty="0"/>
          </a:p>
        </p:txBody>
      </p:sp>
      <p:sp>
        <p:nvSpPr>
          <p:cNvPr id="33" name="内容占位符 2"/>
          <p:cNvSpPr txBox="1">
            <a:spLocks/>
          </p:cNvSpPr>
          <p:nvPr/>
        </p:nvSpPr>
        <p:spPr bwMode="auto">
          <a:xfrm>
            <a:off x="738919" y="1262060"/>
            <a:ext cx="8345487" cy="586405"/>
          </a:xfrm>
          <a:prstGeom prst="rect">
            <a:avLst/>
          </a:prstGeom>
          <a:noFill/>
          <a:ln w="9525">
            <a:noFill/>
            <a:miter lim="800000"/>
            <a:headEnd/>
            <a:tailEnd/>
          </a:ln>
        </p:spPr>
        <p:txBody>
          <a:bodyPr/>
          <a:lstStyle/>
          <a:p>
            <a:pPr marL="342900" lvl="1" indent="-342900" eaLnBrk="0" hangingPunct="0">
              <a:spcBef>
                <a:spcPts val="600"/>
              </a:spcBef>
              <a:buClr>
                <a:srgbClr val="C00000"/>
              </a:buClr>
              <a:buSzPct val="85000"/>
              <a:buFont typeface="Wingdings" pitchFamily="2" charset="2"/>
              <a:buChar char="p"/>
              <a:defRPr/>
            </a:pPr>
            <a:r>
              <a:rPr lang="zh-CN" altLang="en-US" sz="2400" b="1" dirty="0">
                <a:solidFill>
                  <a:srgbClr val="8E0000"/>
                </a:solidFill>
                <a:latin typeface="微软雅黑" pitchFamily="34" charset="-122"/>
                <a:ea typeface="微软雅黑" pitchFamily="34" charset="-122"/>
              </a:rPr>
              <a:t>研究现状</a:t>
            </a:r>
            <a:r>
              <a:rPr lang="en-US" altLang="zh-CN" sz="2400" b="1" dirty="0" smtClean="0">
                <a:solidFill>
                  <a:srgbClr val="8E0000"/>
                </a:solidFill>
                <a:latin typeface="微软雅黑" pitchFamily="34" charset="-122"/>
                <a:ea typeface="微软雅黑" pitchFamily="34" charset="-122"/>
              </a:rPr>
              <a:t>-</a:t>
            </a:r>
            <a:r>
              <a:rPr lang="zh-CN" altLang="en-US" sz="2400" b="1" dirty="0">
                <a:solidFill>
                  <a:srgbClr val="8E0000"/>
                </a:solidFill>
                <a:latin typeface="微软雅黑" pitchFamily="34" charset="-122"/>
                <a:ea typeface="微软雅黑" pitchFamily="34" charset="-122"/>
              </a:rPr>
              <a:t>用电</a:t>
            </a:r>
            <a:r>
              <a:rPr lang="zh-CN" altLang="en-US" sz="2400" b="1" dirty="0" smtClean="0">
                <a:solidFill>
                  <a:srgbClr val="8E0000"/>
                </a:solidFill>
                <a:latin typeface="微软雅黑" pitchFamily="34" charset="-122"/>
                <a:ea typeface="微软雅黑" pitchFamily="34" charset="-122"/>
              </a:rPr>
              <a:t>数据隐私保护</a:t>
            </a:r>
            <a:endParaRPr lang="zh-CN" altLang="en-US" sz="2400" b="1" dirty="0">
              <a:solidFill>
                <a:srgbClr val="8E0000"/>
              </a:solidFill>
              <a:latin typeface="微软雅黑" pitchFamily="34" charset="-122"/>
              <a:ea typeface="微软雅黑" pitchFamily="34" charset="-122"/>
            </a:endParaRPr>
          </a:p>
        </p:txBody>
      </p:sp>
      <p:sp>
        <p:nvSpPr>
          <p:cNvPr id="8" name="矩形 7"/>
          <p:cNvSpPr/>
          <p:nvPr/>
        </p:nvSpPr>
        <p:spPr>
          <a:xfrm>
            <a:off x="4295543" y="1883910"/>
            <a:ext cx="180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微软雅黑" panose="020B0503020204020204" pitchFamily="34" charset="-122"/>
                <a:ea typeface="微软雅黑" panose="020B0503020204020204" pitchFamily="34" charset="-122"/>
              </a:rPr>
              <a:t>基于数据聚合</a:t>
            </a:r>
            <a:endParaRPr lang="en-US" altLang="zh-CN" b="1" dirty="0" smtClean="0">
              <a:solidFill>
                <a:schemeClr val="tx1"/>
              </a:solidFill>
              <a:latin typeface="微软雅黑" panose="020B0503020204020204" pitchFamily="34" charset="-122"/>
              <a:ea typeface="微软雅黑" panose="020B0503020204020204" pitchFamily="34" charset="-122"/>
            </a:endParaRPr>
          </a:p>
          <a:p>
            <a:pPr algn="ctr"/>
            <a:r>
              <a:rPr lang="zh-CN" altLang="en-US" b="1" dirty="0" smtClean="0">
                <a:solidFill>
                  <a:schemeClr val="tx1"/>
                </a:solidFill>
                <a:latin typeface="微软雅黑" panose="020B0503020204020204" pitchFamily="34" charset="-122"/>
                <a:ea typeface="微软雅黑" panose="020B0503020204020204" pitchFamily="34" charset="-122"/>
              </a:rPr>
              <a:t>（噪声注入）</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9" name="矩形 8"/>
          <p:cNvSpPr/>
          <p:nvPr/>
        </p:nvSpPr>
        <p:spPr>
          <a:xfrm>
            <a:off x="6210315" y="1883870"/>
            <a:ext cx="3103784" cy="72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微软雅黑" panose="020B0503020204020204" pitchFamily="34" charset="-122"/>
                <a:ea typeface="微软雅黑" panose="020B0503020204020204" pitchFamily="34" charset="-122"/>
              </a:rPr>
              <a:t>基于访问控制、匿名化</a:t>
            </a:r>
            <a:endParaRPr lang="en-US" altLang="zh-CN" b="1" dirty="0" smtClean="0">
              <a:solidFill>
                <a:schemeClr val="tx1"/>
              </a:solidFill>
              <a:latin typeface="微软雅黑" panose="020B0503020204020204" pitchFamily="34" charset="-122"/>
              <a:ea typeface="微软雅黑" panose="020B0503020204020204" pitchFamily="34" charset="-122"/>
            </a:endParaRPr>
          </a:p>
          <a:p>
            <a:pPr algn="ctr"/>
            <a:r>
              <a:rPr lang="zh-CN" altLang="en-US" b="1" dirty="0" smtClean="0">
                <a:solidFill>
                  <a:schemeClr val="tx1"/>
                </a:solidFill>
                <a:latin typeface="微软雅黑" panose="020B0503020204020204" pitchFamily="34" charset="-122"/>
                <a:ea typeface="微软雅黑" panose="020B0503020204020204" pitchFamily="34" charset="-122"/>
              </a:rPr>
              <a:t>（加密、数字签名、认证）</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68919" y="2027886"/>
            <a:ext cx="697627"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方法</a:t>
            </a:r>
            <a:endParaRPr lang="zh-CN" altLang="en-US" sz="200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568919" y="2770655"/>
            <a:ext cx="697627" cy="707886"/>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主要</a:t>
            </a:r>
            <a:endParaRPr lang="en-US" altLang="zh-CN" sz="2000" b="1" dirty="0" smtClean="0">
              <a:latin typeface="微软雅黑" panose="020B0503020204020204" pitchFamily="34" charset="-122"/>
              <a:ea typeface="微软雅黑" panose="020B0503020204020204" pitchFamily="34" charset="-122"/>
            </a:endParaRPr>
          </a:p>
          <a:p>
            <a:r>
              <a:rPr lang="zh-CN" altLang="en-US" sz="2000" b="1" dirty="0" smtClean="0">
                <a:latin typeface="微软雅黑" panose="020B0503020204020204" pitchFamily="34" charset="-122"/>
                <a:ea typeface="微软雅黑" panose="020B0503020204020204" pitchFamily="34" charset="-122"/>
              </a:rPr>
              <a:t>思想</a:t>
            </a:r>
            <a:endParaRPr lang="zh-CN" altLang="en-US" sz="20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595675" y="4995997"/>
            <a:ext cx="69762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不足</a:t>
            </a:r>
            <a:endParaRPr lang="en-US" altLang="zh-CN" sz="2000" b="1" dirty="0" smtClean="0">
              <a:latin typeface="微软雅黑" panose="020B0503020204020204" pitchFamily="34" charset="-122"/>
              <a:ea typeface="微软雅黑" panose="020B0503020204020204" pitchFamily="34" charset="-122"/>
            </a:endParaRPr>
          </a:p>
        </p:txBody>
      </p:sp>
      <p:sp>
        <p:nvSpPr>
          <p:cNvPr id="14" name="圆角矩形 13"/>
          <p:cNvSpPr/>
          <p:nvPr/>
        </p:nvSpPr>
        <p:spPr>
          <a:xfrm>
            <a:off x="1674098" y="2719410"/>
            <a:ext cx="2029544" cy="860510"/>
          </a:xfrm>
          <a:prstGeom prst="roundRect">
            <a:avLst/>
          </a:prstGeom>
          <a:noFill/>
          <a:ln>
            <a:solidFill>
              <a:srgbClr val="00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利用硬件设备</a:t>
            </a:r>
            <a:r>
              <a:rPr lang="zh-CN" altLang="en-US" dirty="0">
                <a:solidFill>
                  <a:schemeClr val="tx1"/>
                </a:solidFill>
                <a:latin typeface="微软雅黑" panose="020B0503020204020204" pitchFamily="34" charset="-122"/>
                <a:ea typeface="微软雅黑" panose="020B0503020204020204" pitchFamily="34" charset="-122"/>
              </a:rPr>
              <a:t>改变</a:t>
            </a:r>
            <a:r>
              <a:rPr lang="zh-CN" altLang="en-US" dirty="0" smtClean="0">
                <a:solidFill>
                  <a:schemeClr val="tx1"/>
                </a:solidFill>
                <a:latin typeface="微软雅黑" panose="020B0503020204020204" pitchFamily="34" charset="-122"/>
                <a:ea typeface="微软雅黑" panose="020B0503020204020204" pitchFamily="34" charset="-122"/>
              </a:rPr>
              <a:t>用电数据信息</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4180771" y="2715824"/>
            <a:ext cx="2029544" cy="860510"/>
          </a:xfrm>
          <a:prstGeom prst="roundRect">
            <a:avLst/>
          </a:prstGeom>
          <a:noFill/>
          <a:ln>
            <a:solidFill>
              <a:srgbClr val="00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通过加噪模糊</a:t>
            </a:r>
            <a:r>
              <a:rPr lang="zh-CN" altLang="en-US" dirty="0">
                <a:solidFill>
                  <a:schemeClr val="tx1"/>
                </a:solidFill>
                <a:latin typeface="微软雅黑" panose="020B0503020204020204" pitchFamily="34" charset="-122"/>
                <a:ea typeface="微软雅黑" panose="020B0503020204020204" pitchFamily="34" charset="-122"/>
              </a:rPr>
              <a:t>用电</a:t>
            </a:r>
            <a:r>
              <a:rPr lang="zh-CN" altLang="en-US" dirty="0" smtClean="0">
                <a:solidFill>
                  <a:schemeClr val="tx1"/>
                </a:solidFill>
                <a:latin typeface="微软雅黑" panose="020B0503020204020204" pitchFamily="34" charset="-122"/>
                <a:ea typeface="微软雅黑" panose="020B0503020204020204" pitchFamily="34" charset="-122"/>
              </a:rPr>
              <a:t>隐私信息</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6687445" y="2715824"/>
            <a:ext cx="2029544" cy="860510"/>
          </a:xfrm>
          <a:prstGeom prst="roundRect">
            <a:avLst/>
          </a:prstGeom>
          <a:noFill/>
          <a:ln>
            <a:solidFill>
              <a:srgbClr val="00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密码学的方式使用电信息推测难</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827095" y="4976333"/>
            <a:ext cx="1723549" cy="707886"/>
          </a:xfrm>
          <a:prstGeom prst="rect">
            <a:avLst/>
          </a:prstGeom>
          <a:noFill/>
        </p:spPr>
        <p:txBody>
          <a:bodyPr wrap="none" rtlCol="0">
            <a:spAutoFit/>
          </a:bodyPr>
          <a:lstStyle/>
          <a:p>
            <a:pPr algn="ctr"/>
            <a:r>
              <a:rPr lang="zh-CN" altLang="en-US" sz="2000" u="sng" dirty="0" smtClean="0">
                <a:latin typeface="微软雅黑" panose="020B0503020204020204" pitchFamily="34" charset="-122"/>
                <a:ea typeface="微软雅黑" panose="020B0503020204020204" pitchFamily="34" charset="-122"/>
              </a:rPr>
              <a:t>需要充足的</a:t>
            </a:r>
            <a:endParaRPr lang="en-US" altLang="zh-CN" sz="2000" u="sng" dirty="0" smtClean="0">
              <a:latin typeface="微软雅黑" panose="020B0503020204020204" pitchFamily="34" charset="-122"/>
              <a:ea typeface="微软雅黑" panose="020B0503020204020204" pitchFamily="34" charset="-122"/>
            </a:endParaRPr>
          </a:p>
          <a:p>
            <a:pPr algn="ctr"/>
            <a:r>
              <a:rPr lang="zh-CN" altLang="en-US" sz="2000" u="sng" dirty="0" smtClean="0">
                <a:latin typeface="微软雅黑" panose="020B0503020204020204" pitchFamily="34" charset="-122"/>
                <a:ea typeface="微软雅黑" panose="020B0503020204020204" pitchFamily="34" charset="-122"/>
              </a:rPr>
              <a:t>硬件设备配置</a:t>
            </a:r>
            <a:endParaRPr lang="en-US" altLang="zh-CN" sz="2000" u="sng" dirty="0" smtClean="0">
              <a:latin typeface="微软雅黑" panose="020B0503020204020204" pitchFamily="34" charset="-122"/>
              <a:ea typeface="微软雅黑" panose="020B0503020204020204" pitchFamily="34" charset="-122"/>
            </a:endParaRPr>
          </a:p>
        </p:txBody>
      </p:sp>
      <p:sp>
        <p:nvSpPr>
          <p:cNvPr id="18" name="文本框 17"/>
          <p:cNvSpPr txBox="1"/>
          <p:nvPr/>
        </p:nvSpPr>
        <p:spPr>
          <a:xfrm>
            <a:off x="4333768" y="4964745"/>
            <a:ext cx="1723549" cy="707886"/>
          </a:xfrm>
          <a:prstGeom prst="rect">
            <a:avLst/>
          </a:prstGeom>
          <a:noFill/>
        </p:spPr>
        <p:txBody>
          <a:bodyPr wrap="none" rtlCol="0">
            <a:spAutoFit/>
          </a:bodyPr>
          <a:lstStyle/>
          <a:p>
            <a:pPr algn="ctr"/>
            <a:r>
              <a:rPr lang="zh-CN" altLang="en-US" sz="2000" u="sng" dirty="0" smtClean="0">
                <a:latin typeface="微软雅黑" panose="020B0503020204020204" pitchFamily="34" charset="-122"/>
                <a:ea typeface="微软雅黑" panose="020B0503020204020204" pitchFamily="34" charset="-122"/>
              </a:rPr>
              <a:t>准确性降低</a:t>
            </a:r>
            <a:endParaRPr lang="en-US" altLang="zh-CN" sz="2000" u="sng" dirty="0" smtClean="0">
              <a:latin typeface="微软雅黑" panose="020B0503020204020204" pitchFamily="34" charset="-122"/>
              <a:ea typeface="微软雅黑" panose="020B0503020204020204" pitchFamily="34" charset="-122"/>
            </a:endParaRPr>
          </a:p>
          <a:p>
            <a:pPr algn="ctr"/>
            <a:r>
              <a:rPr lang="zh-CN" altLang="en-US" sz="2000" u="sng" dirty="0">
                <a:latin typeface="微软雅黑" panose="020B0503020204020204" pitchFamily="34" charset="-122"/>
                <a:ea typeface="微软雅黑" panose="020B0503020204020204" pitchFamily="34" charset="-122"/>
              </a:rPr>
              <a:t>系统效能下降</a:t>
            </a:r>
            <a:endParaRPr lang="en-US" altLang="zh-CN" sz="2000" u="sng" dirty="0" smtClean="0">
              <a:latin typeface="微软雅黑" panose="020B0503020204020204" pitchFamily="34" charset="-122"/>
              <a:ea typeface="微软雅黑" panose="020B0503020204020204" pitchFamily="34" charset="-122"/>
            </a:endParaRPr>
          </a:p>
        </p:txBody>
      </p:sp>
      <p:sp>
        <p:nvSpPr>
          <p:cNvPr id="19" name="文本框 18"/>
          <p:cNvSpPr txBox="1"/>
          <p:nvPr/>
        </p:nvSpPr>
        <p:spPr>
          <a:xfrm>
            <a:off x="6591111" y="4964745"/>
            <a:ext cx="2236510" cy="707886"/>
          </a:xfrm>
          <a:prstGeom prst="rect">
            <a:avLst/>
          </a:prstGeom>
          <a:noFill/>
        </p:spPr>
        <p:txBody>
          <a:bodyPr wrap="none" rtlCol="0">
            <a:spAutoFit/>
          </a:bodyPr>
          <a:lstStyle/>
          <a:p>
            <a:pPr algn="ctr"/>
            <a:r>
              <a:rPr lang="zh-CN" altLang="en-US" sz="2000" u="sng" dirty="0" smtClean="0">
                <a:latin typeface="微软雅黑" panose="020B0503020204020204" pitchFamily="34" charset="-122"/>
                <a:ea typeface="微软雅黑" panose="020B0503020204020204" pitchFamily="34" charset="-122"/>
              </a:rPr>
              <a:t>计算和通信成本高</a:t>
            </a:r>
            <a:endParaRPr lang="en-US" altLang="zh-CN" sz="2000" u="sng" dirty="0" smtClean="0">
              <a:latin typeface="微软雅黑" panose="020B0503020204020204" pitchFamily="34" charset="-122"/>
              <a:ea typeface="微软雅黑" panose="020B0503020204020204" pitchFamily="34" charset="-122"/>
            </a:endParaRPr>
          </a:p>
          <a:p>
            <a:pPr algn="ctr"/>
            <a:r>
              <a:rPr lang="zh-CN" altLang="en-US" sz="2000" u="sng" dirty="0" smtClean="0">
                <a:latin typeface="微软雅黑" panose="020B0503020204020204" pitchFamily="34" charset="-122"/>
                <a:ea typeface="微软雅黑" panose="020B0503020204020204" pitchFamily="34" charset="-122"/>
              </a:rPr>
              <a:t>通信延时大</a:t>
            </a:r>
            <a:endParaRPr lang="en-US" altLang="zh-CN" sz="2000" u="sng" dirty="0" smtClean="0">
              <a:latin typeface="微软雅黑" panose="020B0503020204020204" pitchFamily="34" charset="-122"/>
              <a:ea typeface="微软雅黑" panose="020B0503020204020204" pitchFamily="34" charset="-122"/>
            </a:endParaRPr>
          </a:p>
        </p:txBody>
      </p:sp>
      <p:sp>
        <p:nvSpPr>
          <p:cNvPr id="22" name="矩形 21"/>
          <p:cNvSpPr/>
          <p:nvPr/>
        </p:nvSpPr>
        <p:spPr>
          <a:xfrm>
            <a:off x="1935359" y="1883910"/>
            <a:ext cx="180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微软雅黑" panose="020B0503020204020204" pitchFamily="34" charset="-122"/>
                <a:ea typeface="微软雅黑" panose="020B0503020204020204" pitchFamily="34" charset="-122"/>
              </a:rPr>
              <a:t>基于</a:t>
            </a:r>
            <a:r>
              <a:rPr lang="zh-CN" altLang="en-US" b="1" dirty="0">
                <a:solidFill>
                  <a:schemeClr val="tx1"/>
                </a:solidFill>
                <a:latin typeface="微软雅黑" panose="020B0503020204020204" pitchFamily="34" charset="-122"/>
                <a:ea typeface="微软雅黑" panose="020B0503020204020204" pitchFamily="34" charset="-122"/>
              </a:rPr>
              <a:t>负载</a:t>
            </a:r>
            <a:r>
              <a:rPr lang="zh-CN" altLang="en-US" b="1" dirty="0" smtClean="0">
                <a:solidFill>
                  <a:schemeClr val="tx1"/>
                </a:solidFill>
                <a:latin typeface="微软雅黑" panose="020B0503020204020204" pitchFamily="34" charset="-122"/>
                <a:ea typeface="微软雅黑" panose="020B0503020204020204" pitchFamily="34" charset="-122"/>
              </a:rPr>
              <a:t>调度</a:t>
            </a:r>
            <a:endParaRPr lang="en-US" altLang="zh-CN" b="1" dirty="0" smtClean="0">
              <a:solidFill>
                <a:schemeClr val="tx1"/>
              </a:solidFill>
              <a:latin typeface="微软雅黑" panose="020B0503020204020204" pitchFamily="34" charset="-122"/>
              <a:ea typeface="微软雅黑" panose="020B0503020204020204" pitchFamily="34" charset="-122"/>
            </a:endParaRPr>
          </a:p>
          <a:p>
            <a:pPr algn="ctr"/>
            <a:r>
              <a:rPr lang="zh-CN" altLang="en-US" b="1" dirty="0" smtClean="0">
                <a:solidFill>
                  <a:schemeClr val="tx1"/>
                </a:solidFill>
                <a:latin typeface="微软雅黑" panose="020B0503020204020204" pitchFamily="34" charset="-122"/>
                <a:ea typeface="微软雅黑" panose="020B0503020204020204" pitchFamily="34" charset="-122"/>
              </a:rPr>
              <a:t>（充电、储能）</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23" name="圆角矩形 22"/>
          <p:cNvSpPr/>
          <p:nvPr/>
        </p:nvSpPr>
        <p:spPr>
          <a:xfrm>
            <a:off x="2143393" y="5938693"/>
            <a:ext cx="5832648" cy="475374"/>
          </a:xfrm>
          <a:prstGeom prst="roundRect">
            <a:avLst/>
          </a:prstGeom>
          <a:solidFill>
            <a:schemeClr val="bg1"/>
          </a:solidFill>
          <a:ln>
            <a:solidFill>
              <a:srgbClr val="A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latin typeface="微软雅黑" panose="020B0503020204020204" pitchFamily="34" charset="-122"/>
                <a:ea typeface="微软雅黑" panose="020B0503020204020204" pitchFamily="34" charset="-122"/>
              </a:rPr>
              <a:t>亟待研究更经济、高效的隐私保护</a:t>
            </a:r>
            <a:r>
              <a:rPr lang="zh-CN" altLang="en-US" sz="2000" b="1" dirty="0">
                <a:solidFill>
                  <a:schemeClr val="tx1"/>
                </a:solidFill>
                <a:latin typeface="微软雅黑" panose="020B0503020204020204" pitchFamily="34" charset="-122"/>
                <a:ea typeface="微软雅黑" panose="020B0503020204020204" pitchFamily="34" charset="-122"/>
              </a:rPr>
              <a:t>负载</a:t>
            </a:r>
            <a:r>
              <a:rPr lang="zh-CN" altLang="en-US" sz="2000" b="1" dirty="0" smtClean="0">
                <a:solidFill>
                  <a:schemeClr val="tx1"/>
                </a:solidFill>
                <a:latin typeface="微软雅黑" panose="020B0503020204020204" pitchFamily="34" charset="-122"/>
                <a:ea typeface="微软雅黑" panose="020B0503020204020204" pitchFamily="34" charset="-122"/>
              </a:rPr>
              <a:t>调度策略</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1640816" y="3695420"/>
            <a:ext cx="2062826" cy="1182457"/>
          </a:xfrm>
          <a:prstGeom prst="rect">
            <a:avLst/>
          </a:prstGeom>
        </p:spPr>
      </p:pic>
      <p:pic>
        <p:nvPicPr>
          <p:cNvPr id="4" name="图片 3"/>
          <p:cNvPicPr>
            <a:picLocks noChangeAspect="1"/>
          </p:cNvPicPr>
          <p:nvPr/>
        </p:nvPicPr>
        <p:blipFill>
          <a:blip r:embed="rId4">
            <a:clrChange>
              <a:clrFrom>
                <a:srgbClr val="FFFFFF"/>
              </a:clrFrom>
              <a:clrTo>
                <a:srgbClr val="FFFFFF">
                  <a:alpha val="0"/>
                </a:srgbClr>
              </a:clrTo>
            </a:clrChange>
          </a:blip>
          <a:stretch>
            <a:fillRect/>
          </a:stretch>
        </p:blipFill>
        <p:spPr>
          <a:xfrm>
            <a:off x="4067738" y="3753253"/>
            <a:ext cx="2312274" cy="1242744"/>
          </a:xfrm>
          <a:prstGeom prst="rect">
            <a:avLst/>
          </a:prstGeom>
        </p:spPr>
      </p:pic>
      <p:pic>
        <p:nvPicPr>
          <p:cNvPr id="5" name="图片 4"/>
          <p:cNvPicPr>
            <a:picLocks noChangeAspect="1"/>
          </p:cNvPicPr>
          <p:nvPr/>
        </p:nvPicPr>
        <p:blipFill>
          <a:blip r:embed="rId5">
            <a:clrChange>
              <a:clrFrom>
                <a:srgbClr val="FFFFFF"/>
              </a:clrFrom>
              <a:clrTo>
                <a:srgbClr val="FFFFFF">
                  <a:alpha val="0"/>
                </a:srgbClr>
              </a:clrTo>
            </a:clrChange>
          </a:blip>
          <a:stretch>
            <a:fillRect/>
          </a:stretch>
        </p:blipFill>
        <p:spPr>
          <a:xfrm>
            <a:off x="6500189" y="3785823"/>
            <a:ext cx="2813910" cy="970997"/>
          </a:xfrm>
          <a:prstGeom prst="rect">
            <a:avLst/>
          </a:prstGeom>
        </p:spPr>
      </p:pic>
      <p:sp>
        <p:nvSpPr>
          <p:cNvPr id="6" name="矩形 5"/>
          <p:cNvSpPr/>
          <p:nvPr/>
        </p:nvSpPr>
        <p:spPr bwMode="auto">
          <a:xfrm>
            <a:off x="1553921" y="1887767"/>
            <a:ext cx="2302718" cy="3899421"/>
          </a:xfrm>
          <a:prstGeom prst="rect">
            <a:avLst/>
          </a:prstGeom>
          <a:solidFill>
            <a:schemeClr val="bg1">
              <a:alpha val="0"/>
            </a:schemeClr>
          </a:solidFill>
          <a:ln w="3175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333608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animBg="1"/>
      <p:bldP spid="16" grpId="0" animBg="1"/>
      <p:bldP spid="18" grpId="0"/>
      <p:bldP spid="19" grpId="0"/>
      <p:bldP spid="23" grpId="0" animBg="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8"/>
</p:tagLst>
</file>

<file path=ppt/tags/tag2.xml><?xml version="1.0" encoding="utf-8"?>
<p:tagLst xmlns:a="http://schemas.openxmlformats.org/drawingml/2006/main" xmlns:r="http://schemas.openxmlformats.org/officeDocument/2006/relationships" xmlns:p="http://schemas.openxmlformats.org/presentationml/2006/main">
  <p:tag name="TIMING" val="|2.8"/>
</p:tagLst>
</file>

<file path=ppt/tags/tag3.xml><?xml version="1.0" encoding="utf-8"?>
<p:tagLst xmlns:a="http://schemas.openxmlformats.org/drawingml/2006/main" xmlns:r="http://schemas.openxmlformats.org/officeDocument/2006/relationships" xmlns:p="http://schemas.openxmlformats.org/presentationml/2006/main">
  <p:tag name="TIMING" val="|2.8"/>
</p:tagLst>
</file>

<file path=ppt/tags/tag4.xml><?xml version="1.0" encoding="utf-8"?>
<p:tagLst xmlns:a="http://schemas.openxmlformats.org/drawingml/2006/main" xmlns:r="http://schemas.openxmlformats.org/officeDocument/2006/relationships" xmlns:p="http://schemas.openxmlformats.org/presentationml/2006/main">
  <p:tag name="TIMING" val="|2.8"/>
</p:tagLst>
</file>

<file path=ppt/tags/tag5.xml><?xml version="1.0" encoding="utf-8"?>
<p:tagLst xmlns:a="http://schemas.openxmlformats.org/drawingml/2006/main" xmlns:r="http://schemas.openxmlformats.org/officeDocument/2006/relationships" xmlns:p="http://schemas.openxmlformats.org/presentationml/2006/main">
  <p:tag name="TIMING" val="|2.8"/>
</p:tagLst>
</file>

<file path=ppt/tags/tag6.xml><?xml version="1.0" encoding="utf-8"?>
<p:tagLst xmlns:a="http://schemas.openxmlformats.org/drawingml/2006/main" xmlns:r="http://schemas.openxmlformats.org/officeDocument/2006/relationships" xmlns:p="http://schemas.openxmlformats.org/presentationml/2006/main">
  <p:tag name="TIMING" val="|2.8"/>
</p:tagLst>
</file>

<file path=ppt/tags/tag7.xml><?xml version="1.0" encoding="utf-8"?>
<p:tagLst xmlns:a="http://schemas.openxmlformats.org/drawingml/2006/main" xmlns:r="http://schemas.openxmlformats.org/officeDocument/2006/relationships" xmlns:p="http://schemas.openxmlformats.org/presentationml/2006/main">
  <p:tag name="TIMING" val="|2.8"/>
</p:tagLst>
</file>

<file path=ppt/theme/theme1.xml><?xml version="1.0" encoding="utf-8"?>
<a:theme xmlns:a="http://schemas.openxmlformats.org/drawingml/2006/main" name="Presentation">
  <a:themeElements>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fontScheme name="演示稿（水平）">
      <a:majorFont>
        <a:latin typeface="Times New Roman"/>
        <a:ea typeface=""/>
        <a:cs typeface=""/>
      </a:majorFont>
      <a:minorFont>
        <a:latin typeface="Arial"/>
        <a:ea typeface=""/>
        <a:cs typeface=""/>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演示稿（水平）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演示稿（水平）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演示稿（水平）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演示稿（水平）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演示稿（水平）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演示稿（水平）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88776</TotalTime>
  <Words>8275</Words>
  <Application>Microsoft Macintosh PowerPoint</Application>
  <PresentationFormat>A4 Paper (210x297 mm)</PresentationFormat>
  <Paragraphs>848</Paragraphs>
  <Slides>59</Slides>
  <Notes>59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Cambria Math</vt:lpstr>
      <vt:lpstr>Constantia</vt:lpstr>
      <vt:lpstr>Georgia</vt:lpstr>
      <vt:lpstr>Times New Roman</vt:lpstr>
      <vt:lpstr>Wingdings</vt:lpstr>
      <vt:lpstr>宋体</vt:lpstr>
      <vt:lpstr>Arial</vt:lpstr>
      <vt:lpstr>Calibri</vt:lpstr>
      <vt:lpstr>微软雅黑</vt:lpstr>
      <vt:lpstr>Presentation</vt:lpstr>
      <vt:lpstr>网络外部性视角下移动网络中的效用优化研究</vt:lpstr>
      <vt:lpstr>答辩提纲</vt:lpstr>
      <vt:lpstr>答辩提纲</vt:lpstr>
      <vt:lpstr>一 . 研究背景及现状</vt:lpstr>
      <vt:lpstr>一 . 研究背景及现状</vt:lpstr>
      <vt:lpstr>一 . 研究背景及现状</vt:lpstr>
      <vt:lpstr>一 . 研究背景及现状</vt:lpstr>
      <vt:lpstr>一 . 研究背景及现状</vt:lpstr>
      <vt:lpstr>一 . 研究背景及现状</vt:lpstr>
      <vt:lpstr>一 . 研究背景及现状</vt:lpstr>
      <vt:lpstr>研究思路</vt:lpstr>
      <vt:lpstr>论文框架</vt:lpstr>
      <vt:lpstr>答辩提纲</vt:lpstr>
      <vt:lpstr>研究内容一</vt:lpstr>
      <vt:lpstr>二、面向隐私保护的连续负载调度算法研究</vt:lpstr>
      <vt:lpstr>二、面向隐私保护的连续负载调度算法研究</vt:lpstr>
      <vt:lpstr>二、面向隐私保护的连续负载调度算法研究</vt:lpstr>
      <vt:lpstr>二、面向隐私保护的连续负载调度算法研究</vt:lpstr>
      <vt:lpstr>二、面向隐私保护的连续负载调度算法研究</vt:lpstr>
      <vt:lpstr>二、面向隐私保护的连续负载调度算法研究</vt:lpstr>
      <vt:lpstr>二、面向隐私保护的连续负载调度算法研究</vt:lpstr>
      <vt:lpstr>答辩提纲</vt:lpstr>
      <vt:lpstr>研究内容二</vt:lpstr>
      <vt:lpstr>三、考虑离散负载的一般化隐私保护负载调度算法研究</vt:lpstr>
      <vt:lpstr>三、考虑离散负载的一般化隐私保护负载调度算法研究</vt:lpstr>
      <vt:lpstr>三、考虑离散负载的一般化隐私保护负载调度算法研究</vt:lpstr>
      <vt:lpstr>三、考虑离散负载的一般化隐私保护负载调度算法研究</vt:lpstr>
      <vt:lpstr>三、考虑离散负载的一般化隐私保护负载调度算法研究</vt:lpstr>
      <vt:lpstr>三、考虑离散负载的一般化隐私保护负载调度算法研究</vt:lpstr>
      <vt:lpstr>三、考虑离散负载的一般化隐私保护负载调度算法研究</vt:lpstr>
      <vt:lpstr>三、考虑离散负载的一般化隐私保护负载调度算法研究</vt:lpstr>
      <vt:lpstr>三、考虑离散负载的一般化隐私保护负载调度算法研究</vt:lpstr>
      <vt:lpstr>PowerPoint Presentation</vt:lpstr>
      <vt:lpstr>答辩提纲</vt:lpstr>
      <vt:lpstr>研究内容三</vt:lpstr>
      <vt:lpstr>四、隐私保护下的用电数据收集激励机制研究</vt:lpstr>
      <vt:lpstr>四、隐私保护下的用电数据收集激励机制研究</vt:lpstr>
      <vt:lpstr>四、隐私保护下的用电数据收集激励机制研究</vt:lpstr>
      <vt:lpstr>四、隐私保护下的用电数据收集激励机制研究</vt:lpstr>
      <vt:lpstr>四、隐私保护下的用电数据收集激励机制研究</vt:lpstr>
      <vt:lpstr>四、隐私保护下的用电数据收集激励机制研究</vt:lpstr>
      <vt:lpstr>四、隐私保护下的用电数据收集激励机制研究</vt:lpstr>
      <vt:lpstr>四、隐私保护下的用电数据收集激励机制研究</vt:lpstr>
      <vt:lpstr>四、隐私保护下的用电数据收集激励机制研究</vt:lpstr>
      <vt:lpstr>四、隐私保护下的用电数据收集激励机制研究</vt:lpstr>
      <vt:lpstr>答辩提纲</vt:lpstr>
      <vt:lpstr>研究内容四</vt:lpstr>
      <vt:lpstr>五、面向隐私保护的分布式最优潮流研究</vt:lpstr>
      <vt:lpstr>五、面向隐私保护的分布式最优潮流研究</vt:lpstr>
      <vt:lpstr>五、面向隐私保护的分布式最优潮流研究</vt:lpstr>
      <vt:lpstr>五、面向隐私保护的分布式最优潮流研究</vt:lpstr>
      <vt:lpstr>五、面向隐私保护的分布式最优潮流研究</vt:lpstr>
      <vt:lpstr>五、面向隐私保护的分布式最优潮流研究</vt:lpstr>
      <vt:lpstr>五、面向隐私保护的分布式最优潮流研究</vt:lpstr>
      <vt:lpstr>五、面向隐私保护的分布式最优潮流研究</vt:lpstr>
      <vt:lpstr>五、面向隐私保护的分布式最优潮流研究</vt:lpstr>
      <vt:lpstr>答辩提纲</vt:lpstr>
      <vt:lpstr>六、总结与展望</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基于反馈机制的网络化系统 安全理论及关键技术</dc:title>
  <dc:creator>LED</dc:creator>
  <cp:lastModifiedBy>Happy</cp:lastModifiedBy>
  <cp:revision>3537</cp:revision>
  <cp:lastPrinted>2012-04-07T07:41:41Z</cp:lastPrinted>
  <dcterms:created xsi:type="dcterms:W3CDTF">2012-03-19T12:03:10Z</dcterms:created>
  <dcterms:modified xsi:type="dcterms:W3CDTF">2020-05-02T12:06:26Z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TC060874522052</vt:lpwstr>
  </property>
</Properties>
</file>